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notesSlides/notesSlide11.xml" ContentType="application/vnd.openxmlformats-officedocument.presentationml.notesSlide+xml"/>
  <Override PartName="/ppt/charts/chart1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6.xml" ContentType="application/vnd.openxmlformats-officedocument.presentationml.notesSlide+xml"/>
  <Override PartName="/ppt/charts/chart18.xml" ContentType="application/vnd.openxmlformats-officedocument.drawingml.chart+xml"/>
  <Override PartName="/ppt/notesSlides/notesSlide17.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8.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5.xml" ContentType="application/vnd.openxmlformats-officedocument.drawingml.chart+xml"/>
  <Override PartName="/ppt/theme/themeOverride1.xml" ContentType="application/vnd.openxmlformats-officedocument.themeOverride+xml"/>
  <Override PartName="/ppt/charts/chart36.xml" ContentType="application/vnd.openxmlformats-officedocument.drawingml.chart+xml"/>
  <Override PartName="/ppt/theme/themeOverride2.xml" ContentType="application/vnd.openxmlformats-officedocument.themeOverride+xml"/>
  <Override PartName="/ppt/notesSlides/notesSlide31.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theme/themeOverride3.xml" ContentType="application/vnd.openxmlformats-officedocument.themeOverride+xml"/>
  <Override PartName="/ppt/notesSlides/notesSlide32.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3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5.xml" ContentType="application/vnd.openxmlformats-officedocument.drawingml.chart+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notesSlides/notesSlide45.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notesSlides/notesSlide46.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49.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556" r:id="rId3"/>
    <p:sldId id="557" r:id="rId4"/>
    <p:sldId id="412" r:id="rId5"/>
    <p:sldId id="421" r:id="rId6"/>
    <p:sldId id="435" r:id="rId7"/>
    <p:sldId id="477" r:id="rId8"/>
    <p:sldId id="422" r:id="rId9"/>
    <p:sldId id="478" r:id="rId10"/>
    <p:sldId id="479" r:id="rId11"/>
    <p:sldId id="482" r:id="rId12"/>
    <p:sldId id="430" r:id="rId13"/>
    <p:sldId id="432" r:id="rId14"/>
    <p:sldId id="424" r:id="rId15"/>
    <p:sldId id="548" r:id="rId16"/>
    <p:sldId id="325" r:id="rId17"/>
    <p:sldId id="549" r:id="rId18"/>
    <p:sldId id="485" r:id="rId19"/>
    <p:sldId id="487" r:id="rId20"/>
    <p:sldId id="558" r:id="rId21"/>
    <p:sldId id="490" r:id="rId22"/>
    <p:sldId id="434" r:id="rId23"/>
    <p:sldId id="338" r:id="rId24"/>
    <p:sldId id="413" r:id="rId25"/>
    <p:sldId id="540" r:id="rId26"/>
    <p:sldId id="541" r:id="rId27"/>
    <p:sldId id="544" r:id="rId28"/>
    <p:sldId id="440" r:id="rId29"/>
    <p:sldId id="500" r:id="rId30"/>
    <p:sldId id="499" r:id="rId31"/>
    <p:sldId id="533" r:id="rId32"/>
    <p:sldId id="441" r:id="rId33"/>
    <p:sldId id="532" r:id="rId34"/>
    <p:sldId id="531" r:id="rId35"/>
    <p:sldId id="505" r:id="rId36"/>
    <p:sldId id="508" r:id="rId37"/>
    <p:sldId id="509" r:id="rId38"/>
    <p:sldId id="414" r:id="rId39"/>
    <p:sldId id="447" r:id="rId40"/>
    <p:sldId id="534" r:id="rId41"/>
    <p:sldId id="536" r:id="rId42"/>
    <p:sldId id="537" r:id="rId43"/>
    <p:sldId id="538" r:id="rId44"/>
    <p:sldId id="514" r:id="rId45"/>
    <p:sldId id="302" r:id="rId46"/>
    <p:sldId id="448" r:id="rId47"/>
    <p:sldId id="525" r:id="rId48"/>
    <p:sldId id="526" r:id="rId49"/>
    <p:sldId id="528" r:id="rId50"/>
    <p:sldId id="449" r:id="rId51"/>
    <p:sldId id="465" r:id="rId52"/>
    <p:sldId id="466" r:id="rId53"/>
    <p:sldId id="467" r:id="rId54"/>
    <p:sldId id="512" r:id="rId55"/>
    <p:sldId id="455" r:id="rId56"/>
    <p:sldId id="559" r:id="rId57"/>
    <p:sldId id="498" r:id="rId58"/>
    <p:sldId id="415" r:id="rId59"/>
    <p:sldId id="451" r:id="rId60"/>
    <p:sldId id="530" r:id="rId61"/>
    <p:sldId id="454" r:id="rId62"/>
    <p:sldId id="555" r:id="rId63"/>
    <p:sldId id="520" r:id="rId64"/>
    <p:sldId id="554" r:id="rId65"/>
    <p:sldId id="270" r:id="rId6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Lovett" initials="DL" lastIdx="41" clrIdx="0"/>
  <p:cmAuthor id="1" name="Tricia Smith, Senior Analyst" initials="TSSA" lastIdx="4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4D98"/>
    <a:srgbClr val="E00069"/>
    <a:srgbClr val="B4B392"/>
    <a:srgbClr val="FFFFFF"/>
    <a:srgbClr val="526DB0"/>
    <a:srgbClr val="969696"/>
    <a:srgbClr val="F5C201"/>
    <a:srgbClr val="007E31"/>
    <a:srgbClr val="7030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82751" autoAdjust="0"/>
  </p:normalViewPr>
  <p:slideViewPr>
    <p:cSldViewPr>
      <p:cViewPr varScale="1">
        <p:scale>
          <a:sx n="88" d="100"/>
          <a:sy n="88" d="100"/>
        </p:scale>
        <p:origin x="282" y="96"/>
      </p:cViewPr>
      <p:guideLst>
        <p:guide orient="horz" pos="2160"/>
        <p:guide pos="3120"/>
      </p:guideLst>
    </p:cSldViewPr>
  </p:slideViewPr>
  <p:outlineViewPr>
    <p:cViewPr>
      <p:scale>
        <a:sx n="33" d="100"/>
        <a:sy n="33" d="100"/>
      </p:scale>
      <p:origin x="0" y="1484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Lst>
  </p:outlineViewPr>
  <p:notesTextViewPr>
    <p:cViewPr>
      <p:scale>
        <a:sx n="100" d="100"/>
        <a:sy n="100" d="100"/>
      </p:scale>
      <p:origin x="0" y="0"/>
    </p:cViewPr>
  </p:notesTextViewPr>
  <p:gridSpacing cx="76330" cy="7633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51.xml"/><Relationship Id="rId57" Type="http://schemas.openxmlformats.org/officeDocument/2006/relationships/slide" Target="slides/slide59.xml"/><Relationship Id="rId61" Type="http://schemas.openxmlformats.org/officeDocument/2006/relationships/slide" Target="slides/slide63.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8" Type="http://schemas.openxmlformats.org/officeDocument/2006/relationships/slide" Target="slides/slide8.xml"/><Relationship Id="rId51" Type="http://schemas.openxmlformats.org/officeDocument/2006/relationships/slide" Target="slides/slide53.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8.xml"/><Relationship Id="rId59"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oleObject" Target="file:///\\ssnts0c1-00150\teamshare\Strategy,%20Insight%20and%20Engagement\5.%20Data%20and%20Analytics\Projects\Business%20Planning%20Packs\Data\Businesses\Job%20density%20rate-%20use%20this%20one.xlsx" TargetMode="External"/><Relationship Id="rId2" Type="http://schemas.microsoft.com/office/2011/relationships/chartColorStyle" Target="colors1.xml"/><Relationship Id="rId1" Type="http://schemas.microsoft.com/office/2011/relationships/chartStyle" Target="style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xml"/><Relationship Id="rId1" Type="http://schemas.microsoft.com/office/2011/relationships/chartStyle" Target="style3.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xml"/></Relationships>
</file>

<file path=ppt/charts/_rels/chart37.xml.rels><?xml version="1.0" encoding="UTF-8" standalone="yes"?>
<Relationships xmlns="http://schemas.openxmlformats.org/package/2006/relationships"><Relationship Id="rId1" Type="http://schemas.openxmlformats.org/officeDocument/2006/relationships/oleObject" Target="file:///\\chesfs50\euchomedirs\sofian.ragab\My%20Documents\Life%20Expectancy%20Changes%202017_ESSEX_Districts%20(version%201).xlsx" TargetMode="External"/></Relationships>
</file>

<file path=ppt/charts/_rels/chart38.xml.rels><?xml version="1.0" encoding="UTF-8" standalone="yes"?>
<Relationships xmlns="http://schemas.openxmlformats.org/package/2006/relationships"><Relationship Id="rId2" Type="http://schemas.openxmlformats.org/officeDocument/2006/relationships/oleObject" Target="file:///C:\Users\sofian.ragab\AppData\Local\Microsoft\Windows\INetCache\Content.Outlook\JT2S2A0X\Life%20Expectancy%20Changes%202017_ESSEX_Districts.xlsx" TargetMode="External"/><Relationship Id="rId1" Type="http://schemas.openxmlformats.org/officeDocument/2006/relationships/themeOverride" Target="../theme/themeOverride3.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8.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Great Britain</c:v>
                </c:pt>
              </c:strCache>
            </c:strRef>
          </c:tx>
          <c:spPr>
            <a:ln>
              <a:solidFill>
                <a:schemeClr val="accent6">
                  <a:alpha val="50000"/>
                </a:schemeClr>
              </a:solidFill>
              <a:prstDash val="solid"/>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Sheet1!$B$2:$L$2</c:f>
              <c:numCache>
                <c:formatCode>General</c:formatCode>
                <c:ptCount val="11"/>
                <c:pt idx="0">
                  <c:v>32.4</c:v>
                </c:pt>
                <c:pt idx="1">
                  <c:v>32.6</c:v>
                </c:pt>
                <c:pt idx="2">
                  <c:v>34</c:v>
                </c:pt>
                <c:pt idx="3">
                  <c:v>35.799999999999997</c:v>
                </c:pt>
                <c:pt idx="4">
                  <c:v>37</c:v>
                </c:pt>
                <c:pt idx="5">
                  <c:v>38.6</c:v>
                </c:pt>
                <c:pt idx="6">
                  <c:v>39.5</c:v>
                </c:pt>
                <c:pt idx="7">
                  <c:v>40.4</c:v>
                </c:pt>
                <c:pt idx="8">
                  <c:v>41.6</c:v>
                </c:pt>
                <c:pt idx="9">
                  <c:v>42.8</c:v>
                </c:pt>
                <c:pt idx="10">
                  <c:v>42.8</c:v>
                </c:pt>
              </c:numCache>
            </c:numRef>
          </c:val>
          <c:smooth val="0"/>
          <c:extLst>
            <c:ext xmlns:c16="http://schemas.microsoft.com/office/drawing/2014/chart" uri="{C3380CC4-5D6E-409C-BE32-E72D297353CC}">
              <c16:uniqueId val="{00000000-94CF-457F-8325-2A9BF6B65084}"/>
            </c:ext>
          </c:extLst>
        </c:ser>
        <c:ser>
          <c:idx val="1"/>
          <c:order val="1"/>
          <c:tx>
            <c:strRef>
              <c:f>Sheet1!$A$3</c:f>
              <c:strCache>
                <c:ptCount val="1"/>
                <c:pt idx="0">
                  <c:v>Essex</c:v>
                </c:pt>
              </c:strCache>
            </c:strRef>
          </c:tx>
          <c:spPr>
            <a:ln>
              <a:solidFill>
                <a:srgbClr val="E00069"/>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Sheet1!$B$3:$L$3</c:f>
              <c:numCache>
                <c:formatCode>General</c:formatCode>
                <c:ptCount val="11"/>
                <c:pt idx="0">
                  <c:v>25.7</c:v>
                </c:pt>
                <c:pt idx="1">
                  <c:v>26</c:v>
                </c:pt>
                <c:pt idx="2">
                  <c:v>25.9</c:v>
                </c:pt>
                <c:pt idx="3">
                  <c:v>26.2</c:v>
                </c:pt>
                <c:pt idx="4">
                  <c:v>26.1</c:v>
                </c:pt>
                <c:pt idx="5">
                  <c:v>30.6</c:v>
                </c:pt>
                <c:pt idx="6">
                  <c:v>31.4</c:v>
                </c:pt>
                <c:pt idx="7">
                  <c:v>28.9</c:v>
                </c:pt>
                <c:pt idx="8">
                  <c:v>32</c:v>
                </c:pt>
                <c:pt idx="9">
                  <c:v>35.700000000000003</c:v>
                </c:pt>
                <c:pt idx="10">
                  <c:v>33.799999999999997</c:v>
                </c:pt>
              </c:numCache>
            </c:numRef>
          </c:val>
          <c:smooth val="0"/>
          <c:extLst>
            <c:ext xmlns:c16="http://schemas.microsoft.com/office/drawing/2014/chart" uri="{C3380CC4-5D6E-409C-BE32-E72D297353CC}">
              <c16:uniqueId val="{00000001-94CF-457F-8325-2A9BF6B65084}"/>
            </c:ext>
          </c:extLst>
        </c:ser>
        <c:ser>
          <c:idx val="2"/>
          <c:order val="2"/>
          <c:tx>
            <c:strRef>
              <c:f>Sheet1!$A$4</c:f>
              <c:strCache>
                <c:ptCount val="1"/>
                <c:pt idx="0">
                  <c:v>SELEP</c:v>
                </c:pt>
              </c:strCache>
            </c:strRef>
          </c:tx>
          <c:spPr>
            <a:ln>
              <a:solidFill>
                <a:srgbClr val="526DB0">
                  <a:alpha val="50196"/>
                </a:srgbClr>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Sheet1!$B$4:$L$4</c:f>
              <c:numCache>
                <c:formatCode>General</c:formatCode>
                <c:ptCount val="11"/>
                <c:pt idx="0">
                  <c:v>26.4</c:v>
                </c:pt>
                <c:pt idx="1">
                  <c:v>26.5</c:v>
                </c:pt>
                <c:pt idx="2">
                  <c:v>28.3</c:v>
                </c:pt>
                <c:pt idx="3">
                  <c:v>29.3</c:v>
                </c:pt>
                <c:pt idx="4">
                  <c:v>29.5</c:v>
                </c:pt>
                <c:pt idx="5">
                  <c:v>30.9</c:v>
                </c:pt>
                <c:pt idx="6">
                  <c:v>33.4</c:v>
                </c:pt>
                <c:pt idx="7">
                  <c:v>33.4</c:v>
                </c:pt>
                <c:pt idx="8">
                  <c:v>33.9</c:v>
                </c:pt>
                <c:pt idx="9">
                  <c:v>37</c:v>
                </c:pt>
                <c:pt idx="10">
                  <c:v>35.200000000000003</c:v>
                </c:pt>
              </c:numCache>
            </c:numRef>
          </c:val>
          <c:smooth val="0"/>
          <c:extLst>
            <c:ext xmlns:c16="http://schemas.microsoft.com/office/drawing/2014/chart" uri="{C3380CC4-5D6E-409C-BE32-E72D297353CC}">
              <c16:uniqueId val="{00000002-94CF-457F-8325-2A9BF6B65084}"/>
            </c:ext>
          </c:extLst>
        </c:ser>
        <c:dLbls>
          <c:showLegendKey val="0"/>
          <c:showVal val="0"/>
          <c:showCatName val="0"/>
          <c:showSerName val="0"/>
          <c:showPercent val="0"/>
          <c:showBubbleSize val="0"/>
        </c:dLbls>
        <c:smooth val="0"/>
        <c:axId val="32356608"/>
        <c:axId val="32362496"/>
      </c:lineChart>
      <c:catAx>
        <c:axId val="32356608"/>
        <c:scaling>
          <c:orientation val="minMax"/>
        </c:scaling>
        <c:delete val="0"/>
        <c:axPos val="b"/>
        <c:numFmt formatCode="General" sourceLinked="0"/>
        <c:majorTickMark val="out"/>
        <c:minorTickMark val="none"/>
        <c:tickLblPos val="nextTo"/>
        <c:txPr>
          <a:bodyPr/>
          <a:lstStyle/>
          <a:p>
            <a:pPr>
              <a:defRPr sz="1000"/>
            </a:pPr>
            <a:endParaRPr lang="en-US"/>
          </a:p>
        </c:txPr>
        <c:crossAx val="32362496"/>
        <c:crosses val="autoZero"/>
        <c:auto val="1"/>
        <c:lblAlgn val="ctr"/>
        <c:lblOffset val="100"/>
        <c:noMultiLvlLbl val="0"/>
      </c:catAx>
      <c:valAx>
        <c:axId val="32362496"/>
        <c:scaling>
          <c:orientation val="minMax"/>
        </c:scaling>
        <c:delete val="0"/>
        <c:axPos val="l"/>
        <c:numFmt formatCode="General" sourceLinked="1"/>
        <c:majorTickMark val="out"/>
        <c:minorTickMark val="none"/>
        <c:tickLblPos val="nextTo"/>
        <c:txPr>
          <a:bodyPr/>
          <a:lstStyle/>
          <a:p>
            <a:pPr>
              <a:defRPr sz="1000"/>
            </a:pPr>
            <a:endParaRPr lang="en-US"/>
          </a:p>
        </c:txPr>
        <c:crossAx val="32356608"/>
        <c:crosses val="autoZero"/>
        <c:crossBetween val="between"/>
        <c:majorUnit val="10"/>
      </c:valAx>
    </c:plotArea>
    <c:legend>
      <c:legendPos val="r"/>
      <c:overlay val="1"/>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Essex Part Time</c:v>
                </c:pt>
              </c:strCache>
            </c:strRef>
          </c:tx>
          <c:spPr>
            <a:ln>
              <a:solidFill>
                <a:srgbClr val="E00069"/>
              </a:solidFill>
              <a:prstDash val="solid"/>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Sheet1!$B$2:$L$2</c:f>
              <c:numCache>
                <c:formatCode>General</c:formatCode>
                <c:ptCount val="11"/>
                <c:pt idx="0">
                  <c:v>25.4</c:v>
                </c:pt>
                <c:pt idx="1">
                  <c:v>25.5</c:v>
                </c:pt>
                <c:pt idx="2">
                  <c:v>24.7</c:v>
                </c:pt>
                <c:pt idx="3">
                  <c:v>26.1</c:v>
                </c:pt>
                <c:pt idx="4">
                  <c:v>25.5</c:v>
                </c:pt>
                <c:pt idx="5">
                  <c:v>26.7</c:v>
                </c:pt>
                <c:pt idx="6">
                  <c:v>24.4</c:v>
                </c:pt>
                <c:pt idx="7">
                  <c:v>24.3</c:v>
                </c:pt>
                <c:pt idx="8">
                  <c:v>26.2</c:v>
                </c:pt>
                <c:pt idx="9">
                  <c:v>24.8</c:v>
                </c:pt>
                <c:pt idx="10">
                  <c:v>26</c:v>
                </c:pt>
              </c:numCache>
            </c:numRef>
          </c:val>
          <c:smooth val="0"/>
          <c:extLst>
            <c:ext xmlns:c16="http://schemas.microsoft.com/office/drawing/2014/chart" uri="{C3380CC4-5D6E-409C-BE32-E72D297353CC}">
              <c16:uniqueId val="{00000000-6881-4195-BAC0-CF86682D7714}"/>
            </c:ext>
          </c:extLst>
        </c:ser>
        <c:ser>
          <c:idx val="1"/>
          <c:order val="1"/>
          <c:tx>
            <c:strRef>
              <c:f>Sheet1!$A$3</c:f>
              <c:strCache>
                <c:ptCount val="1"/>
                <c:pt idx="0">
                  <c:v>SELEP Part Time </c:v>
                </c:pt>
              </c:strCache>
            </c:strRef>
          </c:tx>
          <c:spPr>
            <a:ln>
              <a:solidFill>
                <a:srgbClr val="526DB0">
                  <a:alpha val="50196"/>
                </a:srgbClr>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Sheet1!$B$3:$L$3</c:f>
              <c:numCache>
                <c:formatCode>General</c:formatCode>
                <c:ptCount val="11"/>
                <c:pt idx="0">
                  <c:v>25.6</c:v>
                </c:pt>
                <c:pt idx="1">
                  <c:v>26</c:v>
                </c:pt>
                <c:pt idx="2">
                  <c:v>26.4</c:v>
                </c:pt>
                <c:pt idx="3">
                  <c:v>27.1</c:v>
                </c:pt>
                <c:pt idx="4">
                  <c:v>26.4</c:v>
                </c:pt>
                <c:pt idx="5">
                  <c:v>26.7</c:v>
                </c:pt>
                <c:pt idx="6">
                  <c:v>25.5</c:v>
                </c:pt>
                <c:pt idx="7">
                  <c:v>25.1</c:v>
                </c:pt>
                <c:pt idx="8">
                  <c:v>26.1</c:v>
                </c:pt>
                <c:pt idx="9">
                  <c:v>24.8</c:v>
                </c:pt>
                <c:pt idx="10">
                  <c:v>26.2</c:v>
                </c:pt>
              </c:numCache>
            </c:numRef>
          </c:val>
          <c:smooth val="0"/>
          <c:extLst>
            <c:ext xmlns:c16="http://schemas.microsoft.com/office/drawing/2014/chart" uri="{C3380CC4-5D6E-409C-BE32-E72D297353CC}">
              <c16:uniqueId val="{00000001-6881-4195-BAC0-CF86682D7714}"/>
            </c:ext>
          </c:extLst>
        </c:ser>
        <c:ser>
          <c:idx val="2"/>
          <c:order val="2"/>
          <c:tx>
            <c:strRef>
              <c:f>Sheet1!$A$4</c:f>
              <c:strCache>
                <c:ptCount val="1"/>
                <c:pt idx="0">
                  <c:v>Great Britain Part Time</c:v>
                </c:pt>
              </c:strCache>
            </c:strRef>
          </c:tx>
          <c:spPr>
            <a:ln>
              <a:solidFill>
                <a:srgbClr val="B4B392">
                  <a:alpha val="50196"/>
                </a:srgbClr>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Sheet1!$B$4:$L$4</c:f>
              <c:numCache>
                <c:formatCode>General</c:formatCode>
                <c:ptCount val="11"/>
                <c:pt idx="0">
                  <c:v>24.5</c:v>
                </c:pt>
                <c:pt idx="1">
                  <c:v>24.5</c:v>
                </c:pt>
                <c:pt idx="2">
                  <c:v>25.4</c:v>
                </c:pt>
                <c:pt idx="3">
                  <c:v>25.8</c:v>
                </c:pt>
                <c:pt idx="4">
                  <c:v>25.9</c:v>
                </c:pt>
                <c:pt idx="5">
                  <c:v>25.9</c:v>
                </c:pt>
                <c:pt idx="6">
                  <c:v>25.6</c:v>
                </c:pt>
                <c:pt idx="7">
                  <c:v>25.6</c:v>
                </c:pt>
                <c:pt idx="8">
                  <c:v>25.5</c:v>
                </c:pt>
                <c:pt idx="9">
                  <c:v>25.2</c:v>
                </c:pt>
                <c:pt idx="10">
                  <c:v>25</c:v>
                </c:pt>
              </c:numCache>
            </c:numRef>
          </c:val>
          <c:smooth val="0"/>
          <c:extLst>
            <c:ext xmlns:c16="http://schemas.microsoft.com/office/drawing/2014/chart" uri="{C3380CC4-5D6E-409C-BE32-E72D297353CC}">
              <c16:uniqueId val="{00000002-6881-4195-BAC0-CF86682D7714}"/>
            </c:ext>
          </c:extLst>
        </c:ser>
        <c:dLbls>
          <c:showLegendKey val="0"/>
          <c:showVal val="0"/>
          <c:showCatName val="0"/>
          <c:showSerName val="0"/>
          <c:showPercent val="0"/>
          <c:showBubbleSize val="0"/>
        </c:dLbls>
        <c:smooth val="0"/>
        <c:axId val="107062016"/>
        <c:axId val="107140608"/>
      </c:lineChart>
      <c:catAx>
        <c:axId val="107062016"/>
        <c:scaling>
          <c:orientation val="minMax"/>
        </c:scaling>
        <c:delete val="0"/>
        <c:axPos val="b"/>
        <c:numFmt formatCode="General" sourceLinked="0"/>
        <c:majorTickMark val="out"/>
        <c:minorTickMark val="none"/>
        <c:tickLblPos val="nextTo"/>
        <c:txPr>
          <a:bodyPr/>
          <a:lstStyle/>
          <a:p>
            <a:pPr>
              <a:defRPr sz="900"/>
            </a:pPr>
            <a:endParaRPr lang="en-US"/>
          </a:p>
        </c:txPr>
        <c:crossAx val="107140608"/>
        <c:crosses val="autoZero"/>
        <c:auto val="1"/>
        <c:lblAlgn val="ctr"/>
        <c:lblOffset val="100"/>
        <c:noMultiLvlLbl val="0"/>
      </c:catAx>
      <c:valAx>
        <c:axId val="107140608"/>
        <c:scaling>
          <c:orientation val="minMax"/>
        </c:scaling>
        <c:delete val="0"/>
        <c:axPos val="l"/>
        <c:numFmt formatCode="General" sourceLinked="1"/>
        <c:majorTickMark val="out"/>
        <c:minorTickMark val="none"/>
        <c:tickLblPos val="nextTo"/>
        <c:txPr>
          <a:bodyPr/>
          <a:lstStyle/>
          <a:p>
            <a:pPr>
              <a:defRPr sz="1000"/>
            </a:pPr>
            <a:endParaRPr lang="en-US"/>
          </a:p>
        </c:txPr>
        <c:crossAx val="107062016"/>
        <c:crosses val="autoZero"/>
        <c:crossBetween val="between"/>
        <c:majorUnit val="1"/>
      </c:valAx>
    </c:plotArea>
    <c:legend>
      <c:legendPos val="r"/>
      <c:layout>
        <c:manualLayout>
          <c:xMode val="edge"/>
          <c:yMode val="edge"/>
          <c:x val="0.39794739944975765"/>
          <c:y val="0.59045861237197628"/>
          <c:w val="0.54304520685406532"/>
          <c:h val="0.21182541452257553"/>
        </c:manualLayout>
      </c:layout>
      <c:overlay val="1"/>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Essex Resident</c:v>
                </c:pt>
              </c:strCache>
            </c:strRef>
          </c:tx>
          <c:spPr>
            <a:ln>
              <a:solidFill>
                <a:srgbClr val="E00069"/>
              </a:solidFill>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Sheet1!$B$2:$L$2</c:f>
              <c:numCache>
                <c:formatCode>"£"#,##0.00</c:formatCode>
                <c:ptCount val="11"/>
                <c:pt idx="0">
                  <c:v>144.1</c:v>
                </c:pt>
                <c:pt idx="1">
                  <c:v>150</c:v>
                </c:pt>
                <c:pt idx="2">
                  <c:v>146.5</c:v>
                </c:pt>
                <c:pt idx="3">
                  <c:v>155.9</c:v>
                </c:pt>
                <c:pt idx="4">
                  <c:v>149.5</c:v>
                </c:pt>
                <c:pt idx="5">
                  <c:v>157.9</c:v>
                </c:pt>
                <c:pt idx="6">
                  <c:v>159.9</c:v>
                </c:pt>
                <c:pt idx="7">
                  <c:v>164.2</c:v>
                </c:pt>
                <c:pt idx="8">
                  <c:v>177.4</c:v>
                </c:pt>
                <c:pt idx="9">
                  <c:v>181.6</c:v>
                </c:pt>
                <c:pt idx="10">
                  <c:v>182.1</c:v>
                </c:pt>
              </c:numCache>
            </c:numRef>
          </c:val>
          <c:smooth val="0"/>
          <c:extLst>
            <c:ext xmlns:c16="http://schemas.microsoft.com/office/drawing/2014/chart" uri="{C3380CC4-5D6E-409C-BE32-E72D297353CC}">
              <c16:uniqueId val="{00000000-D150-4D77-9E76-48BD8F61A671}"/>
            </c:ext>
          </c:extLst>
        </c:ser>
        <c:ser>
          <c:idx val="13"/>
          <c:order val="1"/>
          <c:tx>
            <c:strRef>
              <c:f>Sheet1!$A$3</c:f>
              <c:strCache>
                <c:ptCount val="1"/>
                <c:pt idx="0">
                  <c:v>Great Britain Resident</c:v>
                </c:pt>
              </c:strCache>
            </c:strRef>
          </c:tx>
          <c:spPr>
            <a:ln>
              <a:solidFill>
                <a:schemeClr val="accent6">
                  <a:alpha val="50000"/>
                </a:schemeClr>
              </a:solidFill>
              <a:prstDash val="solid"/>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Sheet1!$B$3:$L$3</c:f>
              <c:numCache>
                <c:formatCode>"£"#,##0.00</c:formatCode>
                <c:ptCount val="11"/>
                <c:pt idx="0">
                  <c:v>147.5</c:v>
                </c:pt>
                <c:pt idx="1">
                  <c:v>153</c:v>
                </c:pt>
                <c:pt idx="2">
                  <c:v>154.6</c:v>
                </c:pt>
                <c:pt idx="3">
                  <c:v>153.6</c:v>
                </c:pt>
                <c:pt idx="4">
                  <c:v>155.69999999999999</c:v>
                </c:pt>
                <c:pt idx="5">
                  <c:v>160.19999999999999</c:v>
                </c:pt>
                <c:pt idx="6">
                  <c:v>161.69999999999999</c:v>
                </c:pt>
                <c:pt idx="7">
                  <c:v>166.8</c:v>
                </c:pt>
                <c:pt idx="8">
                  <c:v>177.9</c:v>
                </c:pt>
                <c:pt idx="9">
                  <c:v>182.5</c:v>
                </c:pt>
                <c:pt idx="10">
                  <c:v>187.3</c:v>
                </c:pt>
              </c:numCache>
            </c:numRef>
          </c:val>
          <c:smooth val="0"/>
          <c:extLst>
            <c:ext xmlns:c16="http://schemas.microsoft.com/office/drawing/2014/chart" uri="{C3380CC4-5D6E-409C-BE32-E72D297353CC}">
              <c16:uniqueId val="{00000001-D150-4D77-9E76-48BD8F61A671}"/>
            </c:ext>
          </c:extLst>
        </c:ser>
        <c:ser>
          <c:idx val="14"/>
          <c:order val="2"/>
          <c:tx>
            <c:strRef>
              <c:f>Sheet1!$A$4</c:f>
              <c:strCache>
                <c:ptCount val="1"/>
                <c:pt idx="0">
                  <c:v>East Resident</c:v>
                </c:pt>
              </c:strCache>
            </c:strRef>
          </c:tx>
          <c:spPr>
            <a:ln>
              <a:solidFill>
                <a:schemeClr val="accent3">
                  <a:alpha val="50000"/>
                </a:schemeClr>
              </a:solidFill>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Sheet1!$B$4:$L$4</c:f>
              <c:numCache>
                <c:formatCode>"£"#,##0.00</c:formatCode>
                <c:ptCount val="11"/>
                <c:pt idx="0">
                  <c:v>145.30000000000001</c:v>
                </c:pt>
                <c:pt idx="1">
                  <c:v>152.6</c:v>
                </c:pt>
                <c:pt idx="2">
                  <c:v>152.80000000000001</c:v>
                </c:pt>
                <c:pt idx="3">
                  <c:v>154.19999999999999</c:v>
                </c:pt>
                <c:pt idx="4">
                  <c:v>152</c:v>
                </c:pt>
                <c:pt idx="5">
                  <c:v>161</c:v>
                </c:pt>
                <c:pt idx="6">
                  <c:v>159</c:v>
                </c:pt>
                <c:pt idx="7">
                  <c:v>161.9</c:v>
                </c:pt>
                <c:pt idx="8">
                  <c:v>173.7</c:v>
                </c:pt>
                <c:pt idx="9">
                  <c:v>181.8</c:v>
                </c:pt>
                <c:pt idx="10">
                  <c:v>187.2</c:v>
                </c:pt>
              </c:numCache>
            </c:numRef>
          </c:val>
          <c:smooth val="0"/>
          <c:extLst>
            <c:ext xmlns:c16="http://schemas.microsoft.com/office/drawing/2014/chart" uri="{C3380CC4-5D6E-409C-BE32-E72D297353CC}">
              <c16:uniqueId val="{00000002-D150-4D77-9E76-48BD8F61A671}"/>
            </c:ext>
          </c:extLst>
        </c:ser>
        <c:ser>
          <c:idx val="1"/>
          <c:order val="3"/>
          <c:tx>
            <c:strRef>
              <c:f>Sheet1!$A$5</c:f>
              <c:strCache>
                <c:ptCount val="1"/>
                <c:pt idx="0">
                  <c:v>Essex Workplace</c:v>
                </c:pt>
              </c:strCache>
            </c:strRef>
          </c:tx>
          <c:spPr>
            <a:ln>
              <a:solidFill>
                <a:srgbClr val="E00069"/>
              </a:solidFill>
              <a:prstDash val="dash"/>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Sheet1!$B$5:$L$5</c:f>
              <c:numCache>
                <c:formatCode>"£"#,##0.00</c:formatCode>
                <c:ptCount val="11"/>
                <c:pt idx="0">
                  <c:v>131.4</c:v>
                </c:pt>
                <c:pt idx="1">
                  <c:v>142.1</c:v>
                </c:pt>
                <c:pt idx="2">
                  <c:v>140</c:v>
                </c:pt>
                <c:pt idx="3">
                  <c:v>144.9</c:v>
                </c:pt>
                <c:pt idx="4">
                  <c:v>146.6</c:v>
                </c:pt>
                <c:pt idx="5">
                  <c:v>154.19999999999999</c:v>
                </c:pt>
                <c:pt idx="6">
                  <c:v>156</c:v>
                </c:pt>
                <c:pt idx="7">
                  <c:v>158.80000000000001</c:v>
                </c:pt>
                <c:pt idx="8">
                  <c:v>167</c:v>
                </c:pt>
                <c:pt idx="9">
                  <c:v>174.2</c:v>
                </c:pt>
                <c:pt idx="10">
                  <c:v>180.2</c:v>
                </c:pt>
              </c:numCache>
            </c:numRef>
          </c:val>
          <c:smooth val="0"/>
          <c:extLst>
            <c:ext xmlns:c16="http://schemas.microsoft.com/office/drawing/2014/chart" uri="{C3380CC4-5D6E-409C-BE32-E72D297353CC}">
              <c16:uniqueId val="{00000003-D150-4D77-9E76-48BD8F61A671}"/>
            </c:ext>
          </c:extLst>
        </c:ser>
        <c:ser>
          <c:idx val="2"/>
          <c:order val="4"/>
          <c:tx>
            <c:strRef>
              <c:f>Sheet1!$A$6</c:f>
              <c:strCache>
                <c:ptCount val="1"/>
                <c:pt idx="0">
                  <c:v>Great Britain Workplace</c:v>
                </c:pt>
              </c:strCache>
            </c:strRef>
          </c:tx>
          <c:spPr>
            <a:ln>
              <a:solidFill>
                <a:schemeClr val="accent6"/>
              </a:solidFill>
              <a:prstDash val="dash"/>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Sheet1!$B$6:$L$6</c:f>
              <c:numCache>
                <c:formatCode>"£"#,##0.00</c:formatCode>
                <c:ptCount val="11"/>
                <c:pt idx="0">
                  <c:v>146.9</c:v>
                </c:pt>
                <c:pt idx="1">
                  <c:v>152.5</c:v>
                </c:pt>
                <c:pt idx="2">
                  <c:v>153.80000000000001</c:v>
                </c:pt>
                <c:pt idx="3">
                  <c:v>153</c:v>
                </c:pt>
                <c:pt idx="4">
                  <c:v>155.30000000000001</c:v>
                </c:pt>
                <c:pt idx="5">
                  <c:v>160</c:v>
                </c:pt>
                <c:pt idx="6">
                  <c:v>161.30000000000001</c:v>
                </c:pt>
                <c:pt idx="7">
                  <c:v>166.6</c:v>
                </c:pt>
                <c:pt idx="8">
                  <c:v>177.4</c:v>
                </c:pt>
                <c:pt idx="9">
                  <c:v>182.3</c:v>
                </c:pt>
                <c:pt idx="10">
                  <c:v>187.3</c:v>
                </c:pt>
              </c:numCache>
            </c:numRef>
          </c:val>
          <c:smooth val="0"/>
          <c:extLst>
            <c:ext xmlns:c16="http://schemas.microsoft.com/office/drawing/2014/chart" uri="{C3380CC4-5D6E-409C-BE32-E72D297353CC}">
              <c16:uniqueId val="{00000004-D150-4D77-9E76-48BD8F61A671}"/>
            </c:ext>
          </c:extLst>
        </c:ser>
        <c:ser>
          <c:idx val="3"/>
          <c:order val="5"/>
          <c:tx>
            <c:strRef>
              <c:f>Sheet1!$A$7</c:f>
              <c:strCache>
                <c:ptCount val="1"/>
                <c:pt idx="0">
                  <c:v>East Workplace</c:v>
                </c:pt>
              </c:strCache>
            </c:strRef>
          </c:tx>
          <c:spPr>
            <a:ln>
              <a:prstDash val="dash"/>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Sheet1!$B$7:$L$7</c:f>
              <c:numCache>
                <c:formatCode>"£"#,##0.00</c:formatCode>
                <c:ptCount val="11"/>
                <c:pt idx="0">
                  <c:v>141.80000000000001</c:v>
                </c:pt>
                <c:pt idx="1">
                  <c:v>151.1</c:v>
                </c:pt>
                <c:pt idx="2">
                  <c:v>151.1</c:v>
                </c:pt>
                <c:pt idx="3">
                  <c:v>150.19999999999999</c:v>
                </c:pt>
                <c:pt idx="4">
                  <c:v>150</c:v>
                </c:pt>
                <c:pt idx="5">
                  <c:v>159.30000000000001</c:v>
                </c:pt>
                <c:pt idx="6">
                  <c:v>158.30000000000001</c:v>
                </c:pt>
                <c:pt idx="7">
                  <c:v>159.6</c:v>
                </c:pt>
                <c:pt idx="8">
                  <c:v>171.6</c:v>
                </c:pt>
                <c:pt idx="9">
                  <c:v>179.4</c:v>
                </c:pt>
                <c:pt idx="10">
                  <c:v>184.1</c:v>
                </c:pt>
              </c:numCache>
            </c:numRef>
          </c:val>
          <c:smooth val="0"/>
          <c:extLst>
            <c:ext xmlns:c16="http://schemas.microsoft.com/office/drawing/2014/chart" uri="{C3380CC4-5D6E-409C-BE32-E72D297353CC}">
              <c16:uniqueId val="{00000005-D150-4D77-9E76-48BD8F61A671}"/>
            </c:ext>
          </c:extLst>
        </c:ser>
        <c:dLbls>
          <c:showLegendKey val="0"/>
          <c:showVal val="0"/>
          <c:showCatName val="0"/>
          <c:showSerName val="0"/>
          <c:showPercent val="0"/>
          <c:showBubbleSize val="0"/>
        </c:dLbls>
        <c:smooth val="0"/>
        <c:axId val="150815104"/>
        <c:axId val="150816640"/>
      </c:lineChart>
      <c:catAx>
        <c:axId val="150815104"/>
        <c:scaling>
          <c:orientation val="minMax"/>
        </c:scaling>
        <c:delete val="0"/>
        <c:axPos val="b"/>
        <c:numFmt formatCode="General" sourceLinked="0"/>
        <c:majorTickMark val="out"/>
        <c:minorTickMark val="none"/>
        <c:tickLblPos val="nextTo"/>
        <c:txPr>
          <a:bodyPr/>
          <a:lstStyle/>
          <a:p>
            <a:pPr>
              <a:defRPr sz="800"/>
            </a:pPr>
            <a:endParaRPr lang="en-US"/>
          </a:p>
        </c:txPr>
        <c:crossAx val="150816640"/>
        <c:crosses val="autoZero"/>
        <c:auto val="1"/>
        <c:lblAlgn val="ctr"/>
        <c:lblOffset val="100"/>
        <c:noMultiLvlLbl val="0"/>
      </c:catAx>
      <c:valAx>
        <c:axId val="150816640"/>
        <c:scaling>
          <c:orientation val="minMax"/>
          <c:min val="100"/>
        </c:scaling>
        <c:delete val="0"/>
        <c:axPos val="l"/>
        <c:numFmt formatCode="&quot;£&quot;#,##0" sourceLinked="0"/>
        <c:majorTickMark val="out"/>
        <c:minorTickMark val="none"/>
        <c:tickLblPos val="nextTo"/>
        <c:txPr>
          <a:bodyPr/>
          <a:lstStyle/>
          <a:p>
            <a:pPr>
              <a:defRPr sz="800"/>
            </a:pPr>
            <a:endParaRPr lang="en-US"/>
          </a:p>
        </c:txPr>
        <c:crossAx val="150815104"/>
        <c:crosses val="autoZero"/>
        <c:crossBetween val="between"/>
        <c:majorUnit val="20"/>
      </c:valAx>
    </c:plotArea>
    <c:legend>
      <c:legendPos val="r"/>
      <c:layout>
        <c:manualLayout>
          <c:xMode val="edge"/>
          <c:yMode val="edge"/>
          <c:x val="0.46130340697156952"/>
          <c:y val="0.46023389486664412"/>
          <c:w val="0.5194437555840159"/>
          <c:h val="0.36601601952856816"/>
        </c:manualLayout>
      </c:layout>
      <c:overlay val="1"/>
      <c:txPr>
        <a:bodyPr/>
        <a:lstStyle/>
        <a:p>
          <a:pPr>
            <a:defRPr sz="7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9025972212976E-2"/>
          <c:y val="4.0671353916473793E-2"/>
          <c:w val="0.95195924512416963"/>
          <c:h val="0.65850153572936232"/>
        </c:manualLayout>
      </c:layout>
      <c:barChart>
        <c:barDir val="col"/>
        <c:grouping val="clustered"/>
        <c:varyColors val="0"/>
        <c:ser>
          <c:idx val="0"/>
          <c:order val="0"/>
          <c:tx>
            <c:strRef>
              <c:f>Sheet1!$A$2</c:f>
              <c:strCache>
                <c:ptCount val="1"/>
                <c:pt idx="0">
                  <c:v>Managers, directors and senior officials</c:v>
                </c:pt>
              </c:strCache>
            </c:strRef>
          </c:tx>
          <c:spPr>
            <a:solidFill>
              <a:srgbClr val="919064"/>
            </a:solidFill>
          </c:spPr>
          <c:invertIfNegative val="0"/>
          <c:cat>
            <c:strRef>
              <c:f>Sheet1!$B$1:$P$1</c:f>
              <c:strCache>
                <c:ptCount val="15"/>
                <c:pt idx="0">
                  <c:v>Great Britain</c:v>
                </c:pt>
                <c:pt idx="1">
                  <c:v>East</c:v>
                </c:pt>
                <c:pt idx="2">
                  <c:v>Essex</c:v>
                </c:pt>
                <c:pt idx="3">
                  <c:v> Basildon</c:v>
                </c:pt>
                <c:pt idx="4">
                  <c:v>Braintree</c:v>
                </c:pt>
                <c:pt idx="5">
                  <c:v>Brentwood</c:v>
                </c:pt>
                <c:pt idx="6">
                  <c:v>Castle Point</c:v>
                </c:pt>
                <c:pt idx="7">
                  <c:v>Chelmsford</c:v>
                </c:pt>
                <c:pt idx="8">
                  <c:v>Colchester</c:v>
                </c:pt>
                <c:pt idx="9">
                  <c:v>Epping Forest</c:v>
                </c:pt>
                <c:pt idx="10">
                  <c:v>Harlow</c:v>
                </c:pt>
                <c:pt idx="11">
                  <c:v>Maldon</c:v>
                </c:pt>
                <c:pt idx="12">
                  <c:v>Rochford</c:v>
                </c:pt>
                <c:pt idx="13">
                  <c:v>Tendring</c:v>
                </c:pt>
                <c:pt idx="14">
                  <c:v>Uttlesford</c:v>
                </c:pt>
              </c:strCache>
            </c:strRef>
          </c:cat>
          <c:val>
            <c:numRef>
              <c:f>Sheet1!$B$2:$P$2</c:f>
              <c:numCache>
                <c:formatCode>General</c:formatCode>
                <c:ptCount val="15"/>
                <c:pt idx="0">
                  <c:v>10.8</c:v>
                </c:pt>
                <c:pt idx="1">
                  <c:v>12.2</c:v>
                </c:pt>
                <c:pt idx="2">
                  <c:v>14</c:v>
                </c:pt>
                <c:pt idx="3" formatCode="0.0">
                  <c:v>6.6393503687700219</c:v>
                </c:pt>
                <c:pt idx="4" formatCode="0.0">
                  <c:v>8.8276637615968525</c:v>
                </c:pt>
                <c:pt idx="5" formatCode="0.0">
                  <c:v>23.634405293122018</c:v>
                </c:pt>
                <c:pt idx="6" formatCode="0.0">
                  <c:v>7.9282530248354908</c:v>
                </c:pt>
                <c:pt idx="7" formatCode="0.0">
                  <c:v>20.405987651579089</c:v>
                </c:pt>
                <c:pt idx="8" formatCode="0.0">
                  <c:v>8.8584141599876478</c:v>
                </c:pt>
                <c:pt idx="9" formatCode="0.0">
                  <c:v>26.716874652253399</c:v>
                </c:pt>
                <c:pt idx="10" formatCode="0.0">
                  <c:v>0</c:v>
                </c:pt>
                <c:pt idx="11" formatCode="0.0">
                  <c:v>25.36653479171515</c:v>
                </c:pt>
                <c:pt idx="12" formatCode="0.0">
                  <c:v>15.384140697315644</c:v>
                </c:pt>
                <c:pt idx="13" formatCode="0.0">
                  <c:v>17.043126408522845</c:v>
                </c:pt>
                <c:pt idx="14" formatCode="0.0">
                  <c:v>21.692334313895138</c:v>
                </c:pt>
              </c:numCache>
            </c:numRef>
          </c:val>
          <c:extLst>
            <c:ext xmlns:c16="http://schemas.microsoft.com/office/drawing/2014/chart" uri="{C3380CC4-5D6E-409C-BE32-E72D297353CC}">
              <c16:uniqueId val="{00000000-5D5C-478F-8143-191CEBB2426B}"/>
            </c:ext>
          </c:extLst>
        </c:ser>
        <c:ser>
          <c:idx val="1"/>
          <c:order val="1"/>
          <c:tx>
            <c:strRef>
              <c:f>Sheet1!$A$3</c:f>
              <c:strCache>
                <c:ptCount val="1"/>
                <c:pt idx="0">
                  <c:v>Professional occupations</c:v>
                </c:pt>
              </c:strCache>
            </c:strRef>
          </c:tx>
          <c:invertIfNegative val="0"/>
          <c:cat>
            <c:strRef>
              <c:f>Sheet1!$B$1:$P$1</c:f>
              <c:strCache>
                <c:ptCount val="15"/>
                <c:pt idx="0">
                  <c:v>Great Britain</c:v>
                </c:pt>
                <c:pt idx="1">
                  <c:v>East</c:v>
                </c:pt>
                <c:pt idx="2">
                  <c:v>Essex</c:v>
                </c:pt>
                <c:pt idx="3">
                  <c:v> Basildon</c:v>
                </c:pt>
                <c:pt idx="4">
                  <c:v>Braintree</c:v>
                </c:pt>
                <c:pt idx="5">
                  <c:v>Brentwood</c:v>
                </c:pt>
                <c:pt idx="6">
                  <c:v>Castle Point</c:v>
                </c:pt>
                <c:pt idx="7">
                  <c:v>Chelmsford</c:v>
                </c:pt>
                <c:pt idx="8">
                  <c:v>Colchester</c:v>
                </c:pt>
                <c:pt idx="9">
                  <c:v>Epping Forest</c:v>
                </c:pt>
                <c:pt idx="10">
                  <c:v>Harlow</c:v>
                </c:pt>
                <c:pt idx="11">
                  <c:v>Maldon</c:v>
                </c:pt>
                <c:pt idx="12">
                  <c:v>Rochford</c:v>
                </c:pt>
                <c:pt idx="13">
                  <c:v>Tendring</c:v>
                </c:pt>
                <c:pt idx="14">
                  <c:v>Uttlesford</c:v>
                </c:pt>
              </c:strCache>
            </c:strRef>
          </c:cat>
          <c:val>
            <c:numRef>
              <c:f>Sheet1!$B$3:$P$3</c:f>
              <c:numCache>
                <c:formatCode>General</c:formatCode>
                <c:ptCount val="15"/>
                <c:pt idx="0">
                  <c:v>20.3</c:v>
                </c:pt>
                <c:pt idx="1">
                  <c:v>19</c:v>
                </c:pt>
                <c:pt idx="2">
                  <c:v>15.9</c:v>
                </c:pt>
                <c:pt idx="3" formatCode="0.0">
                  <c:v>24.414810400059601</c:v>
                </c:pt>
                <c:pt idx="4" formatCode="0.0">
                  <c:v>8.5895252112652773</c:v>
                </c:pt>
                <c:pt idx="5" formatCode="0.0">
                  <c:v>28.88136636405601</c:v>
                </c:pt>
                <c:pt idx="6" formatCode="0.0">
                  <c:v>0</c:v>
                </c:pt>
                <c:pt idx="7" formatCode="0.0">
                  <c:v>18.355320629562179</c:v>
                </c:pt>
                <c:pt idx="8" formatCode="0.0">
                  <c:v>20.369720533947195</c:v>
                </c:pt>
                <c:pt idx="9" formatCode="0.0">
                  <c:v>14.754391542802638</c:v>
                </c:pt>
                <c:pt idx="10" formatCode="0.0">
                  <c:v>9.4792764313312254</c:v>
                </c:pt>
                <c:pt idx="11" formatCode="0.0">
                  <c:v>0</c:v>
                </c:pt>
                <c:pt idx="12" formatCode="0.0">
                  <c:v>45.831533477321813</c:v>
                </c:pt>
                <c:pt idx="13" formatCode="0.0">
                  <c:v>15.926551936078672</c:v>
                </c:pt>
                <c:pt idx="14" formatCode="0.0">
                  <c:v>17.522062640595259</c:v>
                </c:pt>
              </c:numCache>
            </c:numRef>
          </c:val>
          <c:extLst>
            <c:ext xmlns:c16="http://schemas.microsoft.com/office/drawing/2014/chart" uri="{C3380CC4-5D6E-409C-BE32-E72D297353CC}">
              <c16:uniqueId val="{00000001-5D5C-478F-8143-191CEBB2426B}"/>
            </c:ext>
          </c:extLst>
        </c:ser>
        <c:ser>
          <c:idx val="2"/>
          <c:order val="2"/>
          <c:tx>
            <c:strRef>
              <c:f>Sheet1!$A$4</c:f>
              <c:strCache>
                <c:ptCount val="1"/>
                <c:pt idx="0">
                  <c:v>Associate prof &amp; tech occupations</c:v>
                </c:pt>
              </c:strCache>
            </c:strRef>
          </c:tx>
          <c:invertIfNegative val="0"/>
          <c:cat>
            <c:strRef>
              <c:f>Sheet1!$B$1:$P$1</c:f>
              <c:strCache>
                <c:ptCount val="15"/>
                <c:pt idx="0">
                  <c:v>Great Britain</c:v>
                </c:pt>
                <c:pt idx="1">
                  <c:v>East</c:v>
                </c:pt>
                <c:pt idx="2">
                  <c:v>Essex</c:v>
                </c:pt>
                <c:pt idx="3">
                  <c:v> Basildon</c:v>
                </c:pt>
                <c:pt idx="4">
                  <c:v>Braintree</c:v>
                </c:pt>
                <c:pt idx="5">
                  <c:v>Brentwood</c:v>
                </c:pt>
                <c:pt idx="6">
                  <c:v>Castle Point</c:v>
                </c:pt>
                <c:pt idx="7">
                  <c:v>Chelmsford</c:v>
                </c:pt>
                <c:pt idx="8">
                  <c:v>Colchester</c:v>
                </c:pt>
                <c:pt idx="9">
                  <c:v>Epping Forest</c:v>
                </c:pt>
                <c:pt idx="10">
                  <c:v>Harlow</c:v>
                </c:pt>
                <c:pt idx="11">
                  <c:v>Maldon</c:v>
                </c:pt>
                <c:pt idx="12">
                  <c:v>Rochford</c:v>
                </c:pt>
                <c:pt idx="13">
                  <c:v>Tendring</c:v>
                </c:pt>
                <c:pt idx="14">
                  <c:v>Uttlesford</c:v>
                </c:pt>
              </c:strCache>
            </c:strRef>
          </c:cat>
          <c:val>
            <c:numRef>
              <c:f>Sheet1!$B$4:$P$4</c:f>
              <c:numCache>
                <c:formatCode>General</c:formatCode>
                <c:ptCount val="15"/>
                <c:pt idx="0">
                  <c:v>14.499999999999998</c:v>
                </c:pt>
                <c:pt idx="1">
                  <c:v>14.799999999999999</c:v>
                </c:pt>
                <c:pt idx="2">
                  <c:v>15.9</c:v>
                </c:pt>
                <c:pt idx="3" formatCode="0.0">
                  <c:v>18.813976011323845</c:v>
                </c:pt>
                <c:pt idx="4" formatCode="0.0">
                  <c:v>13.069506689378027</c:v>
                </c:pt>
                <c:pt idx="5" formatCode="0.0">
                  <c:v>14.827922244447864</c:v>
                </c:pt>
                <c:pt idx="6" formatCode="0.0">
                  <c:v>22.033538526852048</c:v>
                </c:pt>
                <c:pt idx="7" formatCode="0.0">
                  <c:v>11.87758184160263</c:v>
                </c:pt>
                <c:pt idx="8" formatCode="0.0">
                  <c:v>17.050096149797174</c:v>
                </c:pt>
                <c:pt idx="9" formatCode="0.0">
                  <c:v>16.280502344805658</c:v>
                </c:pt>
                <c:pt idx="10" formatCode="0.0">
                  <c:v>14.739199157007377</c:v>
                </c:pt>
                <c:pt idx="11" formatCode="0.0">
                  <c:v>0</c:v>
                </c:pt>
                <c:pt idx="12" formatCode="0.0">
                  <c:v>0</c:v>
                </c:pt>
                <c:pt idx="13" formatCode="0.0">
                  <c:v>14.131325548043433</c:v>
                </c:pt>
                <c:pt idx="14" formatCode="0.0">
                  <c:v>21.384322547153488</c:v>
                </c:pt>
              </c:numCache>
            </c:numRef>
          </c:val>
          <c:extLst>
            <c:ext xmlns:c16="http://schemas.microsoft.com/office/drawing/2014/chart" uri="{C3380CC4-5D6E-409C-BE32-E72D297353CC}">
              <c16:uniqueId val="{00000002-5D5C-478F-8143-191CEBB2426B}"/>
            </c:ext>
          </c:extLst>
        </c:ser>
        <c:ser>
          <c:idx val="3"/>
          <c:order val="3"/>
          <c:tx>
            <c:strRef>
              <c:f>Sheet1!$A$5</c:f>
              <c:strCache>
                <c:ptCount val="1"/>
                <c:pt idx="0">
                  <c:v>Administrative and secretarial occupations</c:v>
                </c:pt>
              </c:strCache>
            </c:strRef>
          </c:tx>
          <c:spPr>
            <a:solidFill>
              <a:srgbClr val="934D98"/>
            </a:solidFill>
          </c:spPr>
          <c:invertIfNegative val="0"/>
          <c:cat>
            <c:strRef>
              <c:f>Sheet1!$B$1:$P$1</c:f>
              <c:strCache>
                <c:ptCount val="15"/>
                <c:pt idx="0">
                  <c:v>Great Britain</c:v>
                </c:pt>
                <c:pt idx="1">
                  <c:v>East</c:v>
                </c:pt>
                <c:pt idx="2">
                  <c:v>Essex</c:v>
                </c:pt>
                <c:pt idx="3">
                  <c:v> Basildon</c:v>
                </c:pt>
                <c:pt idx="4">
                  <c:v>Braintree</c:v>
                </c:pt>
                <c:pt idx="5">
                  <c:v>Brentwood</c:v>
                </c:pt>
                <c:pt idx="6">
                  <c:v>Castle Point</c:v>
                </c:pt>
                <c:pt idx="7">
                  <c:v>Chelmsford</c:v>
                </c:pt>
                <c:pt idx="8">
                  <c:v>Colchester</c:v>
                </c:pt>
                <c:pt idx="9">
                  <c:v>Epping Forest</c:v>
                </c:pt>
                <c:pt idx="10">
                  <c:v>Harlow</c:v>
                </c:pt>
                <c:pt idx="11">
                  <c:v>Maldon</c:v>
                </c:pt>
                <c:pt idx="12">
                  <c:v>Rochford</c:v>
                </c:pt>
                <c:pt idx="13">
                  <c:v>Tendring</c:v>
                </c:pt>
                <c:pt idx="14">
                  <c:v>Uttlesford</c:v>
                </c:pt>
              </c:strCache>
            </c:strRef>
          </c:cat>
          <c:val>
            <c:numRef>
              <c:f>Sheet1!$B$5:$P$5</c:f>
              <c:numCache>
                <c:formatCode>General</c:formatCode>
                <c:ptCount val="15"/>
                <c:pt idx="0">
                  <c:v>10.299999999999999</c:v>
                </c:pt>
                <c:pt idx="1">
                  <c:v>10.7</c:v>
                </c:pt>
                <c:pt idx="2">
                  <c:v>11.6</c:v>
                </c:pt>
                <c:pt idx="3" formatCode="0.0">
                  <c:v>16.206511212098636</c:v>
                </c:pt>
                <c:pt idx="4" formatCode="0.0">
                  <c:v>14.862160776596273</c:v>
                </c:pt>
                <c:pt idx="5" formatCode="0.0">
                  <c:v>10.919628660819614</c:v>
                </c:pt>
                <c:pt idx="6" formatCode="0.0">
                  <c:v>26.395669709191257</c:v>
                </c:pt>
                <c:pt idx="7" formatCode="0.0">
                  <c:v>11.719154858674248</c:v>
                </c:pt>
                <c:pt idx="8" formatCode="0.0">
                  <c:v>12.836348834271439</c:v>
                </c:pt>
                <c:pt idx="9" formatCode="0.0">
                  <c:v>8.2465622764486124</c:v>
                </c:pt>
                <c:pt idx="10" formatCode="0.0">
                  <c:v>11.551633298208641</c:v>
                </c:pt>
                <c:pt idx="11" formatCode="0.0">
                  <c:v>23.807307423784035</c:v>
                </c:pt>
                <c:pt idx="12" formatCode="0.0">
                  <c:v>13.384757790805308</c:v>
                </c:pt>
                <c:pt idx="13" formatCode="0.0">
                  <c:v>7.828826060233558</c:v>
                </c:pt>
                <c:pt idx="14" formatCode="0.0">
                  <c:v>15.431735594393494</c:v>
                </c:pt>
              </c:numCache>
            </c:numRef>
          </c:val>
          <c:extLst>
            <c:ext xmlns:c16="http://schemas.microsoft.com/office/drawing/2014/chart" uri="{C3380CC4-5D6E-409C-BE32-E72D297353CC}">
              <c16:uniqueId val="{00000003-5D5C-478F-8143-191CEBB2426B}"/>
            </c:ext>
          </c:extLst>
        </c:ser>
        <c:ser>
          <c:idx val="4"/>
          <c:order val="4"/>
          <c:tx>
            <c:strRef>
              <c:f>Sheet1!$A$6</c:f>
              <c:strCache>
                <c:ptCount val="1"/>
                <c:pt idx="0">
                  <c:v>Skilled trades occupations</c:v>
                </c:pt>
              </c:strCache>
            </c:strRef>
          </c:tx>
          <c:invertIfNegative val="0"/>
          <c:cat>
            <c:strRef>
              <c:f>Sheet1!$B$1:$P$1</c:f>
              <c:strCache>
                <c:ptCount val="15"/>
                <c:pt idx="0">
                  <c:v>Great Britain</c:v>
                </c:pt>
                <c:pt idx="1">
                  <c:v>East</c:v>
                </c:pt>
                <c:pt idx="2">
                  <c:v>Essex</c:v>
                </c:pt>
                <c:pt idx="3">
                  <c:v> Basildon</c:v>
                </c:pt>
                <c:pt idx="4">
                  <c:v>Braintree</c:v>
                </c:pt>
                <c:pt idx="5">
                  <c:v>Brentwood</c:v>
                </c:pt>
                <c:pt idx="6">
                  <c:v>Castle Point</c:v>
                </c:pt>
                <c:pt idx="7">
                  <c:v>Chelmsford</c:v>
                </c:pt>
                <c:pt idx="8">
                  <c:v>Colchester</c:v>
                </c:pt>
                <c:pt idx="9">
                  <c:v>Epping Forest</c:v>
                </c:pt>
                <c:pt idx="10">
                  <c:v>Harlow</c:v>
                </c:pt>
                <c:pt idx="11">
                  <c:v>Maldon</c:v>
                </c:pt>
                <c:pt idx="12">
                  <c:v>Rochford</c:v>
                </c:pt>
                <c:pt idx="13">
                  <c:v>Tendring</c:v>
                </c:pt>
                <c:pt idx="14">
                  <c:v>Uttlesford</c:v>
                </c:pt>
              </c:strCache>
            </c:strRef>
          </c:cat>
          <c:val>
            <c:numRef>
              <c:f>Sheet1!$B$6:$P$6</c:f>
              <c:numCache>
                <c:formatCode>General</c:formatCode>
                <c:ptCount val="15"/>
                <c:pt idx="0">
                  <c:v>10.199999999999999</c:v>
                </c:pt>
                <c:pt idx="1">
                  <c:v>10.7</c:v>
                </c:pt>
                <c:pt idx="2">
                  <c:v>11.8</c:v>
                </c:pt>
                <c:pt idx="3" formatCode="0.0">
                  <c:v>6.6423303285405648</c:v>
                </c:pt>
                <c:pt idx="4" formatCode="0.0">
                  <c:v>13.425060774942532</c:v>
                </c:pt>
                <c:pt idx="5" formatCode="0.0">
                  <c:v>8.2884546340462641</c:v>
                </c:pt>
                <c:pt idx="6" formatCode="0.0">
                  <c:v>10.257907026109105</c:v>
                </c:pt>
                <c:pt idx="7" formatCode="0.0">
                  <c:v>9.6285109344230726</c:v>
                </c:pt>
                <c:pt idx="8" formatCode="0.0">
                  <c:v>8.6604999789452997</c:v>
                </c:pt>
                <c:pt idx="9" formatCode="0.0">
                  <c:v>5.4784993243780304</c:v>
                </c:pt>
                <c:pt idx="10" formatCode="0.0">
                  <c:v>0</c:v>
                </c:pt>
                <c:pt idx="11" formatCode="0.0">
                  <c:v>18.796059266154682</c:v>
                </c:pt>
                <c:pt idx="12" formatCode="0.0">
                  <c:v>11.46559703795125</c:v>
                </c:pt>
                <c:pt idx="13" formatCode="0.0">
                  <c:v>12.704876049989755</c:v>
                </c:pt>
                <c:pt idx="14" formatCode="0.0">
                  <c:v>5.3815539020591796</c:v>
                </c:pt>
              </c:numCache>
            </c:numRef>
          </c:val>
          <c:extLst>
            <c:ext xmlns:c16="http://schemas.microsoft.com/office/drawing/2014/chart" uri="{C3380CC4-5D6E-409C-BE32-E72D297353CC}">
              <c16:uniqueId val="{00000004-5D5C-478F-8143-191CEBB2426B}"/>
            </c:ext>
          </c:extLst>
        </c:ser>
        <c:ser>
          <c:idx val="5"/>
          <c:order val="5"/>
          <c:tx>
            <c:strRef>
              <c:f>Sheet1!$A$7</c:f>
              <c:strCache>
                <c:ptCount val="1"/>
                <c:pt idx="0">
                  <c:v>Caring, leisure and other services occupation</c:v>
                </c:pt>
              </c:strCache>
            </c:strRef>
          </c:tx>
          <c:spPr>
            <a:solidFill>
              <a:srgbClr val="00A8D6"/>
            </a:solidFill>
          </c:spPr>
          <c:invertIfNegative val="0"/>
          <c:cat>
            <c:strRef>
              <c:f>Sheet1!$B$1:$P$1</c:f>
              <c:strCache>
                <c:ptCount val="15"/>
                <c:pt idx="0">
                  <c:v>Great Britain</c:v>
                </c:pt>
                <c:pt idx="1">
                  <c:v>East</c:v>
                </c:pt>
                <c:pt idx="2">
                  <c:v>Essex</c:v>
                </c:pt>
                <c:pt idx="3">
                  <c:v> Basildon</c:v>
                </c:pt>
                <c:pt idx="4">
                  <c:v>Braintree</c:v>
                </c:pt>
                <c:pt idx="5">
                  <c:v>Brentwood</c:v>
                </c:pt>
                <c:pt idx="6">
                  <c:v>Castle Point</c:v>
                </c:pt>
                <c:pt idx="7">
                  <c:v>Chelmsford</c:v>
                </c:pt>
                <c:pt idx="8">
                  <c:v>Colchester</c:v>
                </c:pt>
                <c:pt idx="9">
                  <c:v>Epping Forest</c:v>
                </c:pt>
                <c:pt idx="10">
                  <c:v>Harlow</c:v>
                </c:pt>
                <c:pt idx="11">
                  <c:v>Maldon</c:v>
                </c:pt>
                <c:pt idx="12">
                  <c:v>Rochford</c:v>
                </c:pt>
                <c:pt idx="13">
                  <c:v>Tendring</c:v>
                </c:pt>
                <c:pt idx="14">
                  <c:v>Uttlesford</c:v>
                </c:pt>
              </c:strCache>
            </c:strRef>
          </c:cat>
          <c:val>
            <c:numRef>
              <c:f>Sheet1!$B$7:$P$7</c:f>
              <c:numCache>
                <c:formatCode>General</c:formatCode>
                <c:ptCount val="15"/>
                <c:pt idx="0">
                  <c:v>9</c:v>
                </c:pt>
                <c:pt idx="1">
                  <c:v>8.7999999999999989</c:v>
                </c:pt>
                <c:pt idx="2">
                  <c:v>9</c:v>
                </c:pt>
                <c:pt idx="3" formatCode="0.0">
                  <c:v>10.747224912463683</c:v>
                </c:pt>
                <c:pt idx="4" formatCode="0.0">
                  <c:v>12.049149150804544</c:v>
                </c:pt>
                <c:pt idx="5" formatCode="0.0">
                  <c:v>0</c:v>
                </c:pt>
                <c:pt idx="6" formatCode="0.0">
                  <c:v>10.077478242411377</c:v>
                </c:pt>
                <c:pt idx="7" formatCode="0.0">
                  <c:v>8.7460578332518999</c:v>
                </c:pt>
                <c:pt idx="8" formatCode="0.0">
                  <c:v>12.899512934604102</c:v>
                </c:pt>
                <c:pt idx="9" formatCode="0.0">
                  <c:v>13.299817184643508</c:v>
                </c:pt>
                <c:pt idx="10" formatCode="0.0">
                  <c:v>17.430628731998596</c:v>
                </c:pt>
                <c:pt idx="11" formatCode="0.0">
                  <c:v>9.7665037623147928</c:v>
                </c:pt>
                <c:pt idx="12" formatCode="0.0">
                  <c:v>0</c:v>
                </c:pt>
                <c:pt idx="13" formatCode="0.0">
                  <c:v>12.807314074984635</c:v>
                </c:pt>
                <c:pt idx="14" formatCode="0.0">
                  <c:v>5.5476726077175984</c:v>
                </c:pt>
              </c:numCache>
            </c:numRef>
          </c:val>
          <c:extLst>
            <c:ext xmlns:c16="http://schemas.microsoft.com/office/drawing/2014/chart" uri="{C3380CC4-5D6E-409C-BE32-E72D297353CC}">
              <c16:uniqueId val="{00000005-5D5C-478F-8143-191CEBB2426B}"/>
            </c:ext>
          </c:extLst>
        </c:ser>
        <c:ser>
          <c:idx val="6"/>
          <c:order val="6"/>
          <c:tx>
            <c:strRef>
              <c:f>Sheet1!$A$8</c:f>
              <c:strCache>
                <c:ptCount val="1"/>
                <c:pt idx="0">
                  <c:v>Sales and Customer Service occupation</c:v>
                </c:pt>
              </c:strCache>
            </c:strRef>
          </c:tx>
          <c:spPr>
            <a:solidFill>
              <a:srgbClr val="007E31"/>
            </a:solidFill>
          </c:spPr>
          <c:invertIfNegative val="0"/>
          <c:cat>
            <c:strRef>
              <c:f>Sheet1!$B$1:$P$1</c:f>
              <c:strCache>
                <c:ptCount val="15"/>
                <c:pt idx="0">
                  <c:v>Great Britain</c:v>
                </c:pt>
                <c:pt idx="1">
                  <c:v>East</c:v>
                </c:pt>
                <c:pt idx="2">
                  <c:v>Essex</c:v>
                </c:pt>
                <c:pt idx="3">
                  <c:v> Basildon</c:v>
                </c:pt>
                <c:pt idx="4">
                  <c:v>Braintree</c:v>
                </c:pt>
                <c:pt idx="5">
                  <c:v>Brentwood</c:v>
                </c:pt>
                <c:pt idx="6">
                  <c:v>Castle Point</c:v>
                </c:pt>
                <c:pt idx="7">
                  <c:v>Chelmsford</c:v>
                </c:pt>
                <c:pt idx="8">
                  <c:v>Colchester</c:v>
                </c:pt>
                <c:pt idx="9">
                  <c:v>Epping Forest</c:v>
                </c:pt>
                <c:pt idx="10">
                  <c:v>Harlow</c:v>
                </c:pt>
                <c:pt idx="11">
                  <c:v>Maldon</c:v>
                </c:pt>
                <c:pt idx="12">
                  <c:v>Rochford</c:v>
                </c:pt>
                <c:pt idx="13">
                  <c:v>Tendring</c:v>
                </c:pt>
                <c:pt idx="14">
                  <c:v>Uttlesford</c:v>
                </c:pt>
              </c:strCache>
            </c:strRef>
          </c:cat>
          <c:val>
            <c:numRef>
              <c:f>Sheet1!$B$8:$P$8</c:f>
              <c:numCache>
                <c:formatCode>General</c:formatCode>
                <c:ptCount val="15"/>
                <c:pt idx="0">
                  <c:v>7.6</c:v>
                </c:pt>
                <c:pt idx="1">
                  <c:v>7.3999999999999995</c:v>
                </c:pt>
                <c:pt idx="2">
                  <c:v>7.3</c:v>
                </c:pt>
                <c:pt idx="3" formatCode="0.0">
                  <c:v>4.6472472621619607</c:v>
                </c:pt>
                <c:pt idx="4" formatCode="0.0">
                  <c:v>10.34579701996064</c:v>
                </c:pt>
                <c:pt idx="5" formatCode="0.0">
                  <c:v>0</c:v>
                </c:pt>
                <c:pt idx="6" formatCode="0.0">
                  <c:v>0</c:v>
                </c:pt>
                <c:pt idx="7" formatCode="0.0">
                  <c:v>12.194435807459394</c:v>
                </c:pt>
                <c:pt idx="8" formatCode="0.0">
                  <c:v>3.9933747876984409</c:v>
                </c:pt>
                <c:pt idx="9" formatCode="0.0">
                  <c:v>5.6831730387091648</c:v>
                </c:pt>
                <c:pt idx="10" formatCode="0.0">
                  <c:v>20.938707411310151</c:v>
                </c:pt>
                <c:pt idx="11" formatCode="0.0">
                  <c:v>11.659297184081918</c:v>
                </c:pt>
                <c:pt idx="12" formatCode="0.0">
                  <c:v>13.933970996605986</c:v>
                </c:pt>
                <c:pt idx="13" formatCode="0.0">
                  <c:v>5.9772587584511374</c:v>
                </c:pt>
                <c:pt idx="14" formatCode="0.0">
                  <c:v>4.7170790794255062</c:v>
                </c:pt>
              </c:numCache>
            </c:numRef>
          </c:val>
          <c:extLst>
            <c:ext xmlns:c16="http://schemas.microsoft.com/office/drawing/2014/chart" uri="{C3380CC4-5D6E-409C-BE32-E72D297353CC}">
              <c16:uniqueId val="{00000006-5D5C-478F-8143-191CEBB2426B}"/>
            </c:ext>
          </c:extLst>
        </c:ser>
        <c:ser>
          <c:idx val="7"/>
          <c:order val="7"/>
          <c:tx>
            <c:strRef>
              <c:f>Sheet1!$A$9</c:f>
              <c:strCache>
                <c:ptCount val="1"/>
                <c:pt idx="0">
                  <c:v>Process, plant and machine operatives</c:v>
                </c:pt>
              </c:strCache>
            </c:strRef>
          </c:tx>
          <c:invertIfNegative val="0"/>
          <c:cat>
            <c:strRef>
              <c:f>Sheet1!$B$1:$P$1</c:f>
              <c:strCache>
                <c:ptCount val="15"/>
                <c:pt idx="0">
                  <c:v>Great Britain</c:v>
                </c:pt>
                <c:pt idx="1">
                  <c:v>East</c:v>
                </c:pt>
                <c:pt idx="2">
                  <c:v>Essex</c:v>
                </c:pt>
                <c:pt idx="3">
                  <c:v> Basildon</c:v>
                </c:pt>
                <c:pt idx="4">
                  <c:v>Braintree</c:v>
                </c:pt>
                <c:pt idx="5">
                  <c:v>Brentwood</c:v>
                </c:pt>
                <c:pt idx="6">
                  <c:v>Castle Point</c:v>
                </c:pt>
                <c:pt idx="7">
                  <c:v>Chelmsford</c:v>
                </c:pt>
                <c:pt idx="8">
                  <c:v>Colchester</c:v>
                </c:pt>
                <c:pt idx="9">
                  <c:v>Epping Forest</c:v>
                </c:pt>
                <c:pt idx="10">
                  <c:v>Harlow</c:v>
                </c:pt>
                <c:pt idx="11">
                  <c:v>Maldon</c:v>
                </c:pt>
                <c:pt idx="12">
                  <c:v>Rochford</c:v>
                </c:pt>
                <c:pt idx="13">
                  <c:v>Tendring</c:v>
                </c:pt>
                <c:pt idx="14">
                  <c:v>Uttlesford</c:v>
                </c:pt>
              </c:strCache>
            </c:strRef>
          </c:cat>
          <c:val>
            <c:numRef>
              <c:f>Sheet1!$B$9:$P$9</c:f>
              <c:numCache>
                <c:formatCode>General</c:formatCode>
                <c:ptCount val="15"/>
                <c:pt idx="0">
                  <c:v>6.3</c:v>
                </c:pt>
                <c:pt idx="1">
                  <c:v>6.3</c:v>
                </c:pt>
                <c:pt idx="2">
                  <c:v>5.8</c:v>
                </c:pt>
                <c:pt idx="3" formatCode="0.0">
                  <c:v>4.9050137823139393</c:v>
                </c:pt>
                <c:pt idx="4" formatCode="0.0">
                  <c:v>9.1038383303841641</c:v>
                </c:pt>
                <c:pt idx="5" formatCode="0.0">
                  <c:v>0</c:v>
                </c:pt>
                <c:pt idx="6" formatCode="0.0">
                  <c:v>14.280407556781999</c:v>
                </c:pt>
                <c:pt idx="7" formatCode="0.0">
                  <c:v>0</c:v>
                </c:pt>
                <c:pt idx="8" formatCode="0.0">
                  <c:v>1.8401807896916189</c:v>
                </c:pt>
                <c:pt idx="9" formatCode="0.0">
                  <c:v>3.1972816151339325</c:v>
                </c:pt>
                <c:pt idx="10" formatCode="0.0">
                  <c:v>11.643835616438356</c:v>
                </c:pt>
                <c:pt idx="11" formatCode="0.0">
                  <c:v>0</c:v>
                </c:pt>
                <c:pt idx="12" formatCode="0.0">
                  <c:v>0</c:v>
                </c:pt>
                <c:pt idx="13" formatCode="0.0">
                  <c:v>3.9413030116779351</c:v>
                </c:pt>
                <c:pt idx="14" formatCode="0.0">
                  <c:v>0</c:v>
                </c:pt>
              </c:numCache>
            </c:numRef>
          </c:val>
          <c:extLst>
            <c:ext xmlns:c16="http://schemas.microsoft.com/office/drawing/2014/chart" uri="{C3380CC4-5D6E-409C-BE32-E72D297353CC}">
              <c16:uniqueId val="{00000007-5D5C-478F-8143-191CEBB2426B}"/>
            </c:ext>
          </c:extLst>
        </c:ser>
        <c:ser>
          <c:idx val="8"/>
          <c:order val="8"/>
          <c:tx>
            <c:strRef>
              <c:f>Sheet1!$A$10</c:f>
              <c:strCache>
                <c:ptCount val="1"/>
                <c:pt idx="0">
                  <c:v>Elementary occupations</c:v>
                </c:pt>
              </c:strCache>
            </c:strRef>
          </c:tx>
          <c:invertIfNegative val="0"/>
          <c:cat>
            <c:strRef>
              <c:f>Sheet1!$B$1:$P$1</c:f>
              <c:strCache>
                <c:ptCount val="15"/>
                <c:pt idx="0">
                  <c:v>Great Britain</c:v>
                </c:pt>
                <c:pt idx="1">
                  <c:v>East</c:v>
                </c:pt>
                <c:pt idx="2">
                  <c:v>Essex</c:v>
                </c:pt>
                <c:pt idx="3">
                  <c:v> Basildon</c:v>
                </c:pt>
                <c:pt idx="4">
                  <c:v>Braintree</c:v>
                </c:pt>
                <c:pt idx="5">
                  <c:v>Brentwood</c:v>
                </c:pt>
                <c:pt idx="6">
                  <c:v>Castle Point</c:v>
                </c:pt>
                <c:pt idx="7">
                  <c:v>Chelmsford</c:v>
                </c:pt>
                <c:pt idx="8">
                  <c:v>Colchester</c:v>
                </c:pt>
                <c:pt idx="9">
                  <c:v>Epping Forest</c:v>
                </c:pt>
                <c:pt idx="10">
                  <c:v>Harlow</c:v>
                </c:pt>
                <c:pt idx="11">
                  <c:v>Maldon</c:v>
                </c:pt>
                <c:pt idx="12">
                  <c:v>Rochford</c:v>
                </c:pt>
                <c:pt idx="13">
                  <c:v>Tendring</c:v>
                </c:pt>
                <c:pt idx="14">
                  <c:v>Uttlesford</c:v>
                </c:pt>
              </c:strCache>
            </c:strRef>
          </c:cat>
          <c:val>
            <c:numRef>
              <c:f>Sheet1!$B$10:$P$10</c:f>
              <c:numCache>
                <c:formatCode>General</c:formatCode>
                <c:ptCount val="15"/>
                <c:pt idx="0">
                  <c:v>10.5</c:v>
                </c:pt>
                <c:pt idx="1">
                  <c:v>9.9</c:v>
                </c:pt>
                <c:pt idx="2">
                  <c:v>8.6999999999999993</c:v>
                </c:pt>
                <c:pt idx="3" formatCode="0.0">
                  <c:v>6.9835357222677485</c:v>
                </c:pt>
                <c:pt idx="4" formatCode="0.0">
                  <c:v>9.72729828507169</c:v>
                </c:pt>
                <c:pt idx="5" formatCode="0.0">
                  <c:v>13.44822280350823</c:v>
                </c:pt>
                <c:pt idx="6" formatCode="0.0">
                  <c:v>9.026745913818722</c:v>
                </c:pt>
                <c:pt idx="7" formatCode="0.0">
                  <c:v>7.0729504434474899</c:v>
                </c:pt>
                <c:pt idx="8" formatCode="0.0">
                  <c:v>13.491851831057087</c:v>
                </c:pt>
                <c:pt idx="9" formatCode="0.0">
                  <c:v>6.3428980208250536</c:v>
                </c:pt>
                <c:pt idx="10" formatCode="0.0">
                  <c:v>14.216719353705656</c:v>
                </c:pt>
                <c:pt idx="11" formatCode="0.0">
                  <c:v>10.604297571949422</c:v>
                </c:pt>
                <c:pt idx="12" formatCode="0.0">
                  <c:v>0</c:v>
                </c:pt>
                <c:pt idx="13" formatCode="0.0">
                  <c:v>9.6394181520180293</c:v>
                </c:pt>
                <c:pt idx="14" formatCode="0.0">
                  <c:v>8.3232393147603396</c:v>
                </c:pt>
              </c:numCache>
            </c:numRef>
          </c:val>
          <c:extLst>
            <c:ext xmlns:c16="http://schemas.microsoft.com/office/drawing/2014/chart" uri="{C3380CC4-5D6E-409C-BE32-E72D297353CC}">
              <c16:uniqueId val="{00000008-5D5C-478F-8143-191CEBB2426B}"/>
            </c:ext>
          </c:extLst>
        </c:ser>
        <c:dLbls>
          <c:showLegendKey val="0"/>
          <c:showVal val="0"/>
          <c:showCatName val="0"/>
          <c:showSerName val="0"/>
          <c:showPercent val="0"/>
          <c:showBubbleSize val="0"/>
        </c:dLbls>
        <c:gapWidth val="150"/>
        <c:axId val="150991232"/>
        <c:axId val="150992768"/>
      </c:barChart>
      <c:catAx>
        <c:axId val="150991232"/>
        <c:scaling>
          <c:orientation val="minMax"/>
        </c:scaling>
        <c:delete val="0"/>
        <c:axPos val="b"/>
        <c:numFmt formatCode="General" sourceLinked="0"/>
        <c:majorTickMark val="out"/>
        <c:minorTickMark val="none"/>
        <c:tickLblPos val="nextTo"/>
        <c:txPr>
          <a:bodyPr anchor="b" anchorCtr="0"/>
          <a:lstStyle/>
          <a:p>
            <a:pPr>
              <a:defRPr sz="900"/>
            </a:pPr>
            <a:endParaRPr lang="en-US"/>
          </a:p>
        </c:txPr>
        <c:crossAx val="150992768"/>
        <c:crosses val="autoZero"/>
        <c:auto val="1"/>
        <c:lblAlgn val="ctr"/>
        <c:lblOffset val="100"/>
        <c:noMultiLvlLbl val="0"/>
      </c:catAx>
      <c:valAx>
        <c:axId val="150992768"/>
        <c:scaling>
          <c:orientation val="minMax"/>
        </c:scaling>
        <c:delete val="0"/>
        <c:axPos val="l"/>
        <c:majorGridlines>
          <c:spPr>
            <a:ln>
              <a:solidFill>
                <a:schemeClr val="accent4">
                  <a:alpha val="25000"/>
                </a:schemeClr>
              </a:solidFill>
            </a:ln>
          </c:spPr>
        </c:majorGridlines>
        <c:numFmt formatCode="General" sourceLinked="1"/>
        <c:majorTickMark val="out"/>
        <c:minorTickMark val="none"/>
        <c:tickLblPos val="nextTo"/>
        <c:txPr>
          <a:bodyPr/>
          <a:lstStyle/>
          <a:p>
            <a:pPr>
              <a:defRPr sz="1000"/>
            </a:pPr>
            <a:endParaRPr lang="en-US"/>
          </a:p>
        </c:txPr>
        <c:crossAx val="150991232"/>
        <c:crosses val="autoZero"/>
        <c:crossBetween val="between"/>
        <c:majorUnit val="10"/>
      </c:valAx>
    </c:plotArea>
    <c:legend>
      <c:legendPos val="b"/>
      <c:layout>
        <c:manualLayout>
          <c:xMode val="edge"/>
          <c:yMode val="edge"/>
          <c:x val="3.2642988919982907E-2"/>
          <c:y val="0.79905177809802463"/>
          <c:w val="0.93335022862334172"/>
          <c:h val="0.17136905541726713"/>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Sheet1!$A$2</c:f>
              <c:strCache>
                <c:ptCount val="1"/>
                <c:pt idx="0">
                  <c:v>Great Britain - male </c:v>
                </c:pt>
              </c:strCache>
            </c:strRef>
          </c:tx>
          <c:spPr>
            <a:solidFill>
              <a:schemeClr val="accent6"/>
            </a:solidFill>
          </c:spPr>
          <c:invertIfNegative val="0"/>
          <c:cat>
            <c:strRef>
              <c:f>Sheet1!$B$1:$J$1</c:f>
              <c:strCache>
                <c:ptCount val="9"/>
                <c:pt idx="0">
                  <c:v>A:agriculture and fishing</c:v>
                </c:pt>
                <c:pt idx="1">
                  <c:v>B,D,E:energy and water</c:v>
                </c:pt>
                <c:pt idx="2">
                  <c:v>C:manufacturing</c:v>
                </c:pt>
                <c:pt idx="3">
                  <c:v>F:construction</c:v>
                </c:pt>
                <c:pt idx="4">
                  <c:v>G,I:distribution, hotels and restaurants</c:v>
                </c:pt>
                <c:pt idx="5">
                  <c:v>H,J:transport and communications</c:v>
                </c:pt>
                <c:pt idx="6">
                  <c:v>K-N:banking, finance and insurance</c:v>
                </c:pt>
                <c:pt idx="7">
                  <c:v>O-Q:public admin. education and health</c:v>
                </c:pt>
                <c:pt idx="8">
                  <c:v>R-U:other services</c:v>
                </c:pt>
              </c:strCache>
            </c:strRef>
          </c:cat>
          <c:val>
            <c:numRef>
              <c:f>Sheet1!$B$2:$J$2</c:f>
              <c:numCache>
                <c:formatCode>General</c:formatCode>
                <c:ptCount val="9"/>
                <c:pt idx="0">
                  <c:v>1.4</c:v>
                </c:pt>
                <c:pt idx="1">
                  <c:v>2.6</c:v>
                </c:pt>
                <c:pt idx="2">
                  <c:v>12.6</c:v>
                </c:pt>
                <c:pt idx="3">
                  <c:v>11.9</c:v>
                </c:pt>
                <c:pt idx="4">
                  <c:v>18</c:v>
                </c:pt>
                <c:pt idx="5">
                  <c:v>13.1</c:v>
                </c:pt>
                <c:pt idx="6">
                  <c:v>18.100000000000001</c:v>
                </c:pt>
                <c:pt idx="7">
                  <c:v>16.5</c:v>
                </c:pt>
                <c:pt idx="8">
                  <c:v>5.2</c:v>
                </c:pt>
              </c:numCache>
            </c:numRef>
          </c:val>
          <c:extLst>
            <c:ext xmlns:c16="http://schemas.microsoft.com/office/drawing/2014/chart" uri="{C3380CC4-5D6E-409C-BE32-E72D297353CC}">
              <c16:uniqueId val="{00000000-48D8-44AE-85EE-BB876986AA77}"/>
            </c:ext>
          </c:extLst>
        </c:ser>
        <c:ser>
          <c:idx val="1"/>
          <c:order val="1"/>
          <c:tx>
            <c:strRef>
              <c:f>Sheet1!$A$3</c:f>
              <c:strCache>
                <c:ptCount val="1"/>
                <c:pt idx="0">
                  <c:v>Great Britain - female</c:v>
                </c:pt>
              </c:strCache>
            </c:strRef>
          </c:tx>
          <c:spPr>
            <a:solidFill>
              <a:srgbClr val="FFE996">
                <a:alpha val="50196"/>
              </a:srgbClr>
            </a:solidFill>
          </c:spPr>
          <c:invertIfNegative val="0"/>
          <c:cat>
            <c:strRef>
              <c:f>Sheet1!$B$1:$J$1</c:f>
              <c:strCache>
                <c:ptCount val="9"/>
                <c:pt idx="0">
                  <c:v>A:agriculture and fishing</c:v>
                </c:pt>
                <c:pt idx="1">
                  <c:v>B,D,E:energy and water</c:v>
                </c:pt>
                <c:pt idx="2">
                  <c:v>C:manufacturing</c:v>
                </c:pt>
                <c:pt idx="3">
                  <c:v>F:construction</c:v>
                </c:pt>
                <c:pt idx="4">
                  <c:v>G,I:distribution, hotels and restaurants</c:v>
                </c:pt>
                <c:pt idx="5">
                  <c:v>H,J:transport and communications</c:v>
                </c:pt>
                <c:pt idx="6">
                  <c:v>K-N:banking, finance and insurance</c:v>
                </c:pt>
                <c:pt idx="7">
                  <c:v>O-Q:public admin. education and health</c:v>
                </c:pt>
                <c:pt idx="8">
                  <c:v>R-U:other services</c:v>
                </c:pt>
              </c:strCache>
            </c:strRef>
          </c:cat>
          <c:val>
            <c:numRef>
              <c:f>Sheet1!$B$3:$J$3</c:f>
              <c:numCache>
                <c:formatCode>General</c:formatCode>
                <c:ptCount val="9"/>
                <c:pt idx="0">
                  <c:v>0.6</c:v>
                </c:pt>
                <c:pt idx="1">
                  <c:v>0.7</c:v>
                </c:pt>
                <c:pt idx="2">
                  <c:v>4.8</c:v>
                </c:pt>
                <c:pt idx="3">
                  <c:v>2</c:v>
                </c:pt>
                <c:pt idx="4">
                  <c:v>19.3</c:v>
                </c:pt>
                <c:pt idx="5">
                  <c:v>4.7</c:v>
                </c:pt>
                <c:pt idx="6">
                  <c:v>16.7</c:v>
                </c:pt>
                <c:pt idx="7">
                  <c:v>44</c:v>
                </c:pt>
                <c:pt idx="8">
                  <c:v>6.7</c:v>
                </c:pt>
              </c:numCache>
            </c:numRef>
          </c:val>
          <c:extLst>
            <c:ext xmlns:c16="http://schemas.microsoft.com/office/drawing/2014/chart" uri="{C3380CC4-5D6E-409C-BE32-E72D297353CC}">
              <c16:uniqueId val="{00000001-48D8-44AE-85EE-BB876986AA77}"/>
            </c:ext>
          </c:extLst>
        </c:ser>
        <c:ser>
          <c:idx val="2"/>
          <c:order val="2"/>
          <c:tx>
            <c:strRef>
              <c:f>Sheet1!$A$4</c:f>
              <c:strCache>
                <c:ptCount val="1"/>
                <c:pt idx="0">
                  <c:v>East - male</c:v>
                </c:pt>
              </c:strCache>
            </c:strRef>
          </c:tx>
          <c:invertIfNegative val="0"/>
          <c:cat>
            <c:strRef>
              <c:f>Sheet1!$B$1:$J$1</c:f>
              <c:strCache>
                <c:ptCount val="9"/>
                <c:pt idx="0">
                  <c:v>A:agriculture and fishing</c:v>
                </c:pt>
                <c:pt idx="1">
                  <c:v>B,D,E:energy and water</c:v>
                </c:pt>
                <c:pt idx="2">
                  <c:v>C:manufacturing</c:v>
                </c:pt>
                <c:pt idx="3">
                  <c:v>F:construction</c:v>
                </c:pt>
                <c:pt idx="4">
                  <c:v>G,I:distribution, hotels and restaurants</c:v>
                </c:pt>
                <c:pt idx="5">
                  <c:v>H,J:transport and communications</c:v>
                </c:pt>
                <c:pt idx="6">
                  <c:v>K-N:banking, finance and insurance</c:v>
                </c:pt>
                <c:pt idx="7">
                  <c:v>O-Q:public admin. education and health</c:v>
                </c:pt>
                <c:pt idx="8">
                  <c:v>R-U:other services</c:v>
                </c:pt>
              </c:strCache>
            </c:strRef>
          </c:cat>
          <c:val>
            <c:numRef>
              <c:f>Sheet1!$B$4:$J$4</c:f>
              <c:numCache>
                <c:formatCode>General</c:formatCode>
                <c:ptCount val="9"/>
                <c:pt idx="0">
                  <c:v>1.1000000000000001</c:v>
                </c:pt>
                <c:pt idx="1">
                  <c:v>2.4</c:v>
                </c:pt>
                <c:pt idx="2">
                  <c:v>12</c:v>
                </c:pt>
                <c:pt idx="3">
                  <c:v>13.9</c:v>
                </c:pt>
                <c:pt idx="4">
                  <c:v>17.600000000000001</c:v>
                </c:pt>
                <c:pt idx="5">
                  <c:v>13.6</c:v>
                </c:pt>
                <c:pt idx="6">
                  <c:v>19.399999999999999</c:v>
                </c:pt>
                <c:pt idx="7">
                  <c:v>14.9</c:v>
                </c:pt>
                <c:pt idx="8">
                  <c:v>4.8</c:v>
                </c:pt>
              </c:numCache>
            </c:numRef>
          </c:val>
          <c:extLst>
            <c:ext xmlns:c16="http://schemas.microsoft.com/office/drawing/2014/chart" uri="{C3380CC4-5D6E-409C-BE32-E72D297353CC}">
              <c16:uniqueId val="{00000002-48D8-44AE-85EE-BB876986AA77}"/>
            </c:ext>
          </c:extLst>
        </c:ser>
        <c:ser>
          <c:idx val="3"/>
          <c:order val="3"/>
          <c:tx>
            <c:strRef>
              <c:f>Sheet1!$A$5</c:f>
              <c:strCache>
                <c:ptCount val="1"/>
                <c:pt idx="0">
                  <c:v>East - female</c:v>
                </c:pt>
              </c:strCache>
            </c:strRef>
          </c:tx>
          <c:spPr>
            <a:solidFill>
              <a:schemeClr val="accent3">
                <a:lumMod val="60000"/>
                <a:lumOff val="40000"/>
              </a:schemeClr>
            </a:solidFill>
          </c:spPr>
          <c:invertIfNegative val="0"/>
          <c:cat>
            <c:strRef>
              <c:f>Sheet1!$B$1:$J$1</c:f>
              <c:strCache>
                <c:ptCount val="9"/>
                <c:pt idx="0">
                  <c:v>A:agriculture and fishing</c:v>
                </c:pt>
                <c:pt idx="1">
                  <c:v>B,D,E:energy and water</c:v>
                </c:pt>
                <c:pt idx="2">
                  <c:v>C:manufacturing</c:v>
                </c:pt>
                <c:pt idx="3">
                  <c:v>F:construction</c:v>
                </c:pt>
                <c:pt idx="4">
                  <c:v>G,I:distribution, hotels and restaurants</c:v>
                </c:pt>
                <c:pt idx="5">
                  <c:v>H,J:transport and communications</c:v>
                </c:pt>
                <c:pt idx="6">
                  <c:v>K-N:banking, finance and insurance</c:v>
                </c:pt>
                <c:pt idx="7">
                  <c:v>O-Q:public admin. education and health</c:v>
                </c:pt>
                <c:pt idx="8">
                  <c:v>R-U:other services</c:v>
                </c:pt>
              </c:strCache>
            </c:strRef>
          </c:cat>
          <c:val>
            <c:numRef>
              <c:f>Sheet1!$B$5:$J$5</c:f>
              <c:numCache>
                <c:formatCode>General</c:formatCode>
                <c:ptCount val="9"/>
                <c:pt idx="0">
                  <c:v>0.7</c:v>
                </c:pt>
                <c:pt idx="1">
                  <c:v>0.4</c:v>
                </c:pt>
                <c:pt idx="2">
                  <c:v>5.6</c:v>
                </c:pt>
                <c:pt idx="3">
                  <c:v>2.5</c:v>
                </c:pt>
                <c:pt idx="4">
                  <c:v>19.3</c:v>
                </c:pt>
                <c:pt idx="5">
                  <c:v>5.3</c:v>
                </c:pt>
                <c:pt idx="6">
                  <c:v>17.2</c:v>
                </c:pt>
                <c:pt idx="7">
                  <c:v>41.5</c:v>
                </c:pt>
                <c:pt idx="8">
                  <c:v>7.2</c:v>
                </c:pt>
              </c:numCache>
            </c:numRef>
          </c:val>
          <c:extLst>
            <c:ext xmlns:c16="http://schemas.microsoft.com/office/drawing/2014/chart" uri="{C3380CC4-5D6E-409C-BE32-E72D297353CC}">
              <c16:uniqueId val="{00000003-48D8-44AE-85EE-BB876986AA77}"/>
            </c:ext>
          </c:extLst>
        </c:ser>
        <c:ser>
          <c:idx val="4"/>
          <c:order val="4"/>
          <c:tx>
            <c:strRef>
              <c:f>Sheet1!$A$6</c:f>
              <c:strCache>
                <c:ptCount val="1"/>
                <c:pt idx="0">
                  <c:v>Essex - male </c:v>
                </c:pt>
              </c:strCache>
            </c:strRef>
          </c:tx>
          <c:spPr>
            <a:solidFill>
              <a:srgbClr val="E00069"/>
            </a:solidFill>
          </c:spPr>
          <c:invertIfNegative val="0"/>
          <c:cat>
            <c:strRef>
              <c:f>Sheet1!$B$1:$J$1</c:f>
              <c:strCache>
                <c:ptCount val="9"/>
                <c:pt idx="0">
                  <c:v>A:agriculture and fishing</c:v>
                </c:pt>
                <c:pt idx="1">
                  <c:v>B,D,E:energy and water</c:v>
                </c:pt>
                <c:pt idx="2">
                  <c:v>C:manufacturing</c:v>
                </c:pt>
                <c:pt idx="3">
                  <c:v>F:construction</c:v>
                </c:pt>
                <c:pt idx="4">
                  <c:v>G,I:distribution, hotels and restaurants</c:v>
                </c:pt>
                <c:pt idx="5">
                  <c:v>H,J:transport and communications</c:v>
                </c:pt>
                <c:pt idx="6">
                  <c:v>K-N:banking, finance and insurance</c:v>
                </c:pt>
                <c:pt idx="7">
                  <c:v>O-Q:public admin. education and health</c:v>
                </c:pt>
                <c:pt idx="8">
                  <c:v>R-U:other services</c:v>
                </c:pt>
              </c:strCache>
            </c:strRef>
          </c:cat>
          <c:val>
            <c:numRef>
              <c:f>Sheet1!$B$6:$J$6</c:f>
              <c:numCache>
                <c:formatCode>General</c:formatCode>
                <c:ptCount val="9"/>
                <c:pt idx="0">
                  <c:v>0.8</c:v>
                </c:pt>
                <c:pt idx="1">
                  <c:v>3.1</c:v>
                </c:pt>
                <c:pt idx="2">
                  <c:v>11.3</c:v>
                </c:pt>
                <c:pt idx="3">
                  <c:v>15.5</c:v>
                </c:pt>
                <c:pt idx="4">
                  <c:v>17</c:v>
                </c:pt>
                <c:pt idx="5">
                  <c:v>12.2</c:v>
                </c:pt>
                <c:pt idx="6">
                  <c:v>21.8</c:v>
                </c:pt>
                <c:pt idx="7">
                  <c:v>13.8</c:v>
                </c:pt>
                <c:pt idx="8">
                  <c:v>4.3</c:v>
                </c:pt>
              </c:numCache>
            </c:numRef>
          </c:val>
          <c:extLst>
            <c:ext xmlns:c16="http://schemas.microsoft.com/office/drawing/2014/chart" uri="{C3380CC4-5D6E-409C-BE32-E72D297353CC}">
              <c16:uniqueId val="{00000004-48D8-44AE-85EE-BB876986AA77}"/>
            </c:ext>
          </c:extLst>
        </c:ser>
        <c:ser>
          <c:idx val="5"/>
          <c:order val="5"/>
          <c:tx>
            <c:strRef>
              <c:f>Sheet1!$A$7</c:f>
              <c:strCache>
                <c:ptCount val="1"/>
                <c:pt idx="0">
                  <c:v>Essex - female</c:v>
                </c:pt>
              </c:strCache>
            </c:strRef>
          </c:tx>
          <c:spPr>
            <a:solidFill>
              <a:srgbClr val="E00069">
                <a:alpha val="50196"/>
              </a:srgbClr>
            </a:solidFill>
          </c:spPr>
          <c:invertIfNegative val="0"/>
          <c:cat>
            <c:strRef>
              <c:f>Sheet1!$B$1:$J$1</c:f>
              <c:strCache>
                <c:ptCount val="9"/>
                <c:pt idx="0">
                  <c:v>A:agriculture and fishing</c:v>
                </c:pt>
                <c:pt idx="1">
                  <c:v>B,D,E:energy and water</c:v>
                </c:pt>
                <c:pt idx="2">
                  <c:v>C:manufacturing</c:v>
                </c:pt>
                <c:pt idx="3">
                  <c:v>F:construction</c:v>
                </c:pt>
                <c:pt idx="4">
                  <c:v>G,I:distribution, hotels and restaurants</c:v>
                </c:pt>
                <c:pt idx="5">
                  <c:v>H,J:transport and communications</c:v>
                </c:pt>
                <c:pt idx="6">
                  <c:v>K-N:banking, finance and insurance</c:v>
                </c:pt>
                <c:pt idx="7">
                  <c:v>O-Q:public admin. education and health</c:v>
                </c:pt>
                <c:pt idx="8">
                  <c:v>R-U:other services</c:v>
                </c:pt>
              </c:strCache>
            </c:strRef>
          </c:cat>
          <c:val>
            <c:numRef>
              <c:f>Sheet1!$B$7:$J$7</c:f>
              <c:numCache>
                <c:formatCode>General</c:formatCode>
                <c:ptCount val="9"/>
                <c:pt idx="2">
                  <c:v>3.2</c:v>
                </c:pt>
                <c:pt idx="3">
                  <c:v>2.2000000000000002</c:v>
                </c:pt>
                <c:pt idx="4">
                  <c:v>17.899999999999999</c:v>
                </c:pt>
                <c:pt idx="5">
                  <c:v>5.9</c:v>
                </c:pt>
                <c:pt idx="6">
                  <c:v>19.5</c:v>
                </c:pt>
                <c:pt idx="7">
                  <c:v>42.4</c:v>
                </c:pt>
                <c:pt idx="8">
                  <c:v>8.6999999999999993</c:v>
                </c:pt>
              </c:numCache>
            </c:numRef>
          </c:val>
          <c:extLst>
            <c:ext xmlns:c16="http://schemas.microsoft.com/office/drawing/2014/chart" uri="{C3380CC4-5D6E-409C-BE32-E72D297353CC}">
              <c16:uniqueId val="{00000005-48D8-44AE-85EE-BB876986AA77}"/>
            </c:ext>
          </c:extLst>
        </c:ser>
        <c:dLbls>
          <c:showLegendKey val="0"/>
          <c:showVal val="0"/>
          <c:showCatName val="0"/>
          <c:showSerName val="0"/>
          <c:showPercent val="0"/>
          <c:showBubbleSize val="0"/>
        </c:dLbls>
        <c:gapWidth val="150"/>
        <c:axId val="151385216"/>
        <c:axId val="151386752"/>
      </c:barChart>
      <c:catAx>
        <c:axId val="151385216"/>
        <c:scaling>
          <c:orientation val="minMax"/>
        </c:scaling>
        <c:delete val="0"/>
        <c:axPos val="l"/>
        <c:numFmt formatCode="General" sourceLinked="0"/>
        <c:majorTickMark val="out"/>
        <c:minorTickMark val="none"/>
        <c:tickLblPos val="nextTo"/>
        <c:txPr>
          <a:bodyPr/>
          <a:lstStyle/>
          <a:p>
            <a:pPr>
              <a:defRPr sz="900"/>
            </a:pPr>
            <a:endParaRPr lang="en-US"/>
          </a:p>
        </c:txPr>
        <c:crossAx val="151386752"/>
        <c:crosses val="autoZero"/>
        <c:auto val="1"/>
        <c:lblAlgn val="ctr"/>
        <c:lblOffset val="100"/>
        <c:noMultiLvlLbl val="0"/>
      </c:catAx>
      <c:valAx>
        <c:axId val="151386752"/>
        <c:scaling>
          <c:orientation val="minMax"/>
          <c:max val="45"/>
          <c:min val="0"/>
        </c:scaling>
        <c:delete val="0"/>
        <c:axPos val="b"/>
        <c:majorGridlines>
          <c:spPr>
            <a:ln>
              <a:solidFill>
                <a:schemeClr val="accent1">
                  <a:alpha val="25000"/>
                </a:schemeClr>
              </a:solidFill>
            </a:ln>
          </c:spPr>
        </c:majorGridlines>
        <c:numFmt formatCode="General" sourceLinked="1"/>
        <c:majorTickMark val="out"/>
        <c:minorTickMark val="none"/>
        <c:tickLblPos val="nextTo"/>
        <c:txPr>
          <a:bodyPr/>
          <a:lstStyle/>
          <a:p>
            <a:pPr>
              <a:defRPr sz="900"/>
            </a:pPr>
            <a:endParaRPr lang="en-US"/>
          </a:p>
        </c:txPr>
        <c:crossAx val="151385216"/>
        <c:crosses val="autoZero"/>
        <c:crossBetween val="between"/>
        <c:majorUnit val="10"/>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35417001446249E-2"/>
          <c:y val="9.8166259168704181E-2"/>
          <c:w val="0.87075097755637687"/>
          <c:h val="0.6541945419703461"/>
        </c:manualLayout>
      </c:layout>
      <c:lineChart>
        <c:grouping val="standard"/>
        <c:varyColors val="0"/>
        <c:ser>
          <c:idx val="0"/>
          <c:order val="0"/>
          <c:tx>
            <c:strRef>
              <c:f>Data!$A$47</c:f>
              <c:strCache>
                <c:ptCount val="1"/>
                <c:pt idx="0">
                  <c:v>Essex</c:v>
                </c:pt>
              </c:strCache>
            </c:strRef>
          </c:tx>
          <c:spPr>
            <a:ln w="28575" cap="rnd">
              <a:solidFill>
                <a:schemeClr val="tx2"/>
              </a:solidFill>
              <a:round/>
            </a:ln>
            <a:effectLst/>
          </c:spPr>
          <c:marker>
            <c:symbol val="none"/>
          </c:marker>
          <c:cat>
            <c:numRef>
              <c:f>Data!$B$43:$S$43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Data!$B$47:$S$47</c:f>
              <c:numCache>
                <c:formatCode>#,##0.00</c:formatCode>
                <c:ptCount val="18"/>
                <c:pt idx="0">
                  <c:v>0.69</c:v>
                </c:pt>
                <c:pt idx="1">
                  <c:v>0.68</c:v>
                </c:pt>
                <c:pt idx="2">
                  <c:v>0.73</c:v>
                </c:pt>
                <c:pt idx="3">
                  <c:v>0.73</c:v>
                </c:pt>
                <c:pt idx="4">
                  <c:v>0.71</c:v>
                </c:pt>
                <c:pt idx="5">
                  <c:v>0.72</c:v>
                </c:pt>
                <c:pt idx="6">
                  <c:v>0.71</c:v>
                </c:pt>
                <c:pt idx="7">
                  <c:v>0.71</c:v>
                </c:pt>
                <c:pt idx="8">
                  <c:v>0.71</c:v>
                </c:pt>
                <c:pt idx="9">
                  <c:v>0.71</c:v>
                </c:pt>
                <c:pt idx="10">
                  <c:v>0.69</c:v>
                </c:pt>
                <c:pt idx="11">
                  <c:v>0.72</c:v>
                </c:pt>
                <c:pt idx="12">
                  <c:v>0.75</c:v>
                </c:pt>
                <c:pt idx="13">
                  <c:v>0.72</c:v>
                </c:pt>
                <c:pt idx="14">
                  <c:v>0.73</c:v>
                </c:pt>
                <c:pt idx="15">
                  <c:v>0.75</c:v>
                </c:pt>
                <c:pt idx="16">
                  <c:v>0.77</c:v>
                </c:pt>
                <c:pt idx="17">
                  <c:v>0.79</c:v>
                </c:pt>
              </c:numCache>
            </c:numRef>
          </c:val>
          <c:smooth val="0"/>
          <c:extLst>
            <c:ext xmlns:c16="http://schemas.microsoft.com/office/drawing/2014/chart" uri="{C3380CC4-5D6E-409C-BE32-E72D297353CC}">
              <c16:uniqueId val="{00000000-562C-4CE5-BCAB-AB45CBACBFB1}"/>
            </c:ext>
          </c:extLst>
        </c:ser>
        <c:ser>
          <c:idx val="1"/>
          <c:order val="1"/>
          <c:tx>
            <c:strRef>
              <c:f>Data!$A$69</c:f>
              <c:strCache>
                <c:ptCount val="1"/>
                <c:pt idx="0">
                  <c:v>England</c:v>
                </c:pt>
              </c:strCache>
            </c:strRef>
          </c:tx>
          <c:spPr>
            <a:ln w="28575" cap="rnd">
              <a:solidFill>
                <a:schemeClr val="accent2"/>
              </a:solidFill>
              <a:round/>
            </a:ln>
            <a:effectLst/>
          </c:spPr>
          <c:marker>
            <c:symbol val="none"/>
          </c:marker>
          <c:cat>
            <c:numRef>
              <c:f>Data!$B$43:$S$43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Data!$B$69:$S$69</c:f>
              <c:numCache>
                <c:formatCode>#,##0.00</c:formatCode>
                <c:ptCount val="18"/>
                <c:pt idx="0">
                  <c:v>0.8</c:v>
                </c:pt>
                <c:pt idx="1">
                  <c:v>0.8</c:v>
                </c:pt>
                <c:pt idx="2">
                  <c:v>0.8</c:v>
                </c:pt>
                <c:pt idx="3">
                  <c:v>0.8</c:v>
                </c:pt>
                <c:pt idx="4">
                  <c:v>0.8</c:v>
                </c:pt>
                <c:pt idx="5">
                  <c:v>0.81</c:v>
                </c:pt>
                <c:pt idx="6">
                  <c:v>0.79</c:v>
                </c:pt>
                <c:pt idx="7">
                  <c:v>0.8</c:v>
                </c:pt>
                <c:pt idx="8">
                  <c:v>0.79</c:v>
                </c:pt>
                <c:pt idx="9">
                  <c:v>0.77</c:v>
                </c:pt>
                <c:pt idx="10">
                  <c:v>0.77</c:v>
                </c:pt>
                <c:pt idx="11">
                  <c:v>0.78</c:v>
                </c:pt>
                <c:pt idx="12">
                  <c:v>0.79</c:v>
                </c:pt>
                <c:pt idx="13">
                  <c:v>0.8</c:v>
                </c:pt>
                <c:pt idx="14">
                  <c:v>0.82</c:v>
                </c:pt>
                <c:pt idx="15">
                  <c:v>0.84</c:v>
                </c:pt>
                <c:pt idx="16">
                  <c:v>0.85</c:v>
                </c:pt>
                <c:pt idx="17">
                  <c:v>0.87</c:v>
                </c:pt>
              </c:numCache>
            </c:numRef>
          </c:val>
          <c:smooth val="0"/>
          <c:extLst>
            <c:ext xmlns:c16="http://schemas.microsoft.com/office/drawing/2014/chart" uri="{C3380CC4-5D6E-409C-BE32-E72D297353CC}">
              <c16:uniqueId val="{00000001-562C-4CE5-BCAB-AB45CBACBFB1}"/>
            </c:ext>
          </c:extLst>
        </c:ser>
        <c:ser>
          <c:idx val="2"/>
          <c:order val="2"/>
          <c:tx>
            <c:strRef>
              <c:f>Data!$A$70</c:f>
              <c:strCache>
                <c:ptCount val="1"/>
                <c:pt idx="0">
                  <c:v>East</c:v>
                </c:pt>
              </c:strCache>
            </c:strRef>
          </c:tx>
          <c:spPr>
            <a:ln w="28575" cap="rnd">
              <a:solidFill>
                <a:schemeClr val="accent3"/>
              </a:solidFill>
              <a:round/>
            </a:ln>
            <a:effectLst/>
          </c:spPr>
          <c:marker>
            <c:symbol val="none"/>
          </c:marker>
          <c:cat>
            <c:numRef>
              <c:f>Data!$B$43:$S$43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Data!$B$70:$S$70</c:f>
              <c:numCache>
                <c:formatCode>#,##0.00</c:formatCode>
                <c:ptCount val="18"/>
                <c:pt idx="0">
                  <c:v>0.77</c:v>
                </c:pt>
                <c:pt idx="1">
                  <c:v>0.77</c:v>
                </c:pt>
                <c:pt idx="2">
                  <c:v>0.78</c:v>
                </c:pt>
                <c:pt idx="3">
                  <c:v>0.78</c:v>
                </c:pt>
                <c:pt idx="4">
                  <c:v>0.77</c:v>
                </c:pt>
                <c:pt idx="5">
                  <c:v>0.78</c:v>
                </c:pt>
                <c:pt idx="6">
                  <c:v>0.78</c:v>
                </c:pt>
                <c:pt idx="7">
                  <c:v>0.78</c:v>
                </c:pt>
                <c:pt idx="8">
                  <c:v>0.77</c:v>
                </c:pt>
                <c:pt idx="9">
                  <c:v>0.76</c:v>
                </c:pt>
                <c:pt idx="10">
                  <c:v>0.75</c:v>
                </c:pt>
                <c:pt idx="11">
                  <c:v>0.76</c:v>
                </c:pt>
                <c:pt idx="12">
                  <c:v>0.77</c:v>
                </c:pt>
                <c:pt idx="13">
                  <c:v>0.78</c:v>
                </c:pt>
                <c:pt idx="14">
                  <c:v>0.8</c:v>
                </c:pt>
                <c:pt idx="15">
                  <c:v>0.81</c:v>
                </c:pt>
                <c:pt idx="16">
                  <c:v>0.83</c:v>
                </c:pt>
                <c:pt idx="17">
                  <c:v>0.85</c:v>
                </c:pt>
              </c:numCache>
            </c:numRef>
          </c:val>
          <c:smooth val="0"/>
          <c:extLst>
            <c:ext xmlns:c16="http://schemas.microsoft.com/office/drawing/2014/chart" uri="{C3380CC4-5D6E-409C-BE32-E72D297353CC}">
              <c16:uniqueId val="{00000002-562C-4CE5-BCAB-AB45CBACBFB1}"/>
            </c:ext>
          </c:extLst>
        </c:ser>
        <c:dLbls>
          <c:showLegendKey val="0"/>
          <c:showVal val="0"/>
          <c:showCatName val="0"/>
          <c:showSerName val="0"/>
          <c:showPercent val="0"/>
          <c:showBubbleSize val="0"/>
        </c:dLbls>
        <c:smooth val="0"/>
        <c:axId val="159646464"/>
        <c:axId val="159648000"/>
      </c:lineChart>
      <c:catAx>
        <c:axId val="15964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648000"/>
        <c:crosses val="autoZero"/>
        <c:auto val="1"/>
        <c:lblAlgn val="ctr"/>
        <c:lblOffset val="100"/>
        <c:noMultiLvlLbl val="0"/>
      </c:catAx>
      <c:valAx>
        <c:axId val="15964800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646464"/>
        <c:crosses val="autoZero"/>
        <c:crossBetween val="between"/>
      </c:valAx>
      <c:spPr>
        <a:noFill/>
        <a:ln>
          <a:noFill/>
        </a:ln>
        <a:effectLst/>
      </c:spPr>
    </c:plotArea>
    <c:legend>
      <c:legendPos val="b"/>
      <c:layout>
        <c:manualLayout>
          <c:xMode val="edge"/>
          <c:yMode val="edge"/>
          <c:x val="0.10536784273409598"/>
          <c:y val="0.88826666612455574"/>
          <c:w val="0.79760493466537941"/>
          <c:h val="4.575392821413558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Growth</a:t>
            </a:r>
            <a:r>
              <a:rPr lang="en-GB" baseline="0" dirty="0"/>
              <a:t> in Total businesses 2010 to 2018</a:t>
            </a:r>
            <a:endParaRPr lang="en-GB" dirty="0"/>
          </a:p>
        </c:rich>
      </c:tx>
      <c:layout>
        <c:manualLayout>
          <c:xMode val="edge"/>
          <c:yMode val="edge"/>
          <c:x val="0.14074999999999999"/>
          <c:y val="1.33333333333333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'District Growth'!$D$56:$O$56</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tx>
          <c:spPr>
            <a:solidFill>
              <a:srgbClr val="B4B392"/>
            </a:solidFill>
            <a:ln>
              <a:solidFill>
                <a:srgbClr val="969696"/>
              </a:solidFill>
            </a:ln>
            <a:effectLst/>
          </c:spPr>
          <c:invertIfNegative val="0"/>
          <c:cat>
            <c:strRef>
              <c:f>('District Growth'!$D$56:$O$56,'District Growth'!$B$56)</c:f>
              <c:strCache>
                <c:ptCount val="13"/>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pt idx="12">
                  <c:v>Essex</c:v>
                </c:pt>
              </c:strCache>
            </c:strRef>
          </c:cat>
          <c:val>
            <c:numRef>
              <c:f>'District Growth'!$D$75:$O$75</c:f>
              <c:numCache>
                <c:formatCode>0%</c:formatCode>
                <c:ptCount val="12"/>
                <c:pt idx="0">
                  <c:v>0.30925507900677202</c:v>
                </c:pt>
                <c:pt idx="1">
                  <c:v>0.10946745562130178</c:v>
                </c:pt>
                <c:pt idx="2">
                  <c:v>0.28439153439153442</c:v>
                </c:pt>
                <c:pt idx="3">
                  <c:v>0.16445182724252491</c:v>
                </c:pt>
                <c:pt idx="4">
                  <c:v>0.19381841596909208</c:v>
                </c:pt>
                <c:pt idx="5">
                  <c:v>0.12669376693766937</c:v>
                </c:pt>
                <c:pt idx="6">
                  <c:v>0.26165413533834586</c:v>
                </c:pt>
                <c:pt idx="7">
                  <c:v>0.24954462659380691</c:v>
                </c:pt>
                <c:pt idx="8">
                  <c:v>0.11179173047473201</c:v>
                </c:pt>
                <c:pt idx="9">
                  <c:v>0.16541353383458646</c:v>
                </c:pt>
                <c:pt idx="10">
                  <c:v>6.569343065693431E-2</c:v>
                </c:pt>
                <c:pt idx="11">
                  <c:v>0.13534566699123662</c:v>
                </c:pt>
              </c:numCache>
            </c:numRef>
          </c:val>
          <c:extLst>
            <c:ext xmlns:c16="http://schemas.microsoft.com/office/drawing/2014/chart" uri="{C3380CC4-5D6E-409C-BE32-E72D297353CC}">
              <c16:uniqueId val="{00000000-1431-4EBB-A579-21968B7CDD17}"/>
            </c:ext>
          </c:extLst>
        </c:ser>
        <c:dLbls>
          <c:showLegendKey val="0"/>
          <c:showVal val="0"/>
          <c:showCatName val="0"/>
          <c:showSerName val="0"/>
          <c:showPercent val="0"/>
          <c:showBubbleSize val="0"/>
        </c:dLbls>
        <c:gapWidth val="219"/>
        <c:axId val="159706112"/>
        <c:axId val="159519488"/>
      </c:barChart>
      <c:lineChart>
        <c:grouping val="stacked"/>
        <c:varyColors val="0"/>
        <c:ser>
          <c:idx val="2"/>
          <c:order val="2"/>
          <c:tx>
            <c:strRef>
              <c:f>'District Growth'!$C$56</c:f>
              <c:strCache>
                <c:ptCount val="1"/>
                <c:pt idx="0">
                  <c:v>Great Britain</c:v>
                </c:pt>
              </c:strCache>
            </c:strRef>
          </c:tx>
          <c:spPr>
            <a:ln w="28575" cap="rnd">
              <a:solidFill>
                <a:srgbClr val="FFC000"/>
              </a:solidFill>
              <a:round/>
            </a:ln>
            <a:effectLst/>
          </c:spPr>
          <c:marker>
            <c:symbol val="none"/>
          </c:marker>
          <c:cat>
            <c:strRef>
              <c:f>'District Growth'!$D$56:$O$56</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'District Growth'!$D$76:$O$76</c:f>
              <c:numCache>
                <c:formatCode>0%</c:formatCode>
                <c:ptCount val="12"/>
                <c:pt idx="0">
                  <c:v>0.22</c:v>
                </c:pt>
                <c:pt idx="1">
                  <c:v>0.22</c:v>
                </c:pt>
                <c:pt idx="2">
                  <c:v>0.22</c:v>
                </c:pt>
                <c:pt idx="3">
                  <c:v>0.22</c:v>
                </c:pt>
                <c:pt idx="4">
                  <c:v>0.22</c:v>
                </c:pt>
                <c:pt idx="5">
                  <c:v>0.22</c:v>
                </c:pt>
                <c:pt idx="6">
                  <c:v>0.22</c:v>
                </c:pt>
                <c:pt idx="7">
                  <c:v>0.22</c:v>
                </c:pt>
                <c:pt idx="8">
                  <c:v>0.22</c:v>
                </c:pt>
                <c:pt idx="9">
                  <c:v>0.22</c:v>
                </c:pt>
                <c:pt idx="10">
                  <c:v>0.22</c:v>
                </c:pt>
                <c:pt idx="11">
                  <c:v>0.22</c:v>
                </c:pt>
              </c:numCache>
            </c:numRef>
          </c:val>
          <c:smooth val="0"/>
          <c:extLst>
            <c:ext xmlns:c16="http://schemas.microsoft.com/office/drawing/2014/chart" uri="{C3380CC4-5D6E-409C-BE32-E72D297353CC}">
              <c16:uniqueId val="{00000001-1431-4EBB-A579-21968B7CDD17}"/>
            </c:ext>
          </c:extLst>
        </c:ser>
        <c:dLbls>
          <c:showLegendKey val="0"/>
          <c:showVal val="0"/>
          <c:showCatName val="0"/>
          <c:showSerName val="0"/>
          <c:showPercent val="0"/>
          <c:showBubbleSize val="0"/>
        </c:dLbls>
        <c:marker val="1"/>
        <c:smooth val="0"/>
        <c:axId val="159706112"/>
        <c:axId val="159519488"/>
      </c:lineChart>
      <c:lineChart>
        <c:grouping val="stacked"/>
        <c:varyColors val="0"/>
        <c:ser>
          <c:idx val="0"/>
          <c:order val="1"/>
          <c:tx>
            <c:strRef>
              <c:f>'District Growth'!$B$56</c:f>
              <c:strCache>
                <c:ptCount val="1"/>
                <c:pt idx="0">
                  <c:v>Essex</c:v>
                </c:pt>
              </c:strCache>
            </c:strRef>
          </c:tx>
          <c:spPr>
            <a:ln w="28575" cap="rnd">
              <a:solidFill>
                <a:schemeClr val="tx2"/>
              </a:solidFill>
              <a:round/>
            </a:ln>
            <a:effectLst/>
          </c:spPr>
          <c:marker>
            <c:symbol val="none"/>
          </c:marker>
          <c:cat>
            <c:strRef>
              <c:f>'District Growth'!$D$56:$O$56</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'District Growth'!$D$77:$O$77</c:f>
              <c:numCache>
                <c:formatCode>0%</c:formatCode>
                <c:ptCount val="12"/>
                <c:pt idx="0">
                  <c:v>0.18</c:v>
                </c:pt>
                <c:pt idx="1">
                  <c:v>0.18</c:v>
                </c:pt>
                <c:pt idx="2">
                  <c:v>0.18</c:v>
                </c:pt>
                <c:pt idx="3">
                  <c:v>0.18</c:v>
                </c:pt>
                <c:pt idx="4">
                  <c:v>0.18</c:v>
                </c:pt>
                <c:pt idx="5">
                  <c:v>0.18</c:v>
                </c:pt>
                <c:pt idx="6">
                  <c:v>0.18</c:v>
                </c:pt>
                <c:pt idx="7">
                  <c:v>0.18</c:v>
                </c:pt>
                <c:pt idx="8">
                  <c:v>0.18</c:v>
                </c:pt>
                <c:pt idx="9">
                  <c:v>0.18</c:v>
                </c:pt>
                <c:pt idx="10">
                  <c:v>0.18</c:v>
                </c:pt>
                <c:pt idx="11">
                  <c:v>0.18</c:v>
                </c:pt>
              </c:numCache>
            </c:numRef>
          </c:val>
          <c:smooth val="0"/>
          <c:extLst>
            <c:ext xmlns:c16="http://schemas.microsoft.com/office/drawing/2014/chart" uri="{C3380CC4-5D6E-409C-BE32-E72D297353CC}">
              <c16:uniqueId val="{00000002-1431-4EBB-A579-21968B7CDD17}"/>
            </c:ext>
          </c:extLst>
        </c:ser>
        <c:dLbls>
          <c:showLegendKey val="0"/>
          <c:showVal val="0"/>
          <c:showCatName val="0"/>
          <c:showSerName val="0"/>
          <c:showPercent val="0"/>
          <c:showBubbleSize val="0"/>
        </c:dLbls>
        <c:marker val="1"/>
        <c:smooth val="0"/>
        <c:axId val="159522816"/>
        <c:axId val="159521024"/>
      </c:lineChart>
      <c:catAx>
        <c:axId val="15970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519488"/>
        <c:crosses val="autoZero"/>
        <c:auto val="1"/>
        <c:lblAlgn val="ctr"/>
        <c:lblOffset val="100"/>
        <c:noMultiLvlLbl val="0"/>
      </c:catAx>
      <c:valAx>
        <c:axId val="159519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706112"/>
        <c:crosses val="autoZero"/>
        <c:crossBetween val="between"/>
      </c:valAx>
      <c:valAx>
        <c:axId val="159521024"/>
        <c:scaling>
          <c:orientation val="minMax"/>
        </c:scaling>
        <c:delete val="1"/>
        <c:axPos val="r"/>
        <c:numFmt formatCode="0%" sourceLinked="1"/>
        <c:majorTickMark val="out"/>
        <c:minorTickMark val="none"/>
        <c:tickLblPos val="nextTo"/>
        <c:crossAx val="159522816"/>
        <c:crosses val="max"/>
        <c:crossBetween val="between"/>
      </c:valAx>
      <c:catAx>
        <c:axId val="159522816"/>
        <c:scaling>
          <c:orientation val="minMax"/>
        </c:scaling>
        <c:delete val="1"/>
        <c:axPos val="b"/>
        <c:numFmt formatCode="General" sourceLinked="1"/>
        <c:majorTickMark val="out"/>
        <c:minorTickMark val="none"/>
        <c:tickLblPos val="nextTo"/>
        <c:crossAx val="1595210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Resident</c:v>
                </c:pt>
              </c:strCache>
            </c:strRef>
          </c:tx>
          <c:spPr>
            <a:solidFill>
              <a:schemeClr val="accent6"/>
            </a:solidFill>
            <a:ln>
              <a:solidFill>
                <a:schemeClr val="accent6"/>
              </a:solidFill>
            </a:ln>
          </c:spPr>
          <c:invertIfNegative val="0"/>
          <c:cat>
            <c:strRef>
              <c:f>Sheet1!$A$2:$A$13</c:f>
              <c:strCache>
                <c:ptCount val="12"/>
                <c:pt idx="0">
                  <c:v>Tendring</c:v>
                </c:pt>
                <c:pt idx="1">
                  <c:v>Braintree</c:v>
                </c:pt>
                <c:pt idx="2">
                  <c:v>Maldon</c:v>
                </c:pt>
                <c:pt idx="3">
                  <c:v>Castle Point</c:v>
                </c:pt>
                <c:pt idx="4">
                  <c:v>Colchester</c:v>
                </c:pt>
                <c:pt idx="5">
                  <c:v>Harlow</c:v>
                </c:pt>
                <c:pt idx="6">
                  <c:v>Basildon</c:v>
                </c:pt>
                <c:pt idx="7">
                  <c:v>Uttlesford</c:v>
                </c:pt>
                <c:pt idx="8">
                  <c:v>Rochford</c:v>
                </c:pt>
                <c:pt idx="9">
                  <c:v>Chelmsford</c:v>
                </c:pt>
                <c:pt idx="10">
                  <c:v>Brentwood</c:v>
                </c:pt>
                <c:pt idx="11">
                  <c:v>Epping Forest</c:v>
                </c:pt>
              </c:strCache>
            </c:strRef>
          </c:cat>
          <c:val>
            <c:numRef>
              <c:f>Sheet1!$B$2:$B$13</c:f>
              <c:numCache>
                <c:formatCode>#,##0.0</c:formatCode>
                <c:ptCount val="12"/>
                <c:pt idx="0">
                  <c:v>543.9</c:v>
                </c:pt>
                <c:pt idx="1">
                  <c:v>630.29999999999995</c:v>
                </c:pt>
                <c:pt idx="2">
                  <c:v>622.79999999999995</c:v>
                </c:pt>
                <c:pt idx="3">
                  <c:v>607.6</c:v>
                </c:pt>
                <c:pt idx="4">
                  <c:v>570.4</c:v>
                </c:pt>
                <c:pt idx="5">
                  <c:v>532.1</c:v>
                </c:pt>
                <c:pt idx="6">
                  <c:v>595</c:v>
                </c:pt>
                <c:pt idx="7">
                  <c:v>639.5</c:v>
                </c:pt>
                <c:pt idx="8">
                  <c:v>729.5</c:v>
                </c:pt>
                <c:pt idx="9">
                  <c:v>630.20000000000005</c:v>
                </c:pt>
                <c:pt idx="10">
                  <c:v>754.1</c:v>
                </c:pt>
                <c:pt idx="11">
                  <c:v>681.9</c:v>
                </c:pt>
              </c:numCache>
            </c:numRef>
          </c:val>
          <c:extLst>
            <c:ext xmlns:c16="http://schemas.microsoft.com/office/drawing/2014/chart" uri="{C3380CC4-5D6E-409C-BE32-E72D297353CC}">
              <c16:uniqueId val="{00000000-6B27-4F88-B604-9A991A5323F8}"/>
            </c:ext>
          </c:extLst>
        </c:ser>
        <c:ser>
          <c:idx val="1"/>
          <c:order val="1"/>
          <c:tx>
            <c:strRef>
              <c:f>Sheet1!$C$1</c:f>
              <c:strCache>
                <c:ptCount val="1"/>
                <c:pt idx="0">
                  <c:v>Workplace</c:v>
                </c:pt>
              </c:strCache>
            </c:strRef>
          </c:tx>
          <c:spPr>
            <a:solidFill>
              <a:schemeClr val="accent3"/>
            </a:solidFill>
            <a:ln>
              <a:solidFill>
                <a:schemeClr val="accent3"/>
              </a:solidFill>
            </a:ln>
          </c:spPr>
          <c:invertIfNegative val="0"/>
          <c:cat>
            <c:strRef>
              <c:f>Sheet1!$A$2:$A$13</c:f>
              <c:strCache>
                <c:ptCount val="12"/>
                <c:pt idx="0">
                  <c:v>Tendring</c:v>
                </c:pt>
                <c:pt idx="1">
                  <c:v>Braintree</c:v>
                </c:pt>
                <c:pt idx="2">
                  <c:v>Maldon</c:v>
                </c:pt>
                <c:pt idx="3">
                  <c:v>Castle Point</c:v>
                </c:pt>
                <c:pt idx="4">
                  <c:v>Colchester</c:v>
                </c:pt>
                <c:pt idx="5">
                  <c:v>Harlow</c:v>
                </c:pt>
                <c:pt idx="6">
                  <c:v>Basildon</c:v>
                </c:pt>
                <c:pt idx="7">
                  <c:v>Uttlesford</c:v>
                </c:pt>
                <c:pt idx="8">
                  <c:v>Rochford</c:v>
                </c:pt>
                <c:pt idx="9">
                  <c:v>Chelmsford</c:v>
                </c:pt>
                <c:pt idx="10">
                  <c:v>Brentwood</c:v>
                </c:pt>
                <c:pt idx="11">
                  <c:v>Epping Forest</c:v>
                </c:pt>
              </c:strCache>
            </c:strRef>
          </c:cat>
          <c:val>
            <c:numRef>
              <c:f>Sheet1!$C$2:$C$13</c:f>
              <c:numCache>
                <c:formatCode>General</c:formatCode>
                <c:ptCount val="12"/>
                <c:pt idx="0">
                  <c:v>485</c:v>
                </c:pt>
                <c:pt idx="1">
                  <c:v>495.4</c:v>
                </c:pt>
                <c:pt idx="2">
                  <c:v>503.4</c:v>
                </c:pt>
                <c:pt idx="3">
                  <c:v>504.8</c:v>
                </c:pt>
                <c:pt idx="4">
                  <c:v>560.1</c:v>
                </c:pt>
                <c:pt idx="5">
                  <c:v>565.6</c:v>
                </c:pt>
                <c:pt idx="6">
                  <c:v>566.9</c:v>
                </c:pt>
                <c:pt idx="7">
                  <c:v>574.9</c:v>
                </c:pt>
                <c:pt idx="8">
                  <c:v>576.4</c:v>
                </c:pt>
                <c:pt idx="9">
                  <c:v>586</c:v>
                </c:pt>
                <c:pt idx="10">
                  <c:v>609.4</c:v>
                </c:pt>
                <c:pt idx="11">
                  <c:v>635.1</c:v>
                </c:pt>
              </c:numCache>
            </c:numRef>
          </c:val>
          <c:extLst>
            <c:ext xmlns:c16="http://schemas.microsoft.com/office/drawing/2014/chart" uri="{C3380CC4-5D6E-409C-BE32-E72D297353CC}">
              <c16:uniqueId val="{00000001-6B27-4F88-B604-9A991A5323F8}"/>
            </c:ext>
          </c:extLst>
        </c:ser>
        <c:dLbls>
          <c:showLegendKey val="0"/>
          <c:showVal val="0"/>
          <c:showCatName val="0"/>
          <c:showSerName val="0"/>
          <c:showPercent val="0"/>
          <c:showBubbleSize val="0"/>
        </c:dLbls>
        <c:gapWidth val="150"/>
        <c:axId val="188955264"/>
        <c:axId val="188957056"/>
      </c:barChart>
      <c:catAx>
        <c:axId val="188955264"/>
        <c:scaling>
          <c:orientation val="minMax"/>
        </c:scaling>
        <c:delete val="0"/>
        <c:axPos val="l"/>
        <c:numFmt formatCode="General" sourceLinked="0"/>
        <c:majorTickMark val="out"/>
        <c:minorTickMark val="none"/>
        <c:tickLblPos val="nextTo"/>
        <c:txPr>
          <a:bodyPr/>
          <a:lstStyle/>
          <a:p>
            <a:pPr>
              <a:defRPr sz="1000"/>
            </a:pPr>
            <a:endParaRPr lang="en-US"/>
          </a:p>
        </c:txPr>
        <c:crossAx val="188957056"/>
        <c:crosses val="autoZero"/>
        <c:auto val="1"/>
        <c:lblAlgn val="ctr"/>
        <c:lblOffset val="100"/>
        <c:noMultiLvlLbl val="0"/>
      </c:catAx>
      <c:valAx>
        <c:axId val="188957056"/>
        <c:scaling>
          <c:orientation val="minMax"/>
        </c:scaling>
        <c:delete val="0"/>
        <c:axPos val="b"/>
        <c:majorGridlines>
          <c:spPr>
            <a:ln>
              <a:solidFill>
                <a:schemeClr val="accent6">
                  <a:alpha val="50000"/>
                </a:schemeClr>
              </a:solidFill>
            </a:ln>
          </c:spPr>
        </c:majorGridlines>
        <c:numFmt formatCode="#,##0" sourceLinked="0"/>
        <c:majorTickMark val="out"/>
        <c:minorTickMark val="none"/>
        <c:tickLblPos val="nextTo"/>
        <c:spPr>
          <a:ln>
            <a:solidFill>
              <a:schemeClr val="accent6"/>
            </a:solidFill>
          </a:ln>
        </c:spPr>
        <c:txPr>
          <a:bodyPr/>
          <a:lstStyle/>
          <a:p>
            <a:pPr>
              <a:defRPr sz="1000"/>
            </a:pPr>
            <a:endParaRPr lang="en-US"/>
          </a:p>
        </c:txPr>
        <c:crossAx val="188955264"/>
        <c:crosses val="autoZero"/>
        <c:crossBetween val="between"/>
      </c:valAx>
    </c:plotArea>
    <c:legend>
      <c:legendPos val="b"/>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44356955380577E-2"/>
          <c:y val="2.5996259664858527E-2"/>
          <c:w val="0.88323283602707559"/>
          <c:h val="0.81899131500447631"/>
        </c:manualLayout>
      </c:layout>
      <c:lineChart>
        <c:grouping val="standard"/>
        <c:varyColors val="0"/>
        <c:ser>
          <c:idx val="0"/>
          <c:order val="0"/>
          <c:tx>
            <c:strRef>
              <c:f>Sheet1!$A$2</c:f>
              <c:strCache>
                <c:ptCount val="1"/>
                <c:pt idx="0">
                  <c:v>GB Resident</c:v>
                </c:pt>
              </c:strCache>
            </c:strRef>
          </c:tx>
          <c:spPr>
            <a:ln>
              <a:solidFill>
                <a:schemeClr val="accent6">
                  <a:alpha val="50000"/>
                </a:schemeClr>
              </a:solidFill>
              <a:prstDash val="solid"/>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Sheet1!$B$2:$L$2</c:f>
              <c:numCache>
                <c:formatCode>"£"#,##0.00</c:formatCode>
                <c:ptCount val="11"/>
                <c:pt idx="0">
                  <c:v>480</c:v>
                </c:pt>
                <c:pt idx="1">
                  <c:v>490.5</c:v>
                </c:pt>
                <c:pt idx="2">
                  <c:v>501.7</c:v>
                </c:pt>
                <c:pt idx="3">
                  <c:v>500.2</c:v>
                </c:pt>
                <c:pt idx="4">
                  <c:v>508.3</c:v>
                </c:pt>
                <c:pt idx="5">
                  <c:v>517.9</c:v>
                </c:pt>
                <c:pt idx="6">
                  <c:v>521.1</c:v>
                </c:pt>
                <c:pt idx="7">
                  <c:v>529</c:v>
                </c:pt>
                <c:pt idx="8">
                  <c:v>540.9</c:v>
                </c:pt>
                <c:pt idx="9">
                  <c:v>552.70000000000005</c:v>
                </c:pt>
                <c:pt idx="10">
                  <c:v>571.1</c:v>
                </c:pt>
              </c:numCache>
            </c:numRef>
          </c:val>
          <c:smooth val="0"/>
          <c:extLst>
            <c:ext xmlns:c16="http://schemas.microsoft.com/office/drawing/2014/chart" uri="{C3380CC4-5D6E-409C-BE32-E72D297353CC}">
              <c16:uniqueId val="{00000000-6CBD-4235-B805-70382C6032FF}"/>
            </c:ext>
          </c:extLst>
        </c:ser>
        <c:ser>
          <c:idx val="1"/>
          <c:order val="1"/>
          <c:tx>
            <c:strRef>
              <c:f>Sheet1!$A$3</c:f>
              <c:strCache>
                <c:ptCount val="1"/>
                <c:pt idx="0">
                  <c:v>East Resident</c:v>
                </c:pt>
              </c:strCache>
            </c:strRef>
          </c:tx>
          <c:spPr>
            <a:ln>
              <a:solidFill>
                <a:schemeClr val="accent3">
                  <a:alpha val="50000"/>
                </a:schemeClr>
              </a:solidFill>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Sheet1!$B$3:$L$3</c:f>
              <c:numCache>
                <c:formatCode>"£"#,##0.00</c:formatCode>
                <c:ptCount val="11"/>
                <c:pt idx="0">
                  <c:v>499</c:v>
                </c:pt>
                <c:pt idx="1">
                  <c:v>509.5</c:v>
                </c:pt>
                <c:pt idx="2">
                  <c:v>523.29999999999995</c:v>
                </c:pt>
                <c:pt idx="3">
                  <c:v>525</c:v>
                </c:pt>
                <c:pt idx="4">
                  <c:v>531.4</c:v>
                </c:pt>
                <c:pt idx="5">
                  <c:v>543.5</c:v>
                </c:pt>
                <c:pt idx="6">
                  <c:v>539.1</c:v>
                </c:pt>
                <c:pt idx="7">
                  <c:v>550.6</c:v>
                </c:pt>
                <c:pt idx="8">
                  <c:v>569.5</c:v>
                </c:pt>
                <c:pt idx="9">
                  <c:v>574.9</c:v>
                </c:pt>
                <c:pt idx="10" formatCode="#,##0.0">
                  <c:v>590.29999999999995</c:v>
                </c:pt>
              </c:numCache>
            </c:numRef>
          </c:val>
          <c:smooth val="0"/>
          <c:extLst>
            <c:ext xmlns:c16="http://schemas.microsoft.com/office/drawing/2014/chart" uri="{C3380CC4-5D6E-409C-BE32-E72D297353CC}">
              <c16:uniqueId val="{00000001-6CBD-4235-B805-70382C6032FF}"/>
            </c:ext>
          </c:extLst>
        </c:ser>
        <c:ser>
          <c:idx val="2"/>
          <c:order val="2"/>
          <c:tx>
            <c:strRef>
              <c:f>Sheet1!$A$4</c:f>
              <c:strCache>
                <c:ptCount val="1"/>
                <c:pt idx="0">
                  <c:v>Essex Resident</c:v>
                </c:pt>
              </c:strCache>
            </c:strRef>
          </c:tx>
          <c:spPr>
            <a:ln>
              <a:solidFill>
                <a:srgbClr val="E00069"/>
              </a:solidFill>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Sheet1!$B$4:$L$4</c:f>
              <c:numCache>
                <c:formatCode>"£"#,##0.00</c:formatCode>
                <c:ptCount val="11"/>
                <c:pt idx="0">
                  <c:v>528.1</c:v>
                </c:pt>
                <c:pt idx="1">
                  <c:v>534.70000000000005</c:v>
                </c:pt>
                <c:pt idx="2">
                  <c:v>540.20000000000005</c:v>
                </c:pt>
                <c:pt idx="3">
                  <c:v>559.1</c:v>
                </c:pt>
                <c:pt idx="4">
                  <c:v>560.6</c:v>
                </c:pt>
                <c:pt idx="5">
                  <c:v>574.9</c:v>
                </c:pt>
                <c:pt idx="6">
                  <c:v>560.4</c:v>
                </c:pt>
                <c:pt idx="7">
                  <c:v>574.9</c:v>
                </c:pt>
                <c:pt idx="8">
                  <c:v>594</c:v>
                </c:pt>
                <c:pt idx="9">
                  <c:v>593.6</c:v>
                </c:pt>
                <c:pt idx="10">
                  <c:v>618.6</c:v>
                </c:pt>
              </c:numCache>
            </c:numRef>
          </c:val>
          <c:smooth val="0"/>
          <c:extLst>
            <c:ext xmlns:c16="http://schemas.microsoft.com/office/drawing/2014/chart" uri="{C3380CC4-5D6E-409C-BE32-E72D297353CC}">
              <c16:uniqueId val="{00000002-6CBD-4235-B805-70382C6032FF}"/>
            </c:ext>
          </c:extLst>
        </c:ser>
        <c:ser>
          <c:idx val="3"/>
          <c:order val="3"/>
          <c:tx>
            <c:strRef>
              <c:f>Sheet1!$A$5</c:f>
              <c:strCache>
                <c:ptCount val="1"/>
                <c:pt idx="0">
                  <c:v>GB Workplace</c:v>
                </c:pt>
              </c:strCache>
            </c:strRef>
          </c:tx>
          <c:spPr>
            <a:ln>
              <a:solidFill>
                <a:schemeClr val="accent6">
                  <a:alpha val="50000"/>
                </a:schemeClr>
              </a:solidFill>
              <a:prstDash val="sysDash"/>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Sheet1!$B$5:$L$5</c:f>
              <c:numCache>
                <c:formatCode>"£"#,##0.00</c:formatCode>
                <c:ptCount val="11"/>
                <c:pt idx="0">
                  <c:v>479.1</c:v>
                </c:pt>
                <c:pt idx="1">
                  <c:v>489.9</c:v>
                </c:pt>
                <c:pt idx="2">
                  <c:v>500.3</c:v>
                </c:pt>
                <c:pt idx="3">
                  <c:v>500</c:v>
                </c:pt>
                <c:pt idx="4">
                  <c:v>507.9</c:v>
                </c:pt>
                <c:pt idx="5">
                  <c:v>517.6</c:v>
                </c:pt>
                <c:pt idx="6">
                  <c:v>520.4</c:v>
                </c:pt>
                <c:pt idx="7">
                  <c:v>528.5</c:v>
                </c:pt>
                <c:pt idx="8">
                  <c:v>540.1</c:v>
                </c:pt>
                <c:pt idx="9">
                  <c:v>552</c:v>
                </c:pt>
                <c:pt idx="10">
                  <c:v>570.9</c:v>
                </c:pt>
              </c:numCache>
            </c:numRef>
          </c:val>
          <c:smooth val="0"/>
          <c:extLst>
            <c:ext xmlns:c16="http://schemas.microsoft.com/office/drawing/2014/chart" uri="{C3380CC4-5D6E-409C-BE32-E72D297353CC}">
              <c16:uniqueId val="{00000003-6CBD-4235-B805-70382C6032FF}"/>
            </c:ext>
          </c:extLst>
        </c:ser>
        <c:ser>
          <c:idx val="4"/>
          <c:order val="4"/>
          <c:tx>
            <c:strRef>
              <c:f>Sheet1!$A$6</c:f>
              <c:strCache>
                <c:ptCount val="1"/>
                <c:pt idx="0">
                  <c:v>East Workplace</c:v>
                </c:pt>
              </c:strCache>
            </c:strRef>
          </c:tx>
          <c:spPr>
            <a:ln>
              <a:solidFill>
                <a:schemeClr val="accent3">
                  <a:alpha val="50000"/>
                </a:schemeClr>
              </a:solidFill>
              <a:prstDash val="sysDash"/>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Sheet1!$B$6:$L$6</c:f>
              <c:numCache>
                <c:formatCode>"£"#,##0.00</c:formatCode>
                <c:ptCount val="11"/>
                <c:pt idx="0">
                  <c:v>469.1</c:v>
                </c:pt>
                <c:pt idx="1">
                  <c:v>478.6</c:v>
                </c:pt>
                <c:pt idx="2">
                  <c:v>488.7</c:v>
                </c:pt>
                <c:pt idx="3">
                  <c:v>489.3</c:v>
                </c:pt>
                <c:pt idx="4">
                  <c:v>495.2</c:v>
                </c:pt>
                <c:pt idx="5">
                  <c:v>505</c:v>
                </c:pt>
                <c:pt idx="6">
                  <c:v>504.1</c:v>
                </c:pt>
                <c:pt idx="7">
                  <c:v>516.79999999999995</c:v>
                </c:pt>
                <c:pt idx="8">
                  <c:v>528.6</c:v>
                </c:pt>
                <c:pt idx="9">
                  <c:v>545.1</c:v>
                </c:pt>
                <c:pt idx="10">
                  <c:v>558.1</c:v>
                </c:pt>
              </c:numCache>
            </c:numRef>
          </c:val>
          <c:smooth val="0"/>
          <c:extLst>
            <c:ext xmlns:c16="http://schemas.microsoft.com/office/drawing/2014/chart" uri="{C3380CC4-5D6E-409C-BE32-E72D297353CC}">
              <c16:uniqueId val="{00000004-6CBD-4235-B805-70382C6032FF}"/>
            </c:ext>
          </c:extLst>
        </c:ser>
        <c:ser>
          <c:idx val="5"/>
          <c:order val="5"/>
          <c:tx>
            <c:strRef>
              <c:f>Sheet1!$A$7</c:f>
              <c:strCache>
                <c:ptCount val="1"/>
                <c:pt idx="0">
                  <c:v>Essex Workplace</c:v>
                </c:pt>
              </c:strCache>
            </c:strRef>
          </c:tx>
          <c:spPr>
            <a:ln>
              <a:solidFill>
                <a:srgbClr val="E00069"/>
              </a:solidFill>
              <a:prstDash val="sysDash"/>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Sheet1!$B$7:$L$7</c:f>
              <c:numCache>
                <c:formatCode>"£"#,##0.00</c:formatCode>
                <c:ptCount val="11"/>
                <c:pt idx="0">
                  <c:v>468.5</c:v>
                </c:pt>
                <c:pt idx="1">
                  <c:v>488.5</c:v>
                </c:pt>
                <c:pt idx="2">
                  <c:v>488.2</c:v>
                </c:pt>
                <c:pt idx="3">
                  <c:v>497.1</c:v>
                </c:pt>
                <c:pt idx="4">
                  <c:v>503.7</c:v>
                </c:pt>
                <c:pt idx="5">
                  <c:v>517.29999999999995</c:v>
                </c:pt>
                <c:pt idx="6">
                  <c:v>501.6</c:v>
                </c:pt>
                <c:pt idx="7">
                  <c:v>517.79999999999995</c:v>
                </c:pt>
                <c:pt idx="8">
                  <c:v>523.70000000000005</c:v>
                </c:pt>
                <c:pt idx="9">
                  <c:v>548.29999999999995</c:v>
                </c:pt>
                <c:pt idx="10">
                  <c:v>560.70000000000005</c:v>
                </c:pt>
              </c:numCache>
            </c:numRef>
          </c:val>
          <c:smooth val="0"/>
          <c:extLst>
            <c:ext xmlns:c16="http://schemas.microsoft.com/office/drawing/2014/chart" uri="{C3380CC4-5D6E-409C-BE32-E72D297353CC}">
              <c16:uniqueId val="{00000005-6CBD-4235-B805-70382C6032FF}"/>
            </c:ext>
          </c:extLst>
        </c:ser>
        <c:dLbls>
          <c:showLegendKey val="0"/>
          <c:showVal val="0"/>
          <c:showCatName val="0"/>
          <c:showSerName val="0"/>
          <c:showPercent val="0"/>
          <c:showBubbleSize val="0"/>
        </c:dLbls>
        <c:smooth val="0"/>
        <c:axId val="189110528"/>
        <c:axId val="189120512"/>
      </c:lineChart>
      <c:catAx>
        <c:axId val="189110528"/>
        <c:scaling>
          <c:orientation val="minMax"/>
        </c:scaling>
        <c:delete val="0"/>
        <c:axPos val="b"/>
        <c:numFmt formatCode="General" sourceLinked="0"/>
        <c:majorTickMark val="out"/>
        <c:minorTickMark val="none"/>
        <c:tickLblPos val="nextTo"/>
        <c:txPr>
          <a:bodyPr/>
          <a:lstStyle/>
          <a:p>
            <a:pPr>
              <a:defRPr sz="1000"/>
            </a:pPr>
            <a:endParaRPr lang="en-US"/>
          </a:p>
        </c:txPr>
        <c:crossAx val="189120512"/>
        <c:crosses val="autoZero"/>
        <c:auto val="1"/>
        <c:lblAlgn val="ctr"/>
        <c:lblOffset val="100"/>
        <c:noMultiLvlLbl val="0"/>
      </c:catAx>
      <c:valAx>
        <c:axId val="189120512"/>
        <c:scaling>
          <c:orientation val="minMax"/>
          <c:min val="350"/>
        </c:scaling>
        <c:delete val="0"/>
        <c:axPos val="l"/>
        <c:numFmt formatCode="&quot;£&quot;#,##0" sourceLinked="0"/>
        <c:majorTickMark val="out"/>
        <c:minorTickMark val="none"/>
        <c:tickLblPos val="nextTo"/>
        <c:txPr>
          <a:bodyPr/>
          <a:lstStyle/>
          <a:p>
            <a:pPr>
              <a:defRPr sz="1000"/>
            </a:pPr>
            <a:endParaRPr lang="en-US"/>
          </a:p>
        </c:txPr>
        <c:crossAx val="189110528"/>
        <c:crosses val="autoZero"/>
        <c:crossBetween val="between"/>
      </c:valAx>
    </c:plotArea>
    <c:legend>
      <c:legendPos val="b"/>
      <c:layout>
        <c:manualLayout>
          <c:xMode val="edge"/>
          <c:yMode val="edge"/>
          <c:x val="0.56568145576722428"/>
          <c:y val="0.49238955008309265"/>
          <c:w val="0.40068531655149936"/>
          <c:h val="0.29346371713662373"/>
        </c:manualLayout>
      </c:layout>
      <c:overlay val="0"/>
      <c:txPr>
        <a:bodyPr/>
        <a:lstStyle/>
        <a:p>
          <a:pPr>
            <a:defRPr sz="7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Resident variance</c:v>
                </c:pt>
              </c:strCache>
            </c:strRef>
          </c:tx>
          <c:spPr>
            <a:solidFill>
              <a:srgbClr val="B4B392">
                <a:alpha val="49804"/>
              </a:srgbClr>
            </a:solidFill>
            <a:ln>
              <a:solidFill>
                <a:srgbClr val="B4B392">
                  <a:alpha val="50196"/>
                </a:srgbClr>
              </a:solidFill>
            </a:ln>
          </c:spPr>
          <c:invertIfNegative val="0"/>
          <c:dPt>
            <c:idx val="3"/>
            <c:invertIfNegative val="0"/>
            <c:bubble3D val="0"/>
            <c:spPr>
              <a:solidFill>
                <a:srgbClr val="B4B392"/>
              </a:solidFill>
              <a:ln w="28575">
                <a:solidFill>
                  <a:srgbClr val="E00069">
                    <a:alpha val="50196"/>
                  </a:srgbClr>
                </a:solidFill>
              </a:ln>
            </c:spPr>
            <c:extLst>
              <c:ext xmlns:c16="http://schemas.microsoft.com/office/drawing/2014/chart" uri="{C3380CC4-5D6E-409C-BE32-E72D297353CC}">
                <c16:uniqueId val="{00000001-2A5E-4ED7-810A-BABD5785E035}"/>
              </c:ext>
            </c:extLst>
          </c:dPt>
          <c:dPt>
            <c:idx val="4"/>
            <c:invertIfNegative val="0"/>
            <c:bubble3D val="0"/>
            <c:spPr>
              <a:solidFill>
                <a:srgbClr val="B4B392">
                  <a:alpha val="49804"/>
                </a:srgbClr>
              </a:solidFill>
              <a:ln w="28575">
                <a:noFill/>
              </a:ln>
            </c:spPr>
            <c:extLst>
              <c:ext xmlns:c16="http://schemas.microsoft.com/office/drawing/2014/chart" uri="{C3380CC4-5D6E-409C-BE32-E72D297353CC}">
                <c16:uniqueId val="{00000001-8B24-419F-BFE0-158683F91138}"/>
              </c:ext>
            </c:extLst>
          </c:dPt>
          <c:dPt>
            <c:idx val="7"/>
            <c:invertIfNegative val="0"/>
            <c:bubble3D val="0"/>
            <c:spPr>
              <a:solidFill>
                <a:srgbClr val="B4B392">
                  <a:alpha val="49804"/>
                </a:srgbClr>
              </a:solidFill>
              <a:ln>
                <a:solidFill>
                  <a:schemeClr val="accent6">
                    <a:alpha val="50196"/>
                  </a:schemeClr>
                </a:solidFill>
              </a:ln>
            </c:spPr>
            <c:extLst>
              <c:ext xmlns:c16="http://schemas.microsoft.com/office/drawing/2014/chart" uri="{C3380CC4-5D6E-409C-BE32-E72D297353CC}">
                <c16:uniqueId val="{00000001-93C3-4CAB-B465-5C0B82C46D3F}"/>
              </c:ext>
            </c:extLst>
          </c:dPt>
          <c:cat>
            <c:strRef>
              <c:f>Sheet1!$A$2:$A$34</c:f>
              <c:strCache>
                <c:ptCount val="33"/>
                <c:pt idx="0">
                  <c:v>Cumbria</c:v>
                </c:pt>
                <c:pt idx="1">
                  <c:v>Cambridgeshire</c:v>
                </c:pt>
                <c:pt idx="2">
                  <c:v>Nottinghamshire</c:v>
                </c:pt>
                <c:pt idx="3">
                  <c:v>Essex</c:v>
                </c:pt>
                <c:pt idx="4">
                  <c:v>Worcestershire</c:v>
                </c:pt>
                <c:pt idx="5">
                  <c:v>Hertfordshire</c:v>
                </c:pt>
                <c:pt idx="6">
                  <c:v>West Sussex</c:v>
                </c:pt>
                <c:pt idx="7">
                  <c:v>West Midlands</c:v>
                </c:pt>
                <c:pt idx="8">
                  <c:v>North Yorkshire</c:v>
                </c:pt>
                <c:pt idx="9">
                  <c:v>Warwickshire</c:v>
                </c:pt>
                <c:pt idx="10">
                  <c:v>Hampshire</c:v>
                </c:pt>
                <c:pt idx="11">
                  <c:v>East Sussex</c:v>
                </c:pt>
                <c:pt idx="12">
                  <c:v>Greater Manchester</c:v>
                </c:pt>
                <c:pt idx="13">
                  <c:v>Buckinghamshire</c:v>
                </c:pt>
                <c:pt idx="14">
                  <c:v>Somerset</c:v>
                </c:pt>
                <c:pt idx="15">
                  <c:v>Surrey</c:v>
                </c:pt>
                <c:pt idx="16">
                  <c:v>Dorset</c:v>
                </c:pt>
                <c:pt idx="17">
                  <c:v>Lancashire</c:v>
                </c:pt>
                <c:pt idx="18">
                  <c:v>Derbyshire</c:v>
                </c:pt>
                <c:pt idx="19">
                  <c:v>Lincolnshire</c:v>
                </c:pt>
                <c:pt idx="20">
                  <c:v>Staffordshire</c:v>
                </c:pt>
                <c:pt idx="21">
                  <c:v>Northamptonshire</c:v>
                </c:pt>
                <c:pt idx="22">
                  <c:v>Gloucestershire</c:v>
                </c:pt>
                <c:pt idx="23">
                  <c:v>Suffolk</c:v>
                </c:pt>
                <c:pt idx="24">
                  <c:v>Oxfordshire</c:v>
                </c:pt>
                <c:pt idx="25">
                  <c:v>Norfolk</c:v>
                </c:pt>
                <c:pt idx="26">
                  <c:v>Kent</c:v>
                </c:pt>
                <c:pt idx="27">
                  <c:v>Devon</c:v>
                </c:pt>
                <c:pt idx="28">
                  <c:v>Leicestershire</c:v>
                </c:pt>
                <c:pt idx="29">
                  <c:v>West Yorkshire</c:v>
                </c:pt>
                <c:pt idx="30">
                  <c:v>Tyne and Wear</c:v>
                </c:pt>
                <c:pt idx="31">
                  <c:v>South Yorkshire</c:v>
                </c:pt>
                <c:pt idx="32">
                  <c:v>Merseyside</c:v>
                </c:pt>
              </c:strCache>
            </c:strRef>
          </c:cat>
          <c:val>
            <c:numRef>
              <c:f>Sheet1!$B$2:$B$34</c:f>
              <c:numCache>
                <c:formatCode>#,##0.0</c:formatCode>
                <c:ptCount val="33"/>
                <c:pt idx="0">
                  <c:v>11534.574666666658</c:v>
                </c:pt>
                <c:pt idx="1">
                  <c:v>8467.3849999999511</c:v>
                </c:pt>
                <c:pt idx="2">
                  <c:v>5986.7990476191044</c:v>
                </c:pt>
                <c:pt idx="3">
                  <c:v>4579.135378787887</c:v>
                </c:pt>
                <c:pt idx="4">
                  <c:v>4244.6750000000466</c:v>
                </c:pt>
                <c:pt idx="5">
                  <c:v>3750.8577777777487</c:v>
                </c:pt>
                <c:pt idx="6">
                  <c:v>3371.2561904760855</c:v>
                </c:pt>
                <c:pt idx="7">
                  <c:v>3138.7814285714026</c:v>
                </c:pt>
                <c:pt idx="8">
                  <c:v>3050.5590476189973</c:v>
                </c:pt>
                <c:pt idx="9">
                  <c:v>3043.0470000001369</c:v>
                </c:pt>
                <c:pt idx="10">
                  <c:v>2969.4949090907348</c:v>
                </c:pt>
                <c:pt idx="11">
                  <c:v>2928.6130000000703</c:v>
                </c:pt>
                <c:pt idx="12">
                  <c:v>2918.5537777776935</c:v>
                </c:pt>
                <c:pt idx="13">
                  <c:v>2843.0466666664774</c:v>
                </c:pt>
                <c:pt idx="14">
                  <c:v>2789.1719999999041</c:v>
                </c:pt>
                <c:pt idx="15">
                  <c:v>2766.8287272726184</c:v>
                </c:pt>
                <c:pt idx="16">
                  <c:v>2738.5176666667221</c:v>
                </c:pt>
                <c:pt idx="17">
                  <c:v>2695.7753787878478</c:v>
                </c:pt>
                <c:pt idx="18">
                  <c:v>2560.0298214286699</c:v>
                </c:pt>
                <c:pt idx="19">
                  <c:v>2314.2628571427581</c:v>
                </c:pt>
                <c:pt idx="20">
                  <c:v>2306.8412499999895</c:v>
                </c:pt>
                <c:pt idx="21">
                  <c:v>2232.5623809523336</c:v>
                </c:pt>
                <c:pt idx="22">
                  <c:v>2165.6426666667685</c:v>
                </c:pt>
                <c:pt idx="23">
                  <c:v>2163.4328571428</c:v>
                </c:pt>
                <c:pt idx="24">
                  <c:v>2134.9649999999674</c:v>
                </c:pt>
                <c:pt idx="25">
                  <c:v>1884.7333333333565</c:v>
                </c:pt>
                <c:pt idx="26">
                  <c:v>1634.0416363637894</c:v>
                </c:pt>
                <c:pt idx="27">
                  <c:v>1115.5169642856013</c:v>
                </c:pt>
                <c:pt idx="28">
                  <c:v>1086.4580952380784</c:v>
                </c:pt>
                <c:pt idx="29">
                  <c:v>503.02700000006007</c:v>
                </c:pt>
                <c:pt idx="30">
                  <c:v>468.05699999997159</c:v>
                </c:pt>
                <c:pt idx="31">
                  <c:v>282.00333333341405</c:v>
                </c:pt>
                <c:pt idx="32">
                  <c:v>260.625</c:v>
                </c:pt>
              </c:numCache>
            </c:numRef>
          </c:val>
          <c:extLst>
            <c:ext xmlns:c16="http://schemas.microsoft.com/office/drawing/2014/chart" uri="{C3380CC4-5D6E-409C-BE32-E72D297353CC}">
              <c16:uniqueId val="{00000002-93C3-4CAB-B465-5C0B82C46D3F}"/>
            </c:ext>
          </c:extLst>
        </c:ser>
        <c:ser>
          <c:idx val="1"/>
          <c:order val="1"/>
          <c:tx>
            <c:strRef>
              <c:f>Sheet1!$C$1</c:f>
              <c:strCache>
                <c:ptCount val="1"/>
                <c:pt idx="0">
                  <c:v>Workplace variance</c:v>
                </c:pt>
              </c:strCache>
            </c:strRef>
          </c:tx>
          <c:spPr>
            <a:solidFill>
              <a:srgbClr val="526DB0">
                <a:alpha val="49804"/>
              </a:srgbClr>
            </a:solidFill>
            <a:ln>
              <a:noFill/>
            </a:ln>
          </c:spPr>
          <c:invertIfNegative val="0"/>
          <c:dPt>
            <c:idx val="3"/>
            <c:invertIfNegative val="0"/>
            <c:bubble3D val="0"/>
            <c:spPr>
              <a:solidFill>
                <a:srgbClr val="526DB0"/>
              </a:solidFill>
              <a:ln w="28575">
                <a:solidFill>
                  <a:srgbClr val="E00069"/>
                </a:solidFill>
              </a:ln>
            </c:spPr>
            <c:extLst>
              <c:ext xmlns:c16="http://schemas.microsoft.com/office/drawing/2014/chart" uri="{C3380CC4-5D6E-409C-BE32-E72D297353CC}">
                <c16:uniqueId val="{00000007-2A5E-4ED7-810A-BABD5785E035}"/>
              </c:ext>
            </c:extLst>
          </c:dPt>
          <c:dPt>
            <c:idx val="4"/>
            <c:invertIfNegative val="0"/>
            <c:bubble3D val="0"/>
            <c:spPr>
              <a:solidFill>
                <a:srgbClr val="526DB0">
                  <a:alpha val="49804"/>
                </a:srgbClr>
              </a:solidFill>
              <a:ln w="28575">
                <a:noFill/>
              </a:ln>
            </c:spPr>
            <c:extLst>
              <c:ext xmlns:c16="http://schemas.microsoft.com/office/drawing/2014/chart" uri="{C3380CC4-5D6E-409C-BE32-E72D297353CC}">
                <c16:uniqueId val="{00000005-8B24-419F-BFE0-158683F91138}"/>
              </c:ext>
            </c:extLst>
          </c:dPt>
          <c:dPt>
            <c:idx val="7"/>
            <c:invertIfNegative val="0"/>
            <c:bubble3D val="0"/>
            <c:extLst>
              <c:ext xmlns:c16="http://schemas.microsoft.com/office/drawing/2014/chart" uri="{C3380CC4-5D6E-409C-BE32-E72D297353CC}">
                <c16:uniqueId val="{00000004-93C3-4CAB-B465-5C0B82C46D3F}"/>
              </c:ext>
            </c:extLst>
          </c:dPt>
          <c:cat>
            <c:strRef>
              <c:f>Sheet1!$A$2:$A$34</c:f>
              <c:strCache>
                <c:ptCount val="33"/>
                <c:pt idx="0">
                  <c:v>Cumbria</c:v>
                </c:pt>
                <c:pt idx="1">
                  <c:v>Cambridgeshire</c:v>
                </c:pt>
                <c:pt idx="2">
                  <c:v>Nottinghamshire</c:v>
                </c:pt>
                <c:pt idx="3">
                  <c:v>Essex</c:v>
                </c:pt>
                <c:pt idx="4">
                  <c:v>Worcestershire</c:v>
                </c:pt>
                <c:pt idx="5">
                  <c:v>Hertfordshire</c:v>
                </c:pt>
                <c:pt idx="6">
                  <c:v>West Sussex</c:v>
                </c:pt>
                <c:pt idx="7">
                  <c:v>West Midlands</c:v>
                </c:pt>
                <c:pt idx="8">
                  <c:v>North Yorkshire</c:v>
                </c:pt>
                <c:pt idx="9">
                  <c:v>Warwickshire</c:v>
                </c:pt>
                <c:pt idx="10">
                  <c:v>Hampshire</c:v>
                </c:pt>
                <c:pt idx="11">
                  <c:v>East Sussex</c:v>
                </c:pt>
                <c:pt idx="12">
                  <c:v>Greater Manchester</c:v>
                </c:pt>
                <c:pt idx="13">
                  <c:v>Buckinghamshire</c:v>
                </c:pt>
                <c:pt idx="14">
                  <c:v>Somerset</c:v>
                </c:pt>
                <c:pt idx="15">
                  <c:v>Surrey</c:v>
                </c:pt>
                <c:pt idx="16">
                  <c:v>Dorset</c:v>
                </c:pt>
                <c:pt idx="17">
                  <c:v>Lancashire</c:v>
                </c:pt>
                <c:pt idx="18">
                  <c:v>Derbyshire</c:v>
                </c:pt>
                <c:pt idx="19">
                  <c:v>Lincolnshire</c:v>
                </c:pt>
                <c:pt idx="20">
                  <c:v>Staffordshire</c:v>
                </c:pt>
                <c:pt idx="21">
                  <c:v>Northamptonshire</c:v>
                </c:pt>
                <c:pt idx="22">
                  <c:v>Gloucestershire</c:v>
                </c:pt>
                <c:pt idx="23">
                  <c:v>Suffolk</c:v>
                </c:pt>
                <c:pt idx="24">
                  <c:v>Oxfordshire</c:v>
                </c:pt>
                <c:pt idx="25">
                  <c:v>Norfolk</c:v>
                </c:pt>
                <c:pt idx="26">
                  <c:v>Kent</c:v>
                </c:pt>
                <c:pt idx="27">
                  <c:v>Devon</c:v>
                </c:pt>
                <c:pt idx="28">
                  <c:v>Leicestershire</c:v>
                </c:pt>
                <c:pt idx="29">
                  <c:v>West Yorkshire</c:v>
                </c:pt>
                <c:pt idx="30">
                  <c:v>Tyne and Wear</c:v>
                </c:pt>
                <c:pt idx="31">
                  <c:v>South Yorkshire</c:v>
                </c:pt>
                <c:pt idx="32">
                  <c:v>Merseyside</c:v>
                </c:pt>
              </c:strCache>
            </c:strRef>
          </c:cat>
          <c:val>
            <c:numRef>
              <c:f>Sheet1!$C$2:$C$34</c:f>
              <c:numCache>
                <c:formatCode>General</c:formatCode>
                <c:ptCount val="33"/>
                <c:pt idx="0">
                  <c:v>25263.225666666684</c:v>
                </c:pt>
                <c:pt idx="1">
                  <c:v>9667.9230000000098</c:v>
                </c:pt>
                <c:pt idx="2">
                  <c:v>4403.8361904761596</c:v>
                </c:pt>
                <c:pt idx="3">
                  <c:v>2282.2118181819096</c:v>
                </c:pt>
                <c:pt idx="4">
                  <c:v>1480.6616666667164</c:v>
                </c:pt>
                <c:pt idx="5">
                  <c:v>1568.5667777778581</c:v>
                </c:pt>
                <c:pt idx="6">
                  <c:v>2894.7623809523648</c:v>
                </c:pt>
                <c:pt idx="7">
                  <c:v>2626.3295238095257</c:v>
                </c:pt>
                <c:pt idx="8">
                  <c:v>823.00809523808618</c:v>
                </c:pt>
                <c:pt idx="9">
                  <c:v>4226.142000000109</c:v>
                </c:pt>
                <c:pt idx="10">
                  <c:v>2316.7047272727359</c:v>
                </c:pt>
                <c:pt idx="11">
                  <c:v>4563.7369999999064</c:v>
                </c:pt>
                <c:pt idx="12">
                  <c:v>1061.5312222221141</c:v>
                </c:pt>
                <c:pt idx="13">
                  <c:v>318.85666666653316</c:v>
                </c:pt>
                <c:pt idx="14">
                  <c:v>1549.8766666666295</c:v>
                </c:pt>
                <c:pt idx="15">
                  <c:v>3603.8300000000745</c:v>
                </c:pt>
                <c:pt idx="16">
                  <c:v>1192.2866666667164</c:v>
                </c:pt>
                <c:pt idx="17">
                  <c:v>4666.120227272665</c:v>
                </c:pt>
                <c:pt idx="18">
                  <c:v>1098.72982142859</c:v>
                </c:pt>
                <c:pt idx="19">
                  <c:v>517.09142857138067</c:v>
                </c:pt>
                <c:pt idx="20">
                  <c:v>1106.3012499999854</c:v>
                </c:pt>
                <c:pt idx="21">
                  <c:v>457.36619047611021</c:v>
                </c:pt>
                <c:pt idx="22">
                  <c:v>3199.0666666665579</c:v>
                </c:pt>
                <c:pt idx="23">
                  <c:v>1156.2628571429134</c:v>
                </c:pt>
                <c:pt idx="24">
                  <c:v>3339.2600000000093</c:v>
                </c:pt>
                <c:pt idx="25">
                  <c:v>797.96571428573225</c:v>
                </c:pt>
                <c:pt idx="26">
                  <c:v>1363.1760000000243</c:v>
                </c:pt>
                <c:pt idx="27">
                  <c:v>1613.8764285714631</c:v>
                </c:pt>
                <c:pt idx="28">
                  <c:v>1741.4300000000123</c:v>
                </c:pt>
                <c:pt idx="29">
                  <c:v>403.80799999990268</c:v>
                </c:pt>
                <c:pt idx="30">
                  <c:v>914.07500000001164</c:v>
                </c:pt>
                <c:pt idx="31">
                  <c:v>437.56916666667286</c:v>
                </c:pt>
                <c:pt idx="32">
                  <c:v>3715.1149999999325</c:v>
                </c:pt>
              </c:numCache>
            </c:numRef>
          </c:val>
          <c:extLst>
            <c:ext xmlns:c16="http://schemas.microsoft.com/office/drawing/2014/chart" uri="{C3380CC4-5D6E-409C-BE32-E72D297353CC}">
              <c16:uniqueId val="{00000005-93C3-4CAB-B465-5C0B82C46D3F}"/>
            </c:ext>
          </c:extLst>
        </c:ser>
        <c:dLbls>
          <c:showLegendKey val="0"/>
          <c:showVal val="0"/>
          <c:showCatName val="0"/>
          <c:showSerName val="0"/>
          <c:showPercent val="0"/>
          <c:showBubbleSize val="0"/>
        </c:dLbls>
        <c:gapWidth val="150"/>
        <c:axId val="189044224"/>
        <c:axId val="189045760"/>
      </c:barChart>
      <c:catAx>
        <c:axId val="189044224"/>
        <c:scaling>
          <c:orientation val="minMax"/>
        </c:scaling>
        <c:delete val="0"/>
        <c:axPos val="b"/>
        <c:numFmt formatCode="General" sourceLinked="1"/>
        <c:majorTickMark val="out"/>
        <c:minorTickMark val="none"/>
        <c:tickLblPos val="nextTo"/>
        <c:txPr>
          <a:bodyPr/>
          <a:lstStyle/>
          <a:p>
            <a:pPr>
              <a:defRPr sz="800"/>
            </a:pPr>
            <a:endParaRPr lang="en-US"/>
          </a:p>
        </c:txPr>
        <c:crossAx val="189045760"/>
        <c:crosses val="autoZero"/>
        <c:auto val="1"/>
        <c:lblAlgn val="ctr"/>
        <c:lblOffset val="100"/>
        <c:noMultiLvlLbl val="0"/>
      </c:catAx>
      <c:valAx>
        <c:axId val="189045760"/>
        <c:scaling>
          <c:orientation val="minMax"/>
        </c:scaling>
        <c:delete val="0"/>
        <c:axPos val="l"/>
        <c:majorGridlines>
          <c:spPr>
            <a:ln>
              <a:solidFill>
                <a:schemeClr val="accent6">
                  <a:alpha val="25000"/>
                </a:schemeClr>
              </a:solidFill>
            </a:ln>
          </c:spPr>
        </c:majorGridlines>
        <c:numFmt formatCode="#,##0" sourceLinked="0"/>
        <c:majorTickMark val="out"/>
        <c:minorTickMark val="none"/>
        <c:tickLblPos val="nextTo"/>
        <c:spPr>
          <a:ln>
            <a:solidFill>
              <a:schemeClr val="accent6"/>
            </a:solidFill>
          </a:ln>
        </c:spPr>
        <c:txPr>
          <a:bodyPr/>
          <a:lstStyle/>
          <a:p>
            <a:pPr>
              <a:defRPr sz="1000"/>
            </a:pPr>
            <a:endParaRPr lang="en-US"/>
          </a:p>
        </c:txPr>
        <c:crossAx val="189044224"/>
        <c:crosses val="autoZero"/>
        <c:crossBetween val="between"/>
      </c:valAx>
    </c:plotArea>
    <c:legend>
      <c:legendPos val="b"/>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2015 IMD</c:v>
                </c:pt>
              </c:strCache>
            </c:strRef>
          </c:tx>
          <c:spPr>
            <a:solidFill>
              <a:schemeClr val="accent6"/>
            </a:solidFill>
            <a:ln>
              <a:solidFill>
                <a:schemeClr val="accent6"/>
              </a:solidFill>
            </a:ln>
          </c:spPr>
          <c:invertIfNegative val="0"/>
          <c:cat>
            <c:strRef>
              <c:f>Sheet1!$A$2:$A$13</c:f>
              <c:strCache>
                <c:ptCount val="12"/>
                <c:pt idx="0">
                  <c:v>Basildon</c:v>
                </c:pt>
                <c:pt idx="1">
                  <c:v>Tendring</c:v>
                </c:pt>
                <c:pt idx="2">
                  <c:v>Colchester</c:v>
                </c:pt>
                <c:pt idx="3">
                  <c:v>Harlow</c:v>
                </c:pt>
                <c:pt idx="4">
                  <c:v>Castle Point</c:v>
                </c:pt>
                <c:pt idx="5">
                  <c:v>Chelmsford</c:v>
                </c:pt>
                <c:pt idx="6">
                  <c:v>Braintree</c:v>
                </c:pt>
                <c:pt idx="7">
                  <c:v>Epping Forest</c:v>
                </c:pt>
                <c:pt idx="8">
                  <c:v>Rochford</c:v>
                </c:pt>
                <c:pt idx="9">
                  <c:v>Maldon</c:v>
                </c:pt>
                <c:pt idx="10">
                  <c:v>Brentwood</c:v>
                </c:pt>
                <c:pt idx="11">
                  <c:v>Uttlesford</c:v>
                </c:pt>
              </c:strCache>
            </c:strRef>
          </c:cat>
          <c:val>
            <c:numRef>
              <c:f>Sheet1!$B$2:$B$13</c:f>
              <c:numCache>
                <c:formatCode>#,##0.0</c:formatCode>
                <c:ptCount val="12"/>
                <c:pt idx="0">
                  <c:v>55977</c:v>
                </c:pt>
                <c:pt idx="1">
                  <c:v>39019</c:v>
                </c:pt>
                <c:pt idx="2">
                  <c:v>20805</c:v>
                </c:pt>
                <c:pt idx="3">
                  <c:v>9892</c:v>
                </c:pt>
                <c:pt idx="4">
                  <c:v>7835</c:v>
                </c:pt>
                <c:pt idx="5">
                  <c:v>6940</c:v>
                </c:pt>
                <c:pt idx="6">
                  <c:v>6769</c:v>
                </c:pt>
                <c:pt idx="7">
                  <c:v>4981</c:v>
                </c:pt>
                <c:pt idx="8">
                  <c:v>1492</c:v>
                </c:pt>
                <c:pt idx="9">
                  <c:v>1048</c:v>
                </c:pt>
              </c:numCache>
            </c:numRef>
          </c:val>
          <c:extLst>
            <c:ext xmlns:c16="http://schemas.microsoft.com/office/drawing/2014/chart" uri="{C3380CC4-5D6E-409C-BE32-E72D297353CC}">
              <c16:uniqueId val="{00000000-6B27-4F88-B604-9A991A5323F8}"/>
            </c:ext>
          </c:extLst>
        </c:ser>
        <c:ser>
          <c:idx val="1"/>
          <c:order val="1"/>
          <c:tx>
            <c:strRef>
              <c:f>Sheet1!$C$1</c:f>
              <c:strCache>
                <c:ptCount val="1"/>
                <c:pt idx="0">
                  <c:v>2007 IMD </c:v>
                </c:pt>
              </c:strCache>
            </c:strRef>
          </c:tx>
          <c:spPr>
            <a:solidFill>
              <a:schemeClr val="accent3"/>
            </a:solidFill>
            <a:ln>
              <a:solidFill>
                <a:schemeClr val="accent3"/>
              </a:solidFill>
            </a:ln>
          </c:spPr>
          <c:invertIfNegative val="0"/>
          <c:cat>
            <c:strRef>
              <c:f>Sheet1!$A$2:$A$13</c:f>
              <c:strCache>
                <c:ptCount val="12"/>
                <c:pt idx="0">
                  <c:v>Basildon</c:v>
                </c:pt>
                <c:pt idx="1">
                  <c:v>Tendring</c:v>
                </c:pt>
                <c:pt idx="2">
                  <c:v>Colchester</c:v>
                </c:pt>
                <c:pt idx="3">
                  <c:v>Harlow</c:v>
                </c:pt>
                <c:pt idx="4">
                  <c:v>Castle Point</c:v>
                </c:pt>
                <c:pt idx="5">
                  <c:v>Chelmsford</c:v>
                </c:pt>
                <c:pt idx="6">
                  <c:v>Braintree</c:v>
                </c:pt>
                <c:pt idx="7">
                  <c:v>Epping Forest</c:v>
                </c:pt>
                <c:pt idx="8">
                  <c:v>Rochford</c:v>
                </c:pt>
                <c:pt idx="9">
                  <c:v>Maldon</c:v>
                </c:pt>
                <c:pt idx="10">
                  <c:v>Brentwood</c:v>
                </c:pt>
                <c:pt idx="11">
                  <c:v>Uttlesford</c:v>
                </c:pt>
              </c:strCache>
            </c:strRef>
          </c:cat>
          <c:val>
            <c:numRef>
              <c:f>Sheet1!$C$2:$C$13</c:f>
              <c:numCache>
                <c:formatCode>General</c:formatCode>
                <c:ptCount val="12"/>
                <c:pt idx="0">
                  <c:v>36150</c:v>
                </c:pt>
                <c:pt idx="1">
                  <c:v>17808</c:v>
                </c:pt>
                <c:pt idx="2">
                  <c:v>5805</c:v>
                </c:pt>
                <c:pt idx="3">
                  <c:v>7348</c:v>
                </c:pt>
                <c:pt idx="4">
                  <c:v>4140</c:v>
                </c:pt>
                <c:pt idx="5">
                  <c:v>3003</c:v>
                </c:pt>
                <c:pt idx="6">
                  <c:v>1555</c:v>
                </c:pt>
                <c:pt idx="7">
                  <c:v>3260</c:v>
                </c:pt>
                <c:pt idx="8">
                  <c:v>1432</c:v>
                </c:pt>
                <c:pt idx="9">
                  <c:v>1048</c:v>
                </c:pt>
                <c:pt idx="10">
                  <c:v>1609</c:v>
                </c:pt>
              </c:numCache>
            </c:numRef>
          </c:val>
          <c:extLst>
            <c:ext xmlns:c16="http://schemas.microsoft.com/office/drawing/2014/chart" uri="{C3380CC4-5D6E-409C-BE32-E72D297353CC}">
              <c16:uniqueId val="{00000001-6B27-4F88-B604-9A991A5323F8}"/>
            </c:ext>
          </c:extLst>
        </c:ser>
        <c:dLbls>
          <c:showLegendKey val="0"/>
          <c:showVal val="0"/>
          <c:showCatName val="0"/>
          <c:showSerName val="0"/>
          <c:showPercent val="0"/>
          <c:showBubbleSize val="0"/>
        </c:dLbls>
        <c:gapWidth val="150"/>
        <c:axId val="190283776"/>
        <c:axId val="190285312"/>
      </c:barChart>
      <c:catAx>
        <c:axId val="190283776"/>
        <c:scaling>
          <c:orientation val="minMax"/>
        </c:scaling>
        <c:delete val="0"/>
        <c:axPos val="l"/>
        <c:numFmt formatCode="General" sourceLinked="0"/>
        <c:majorTickMark val="out"/>
        <c:minorTickMark val="none"/>
        <c:tickLblPos val="nextTo"/>
        <c:txPr>
          <a:bodyPr/>
          <a:lstStyle/>
          <a:p>
            <a:pPr>
              <a:defRPr sz="1000"/>
            </a:pPr>
            <a:endParaRPr lang="en-US"/>
          </a:p>
        </c:txPr>
        <c:crossAx val="190285312"/>
        <c:crosses val="autoZero"/>
        <c:auto val="1"/>
        <c:lblAlgn val="ctr"/>
        <c:lblOffset val="100"/>
        <c:noMultiLvlLbl val="0"/>
      </c:catAx>
      <c:valAx>
        <c:axId val="190285312"/>
        <c:scaling>
          <c:orientation val="minMax"/>
        </c:scaling>
        <c:delete val="0"/>
        <c:axPos val="b"/>
        <c:majorGridlines>
          <c:spPr>
            <a:ln>
              <a:solidFill>
                <a:schemeClr val="accent6">
                  <a:alpha val="50000"/>
                </a:schemeClr>
              </a:solidFill>
            </a:ln>
          </c:spPr>
        </c:majorGridlines>
        <c:numFmt formatCode="#,##0" sourceLinked="0"/>
        <c:majorTickMark val="out"/>
        <c:minorTickMark val="none"/>
        <c:tickLblPos val="nextTo"/>
        <c:spPr>
          <a:ln>
            <a:solidFill>
              <a:schemeClr val="accent6"/>
            </a:solidFill>
          </a:ln>
        </c:spPr>
        <c:txPr>
          <a:bodyPr/>
          <a:lstStyle/>
          <a:p>
            <a:pPr>
              <a:defRPr sz="900"/>
            </a:pPr>
            <a:endParaRPr lang="en-US"/>
          </a:p>
        </c:txPr>
        <c:crossAx val="190283776"/>
        <c:crosses val="autoZero"/>
        <c:crossBetween val="between"/>
      </c:valAx>
    </c:plotArea>
    <c:legend>
      <c:legendPos val="b"/>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c:v>
                </c:pt>
              </c:strCache>
            </c:strRef>
          </c:tx>
          <c:invertIfNegative val="0"/>
          <c:cat>
            <c:strRef>
              <c:f>Sheet1!$A$2:$A$13</c:f>
              <c:strCache>
                <c:ptCount val="12"/>
                <c:pt idx="0">
                  <c:v>Castle Point</c:v>
                </c:pt>
                <c:pt idx="1">
                  <c:v>Tendring</c:v>
                </c:pt>
                <c:pt idx="2">
                  <c:v>Harlow</c:v>
                </c:pt>
                <c:pt idx="3">
                  <c:v>Maldon</c:v>
                </c:pt>
                <c:pt idx="4">
                  <c:v>Rochford</c:v>
                </c:pt>
                <c:pt idx="5">
                  <c:v>Braintree</c:v>
                </c:pt>
                <c:pt idx="6">
                  <c:v>Basildon</c:v>
                </c:pt>
                <c:pt idx="7">
                  <c:v>Epping Forest</c:v>
                </c:pt>
                <c:pt idx="8">
                  <c:v>Chelmsford</c:v>
                </c:pt>
                <c:pt idx="9">
                  <c:v>Brentwood</c:v>
                </c:pt>
                <c:pt idx="10">
                  <c:v>Colchester</c:v>
                </c:pt>
                <c:pt idx="11">
                  <c:v>Uttlesford</c:v>
                </c:pt>
              </c:strCache>
            </c:strRef>
          </c:cat>
          <c:val>
            <c:numRef>
              <c:f>Sheet1!$B$2:$B$13</c:f>
              <c:numCache>
                <c:formatCode>General</c:formatCode>
                <c:ptCount val="12"/>
                <c:pt idx="0">
                  <c:v>13.7</c:v>
                </c:pt>
                <c:pt idx="1">
                  <c:v>24.3</c:v>
                </c:pt>
                <c:pt idx="2">
                  <c:v>26.9</c:v>
                </c:pt>
                <c:pt idx="3">
                  <c:v>28.8</c:v>
                </c:pt>
                <c:pt idx="4">
                  <c:v>29.3</c:v>
                </c:pt>
                <c:pt idx="5">
                  <c:v>32.299999999999997</c:v>
                </c:pt>
                <c:pt idx="6">
                  <c:v>32.6</c:v>
                </c:pt>
                <c:pt idx="7">
                  <c:v>37</c:v>
                </c:pt>
                <c:pt idx="8">
                  <c:v>38.1</c:v>
                </c:pt>
                <c:pt idx="9">
                  <c:v>43.1</c:v>
                </c:pt>
                <c:pt idx="10">
                  <c:v>43.1</c:v>
                </c:pt>
                <c:pt idx="11">
                  <c:v>44.7</c:v>
                </c:pt>
              </c:numCache>
            </c:numRef>
          </c:val>
          <c:extLst>
            <c:ext xmlns:c16="http://schemas.microsoft.com/office/drawing/2014/chart" uri="{C3380CC4-5D6E-409C-BE32-E72D297353CC}">
              <c16:uniqueId val="{00000000-D5CA-4881-8F2B-503A26E69D52}"/>
            </c:ext>
          </c:extLst>
        </c:ser>
        <c:dLbls>
          <c:showLegendKey val="0"/>
          <c:showVal val="0"/>
          <c:showCatName val="0"/>
          <c:showSerName val="0"/>
          <c:showPercent val="0"/>
          <c:showBubbleSize val="0"/>
        </c:dLbls>
        <c:gapWidth val="150"/>
        <c:axId val="32129024"/>
        <c:axId val="32130560"/>
      </c:barChart>
      <c:catAx>
        <c:axId val="32129024"/>
        <c:scaling>
          <c:orientation val="minMax"/>
        </c:scaling>
        <c:delete val="0"/>
        <c:axPos val="l"/>
        <c:numFmt formatCode="General" sourceLinked="0"/>
        <c:majorTickMark val="out"/>
        <c:minorTickMark val="none"/>
        <c:tickLblPos val="nextTo"/>
        <c:txPr>
          <a:bodyPr/>
          <a:lstStyle/>
          <a:p>
            <a:pPr>
              <a:defRPr sz="900"/>
            </a:pPr>
            <a:endParaRPr lang="en-US"/>
          </a:p>
        </c:txPr>
        <c:crossAx val="32130560"/>
        <c:crosses val="autoZero"/>
        <c:auto val="1"/>
        <c:lblAlgn val="ctr"/>
        <c:lblOffset val="100"/>
        <c:noMultiLvlLbl val="0"/>
      </c:catAx>
      <c:valAx>
        <c:axId val="32130560"/>
        <c:scaling>
          <c:orientation val="minMax"/>
        </c:scaling>
        <c:delete val="0"/>
        <c:axPos val="b"/>
        <c:majorGridlines>
          <c:spPr>
            <a:ln>
              <a:solidFill>
                <a:schemeClr val="accent6">
                  <a:alpha val="50000"/>
                </a:schemeClr>
              </a:solidFill>
            </a:ln>
          </c:spPr>
        </c:majorGridlines>
        <c:numFmt formatCode="General" sourceLinked="1"/>
        <c:majorTickMark val="out"/>
        <c:minorTickMark val="none"/>
        <c:tickLblPos val="nextTo"/>
        <c:spPr>
          <a:ln>
            <a:solidFill>
              <a:schemeClr val="accent6"/>
            </a:solidFill>
          </a:ln>
        </c:spPr>
        <c:txPr>
          <a:bodyPr/>
          <a:lstStyle/>
          <a:p>
            <a:pPr>
              <a:defRPr sz="1000"/>
            </a:pPr>
            <a:endParaRPr lang="en-US"/>
          </a:p>
        </c:txPr>
        <c:crossAx val="32129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 IMD percentage</c:v>
                </c:pt>
              </c:strCache>
            </c:strRef>
          </c:tx>
          <c:spPr>
            <a:solidFill>
              <a:schemeClr val="accent6"/>
            </a:solidFill>
            <a:ln>
              <a:solidFill>
                <a:schemeClr val="accent6"/>
              </a:solidFill>
            </a:ln>
          </c:spPr>
          <c:invertIfNegative val="0"/>
          <c:cat>
            <c:strRef>
              <c:f>Sheet1!$A$2:$A$13</c:f>
              <c:strCache>
                <c:ptCount val="12"/>
                <c:pt idx="0">
                  <c:v>Basildon</c:v>
                </c:pt>
                <c:pt idx="1">
                  <c:v>Tendring</c:v>
                </c:pt>
                <c:pt idx="2">
                  <c:v>Colchester</c:v>
                </c:pt>
                <c:pt idx="3">
                  <c:v>Harlow</c:v>
                </c:pt>
                <c:pt idx="4">
                  <c:v>Castle Point</c:v>
                </c:pt>
                <c:pt idx="5">
                  <c:v>Braintree</c:v>
                </c:pt>
                <c:pt idx="6">
                  <c:v>Epping Forest</c:v>
                </c:pt>
                <c:pt idx="7">
                  <c:v>Chelmsford</c:v>
                </c:pt>
                <c:pt idx="8">
                  <c:v>Maldon</c:v>
                </c:pt>
                <c:pt idx="9">
                  <c:v>Rochford</c:v>
                </c:pt>
                <c:pt idx="10">
                  <c:v>Brentwood</c:v>
                </c:pt>
                <c:pt idx="11">
                  <c:v>Uttlesford</c:v>
                </c:pt>
              </c:strCache>
            </c:strRef>
          </c:cat>
          <c:val>
            <c:numRef>
              <c:f>Sheet1!$B$2:$B$13</c:f>
              <c:numCache>
                <c:formatCode>General</c:formatCode>
                <c:ptCount val="12"/>
                <c:pt idx="0">
                  <c:v>0.2818181818181818</c:v>
                </c:pt>
                <c:pt idx="1">
                  <c:v>0.25842696629213485</c:v>
                </c:pt>
                <c:pt idx="2">
                  <c:v>0.11428571428571428</c:v>
                </c:pt>
                <c:pt idx="3">
                  <c:v>0.1111111111111111</c:v>
                </c:pt>
                <c:pt idx="4">
                  <c:v>8.771929824561403E-2</c:v>
                </c:pt>
                <c:pt idx="5">
                  <c:v>4.5977011494252873E-2</c:v>
                </c:pt>
                <c:pt idx="6">
                  <c:v>3.8461538461538464E-2</c:v>
                </c:pt>
                <c:pt idx="7">
                  <c:v>3.7383177570093455E-2</c:v>
                </c:pt>
                <c:pt idx="8">
                  <c:v>2.5000000000000001E-2</c:v>
                </c:pt>
                <c:pt idx="9">
                  <c:v>1.8867924528301886E-2</c:v>
                </c:pt>
                <c:pt idx="10">
                  <c:v>0</c:v>
                </c:pt>
                <c:pt idx="11" formatCode="#,##0.0">
                  <c:v>0</c:v>
                </c:pt>
              </c:numCache>
            </c:numRef>
          </c:val>
          <c:extLst>
            <c:ext xmlns:c16="http://schemas.microsoft.com/office/drawing/2014/chart" uri="{C3380CC4-5D6E-409C-BE32-E72D297353CC}">
              <c16:uniqueId val="{00000000-6B27-4F88-B604-9A991A5323F8}"/>
            </c:ext>
          </c:extLst>
        </c:ser>
        <c:ser>
          <c:idx val="1"/>
          <c:order val="1"/>
          <c:tx>
            <c:strRef>
              <c:f>Sheet1!$C$1</c:f>
              <c:strCache>
                <c:ptCount val="1"/>
                <c:pt idx="0">
                  <c:v>2007 IMD percentage</c:v>
                </c:pt>
              </c:strCache>
            </c:strRef>
          </c:tx>
          <c:spPr>
            <a:solidFill>
              <a:schemeClr val="accent3"/>
            </a:solidFill>
            <a:ln>
              <a:solidFill>
                <a:schemeClr val="accent3"/>
              </a:solidFill>
            </a:ln>
          </c:spPr>
          <c:invertIfNegative val="0"/>
          <c:cat>
            <c:strRef>
              <c:f>Sheet1!$A$2:$A$13</c:f>
              <c:strCache>
                <c:ptCount val="12"/>
                <c:pt idx="0">
                  <c:v>Basildon</c:v>
                </c:pt>
                <c:pt idx="1">
                  <c:v>Tendring</c:v>
                </c:pt>
                <c:pt idx="2">
                  <c:v>Colchester</c:v>
                </c:pt>
                <c:pt idx="3">
                  <c:v>Harlow</c:v>
                </c:pt>
                <c:pt idx="4">
                  <c:v>Castle Point</c:v>
                </c:pt>
                <c:pt idx="5">
                  <c:v>Braintree</c:v>
                </c:pt>
                <c:pt idx="6">
                  <c:v>Epping Forest</c:v>
                </c:pt>
                <c:pt idx="7">
                  <c:v>Chelmsford</c:v>
                </c:pt>
                <c:pt idx="8">
                  <c:v>Maldon</c:v>
                </c:pt>
                <c:pt idx="9">
                  <c:v>Rochford</c:v>
                </c:pt>
                <c:pt idx="10">
                  <c:v>Brentwood</c:v>
                </c:pt>
                <c:pt idx="11">
                  <c:v>Uttlesford</c:v>
                </c:pt>
              </c:strCache>
            </c:strRef>
          </c:cat>
          <c:val>
            <c:numRef>
              <c:f>Sheet1!$C$2:$C$13</c:f>
              <c:numCache>
                <c:formatCode>General</c:formatCode>
                <c:ptCount val="12"/>
                <c:pt idx="0">
                  <c:v>0.20909090909090908</c:v>
                </c:pt>
                <c:pt idx="1">
                  <c:v>0.12359550561797752</c:v>
                </c:pt>
                <c:pt idx="2">
                  <c:v>3.8095238095238099E-2</c:v>
                </c:pt>
                <c:pt idx="3">
                  <c:v>9.2592592592592587E-2</c:v>
                </c:pt>
                <c:pt idx="4">
                  <c:v>5.2631578947368418E-2</c:v>
                </c:pt>
                <c:pt idx="5">
                  <c:v>1.1494252873563218E-2</c:v>
                </c:pt>
                <c:pt idx="6">
                  <c:v>2.564102564102564E-2</c:v>
                </c:pt>
                <c:pt idx="7">
                  <c:v>1.8691588785046728E-2</c:v>
                </c:pt>
                <c:pt idx="8">
                  <c:v>2.5000000000000001E-2</c:v>
                </c:pt>
                <c:pt idx="9">
                  <c:v>1.8867924528301886E-2</c:v>
                </c:pt>
                <c:pt idx="10">
                  <c:v>2.1739130434782608E-2</c:v>
                </c:pt>
                <c:pt idx="11">
                  <c:v>0</c:v>
                </c:pt>
              </c:numCache>
            </c:numRef>
          </c:val>
          <c:extLst>
            <c:ext xmlns:c16="http://schemas.microsoft.com/office/drawing/2014/chart" uri="{C3380CC4-5D6E-409C-BE32-E72D297353CC}">
              <c16:uniqueId val="{00000001-6B27-4F88-B604-9A991A5323F8}"/>
            </c:ext>
          </c:extLst>
        </c:ser>
        <c:dLbls>
          <c:showLegendKey val="0"/>
          <c:showVal val="0"/>
          <c:showCatName val="0"/>
          <c:showSerName val="0"/>
          <c:showPercent val="0"/>
          <c:showBubbleSize val="0"/>
        </c:dLbls>
        <c:gapWidth val="150"/>
        <c:axId val="190626432"/>
        <c:axId val="190632320"/>
      </c:barChart>
      <c:catAx>
        <c:axId val="190626432"/>
        <c:scaling>
          <c:orientation val="minMax"/>
        </c:scaling>
        <c:delete val="0"/>
        <c:axPos val="b"/>
        <c:numFmt formatCode="General" sourceLinked="0"/>
        <c:majorTickMark val="out"/>
        <c:minorTickMark val="none"/>
        <c:tickLblPos val="nextTo"/>
        <c:txPr>
          <a:bodyPr/>
          <a:lstStyle/>
          <a:p>
            <a:pPr>
              <a:defRPr sz="900"/>
            </a:pPr>
            <a:endParaRPr lang="en-US"/>
          </a:p>
        </c:txPr>
        <c:crossAx val="190632320"/>
        <c:crosses val="autoZero"/>
        <c:auto val="1"/>
        <c:lblAlgn val="ctr"/>
        <c:lblOffset val="100"/>
        <c:noMultiLvlLbl val="0"/>
      </c:catAx>
      <c:valAx>
        <c:axId val="190632320"/>
        <c:scaling>
          <c:orientation val="minMax"/>
          <c:max val="0.5"/>
          <c:min val="0"/>
        </c:scaling>
        <c:delete val="0"/>
        <c:axPos val="l"/>
        <c:numFmt formatCode="0%" sourceLinked="0"/>
        <c:majorTickMark val="out"/>
        <c:minorTickMark val="none"/>
        <c:tickLblPos val="nextTo"/>
        <c:spPr>
          <a:ln>
            <a:solidFill>
              <a:schemeClr val="accent6">
                <a:alpha val="50000"/>
              </a:schemeClr>
            </a:solidFill>
          </a:ln>
        </c:spPr>
        <c:txPr>
          <a:bodyPr/>
          <a:lstStyle/>
          <a:p>
            <a:pPr>
              <a:defRPr sz="1000"/>
            </a:pPr>
            <a:endParaRPr lang="en-US"/>
          </a:p>
        </c:txPr>
        <c:crossAx val="190626432"/>
        <c:crosses val="autoZero"/>
        <c:crossBetween val="between"/>
        <c:majorUnit val="0.1"/>
      </c:valAx>
    </c:plotArea>
    <c:legend>
      <c:legendPos val="b"/>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England</c:v>
                </c:pt>
              </c:strCache>
            </c:strRef>
          </c:tx>
          <c:spPr>
            <a:ln>
              <a:solidFill>
                <a:srgbClr val="B4B392">
                  <a:alpha val="50196"/>
                </a:srgbClr>
              </a:solidFill>
            </a:ln>
          </c:spPr>
          <c:marker>
            <c:symbol val="none"/>
          </c:marker>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2016</c:v>
                </c:pt>
              </c:strCache>
            </c:strRef>
          </c:cat>
          <c:val>
            <c:numRef>
              <c:f>Sheet1!$B$2:$L$2</c:f>
              <c:numCache>
                <c:formatCode>_-* #,##0_-;\-* #,##0_-;_-* "-"??_-;_-@_-</c:formatCode>
                <c:ptCount val="11"/>
                <c:pt idx="0">
                  <c:v>21731</c:v>
                </c:pt>
                <c:pt idx="1">
                  <c:v>22695</c:v>
                </c:pt>
                <c:pt idx="2">
                  <c:v>23137</c:v>
                </c:pt>
                <c:pt idx="3">
                  <c:v>22560</c:v>
                </c:pt>
                <c:pt idx="4">
                  <c:v>22866</c:v>
                </c:pt>
                <c:pt idx="5">
                  <c:v>23225</c:v>
                </c:pt>
                <c:pt idx="6">
                  <c:v>23923</c:v>
                </c:pt>
                <c:pt idx="7">
                  <c:v>24705</c:v>
                </c:pt>
                <c:pt idx="8">
                  <c:v>25764</c:v>
                </c:pt>
                <c:pt idx="9">
                  <c:v>26348</c:v>
                </c:pt>
                <c:pt idx="10">
                  <c:v>27060</c:v>
                </c:pt>
              </c:numCache>
            </c:numRef>
          </c:val>
          <c:smooth val="0"/>
          <c:extLst>
            <c:ext xmlns:c16="http://schemas.microsoft.com/office/drawing/2014/chart" uri="{C3380CC4-5D6E-409C-BE32-E72D297353CC}">
              <c16:uniqueId val="{00000000-D46C-4C2F-84B2-A9954F0EAA4B}"/>
            </c:ext>
          </c:extLst>
        </c:ser>
        <c:ser>
          <c:idx val="1"/>
          <c:order val="1"/>
          <c:tx>
            <c:strRef>
              <c:f>Sheet1!$A$3</c:f>
              <c:strCache>
                <c:ptCount val="1"/>
                <c:pt idx="0">
                  <c:v>Essex</c:v>
                </c:pt>
              </c:strCache>
            </c:strRef>
          </c:tx>
          <c:spPr>
            <a:ln>
              <a:solidFill>
                <a:srgbClr val="E00069"/>
              </a:solidFill>
            </a:ln>
          </c:spPr>
          <c:marker>
            <c:symbol val="none"/>
          </c:marker>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2016</c:v>
                </c:pt>
              </c:strCache>
            </c:strRef>
          </c:cat>
          <c:val>
            <c:numRef>
              <c:f>Sheet1!$B$3:$L$3</c:f>
              <c:numCache>
                <c:formatCode>0</c:formatCode>
                <c:ptCount val="11"/>
                <c:pt idx="0">
                  <c:v>18307</c:v>
                </c:pt>
                <c:pt idx="1">
                  <c:v>18898</c:v>
                </c:pt>
                <c:pt idx="2">
                  <c:v>19103</c:v>
                </c:pt>
                <c:pt idx="3">
                  <c:v>18382</c:v>
                </c:pt>
                <c:pt idx="4">
                  <c:v>18724</c:v>
                </c:pt>
                <c:pt idx="5">
                  <c:v>18872</c:v>
                </c:pt>
                <c:pt idx="6">
                  <c:v>18966</c:v>
                </c:pt>
                <c:pt idx="7">
                  <c:v>19486</c:v>
                </c:pt>
                <c:pt idx="8">
                  <c:v>20444</c:v>
                </c:pt>
                <c:pt idx="9">
                  <c:v>21176</c:v>
                </c:pt>
                <c:pt idx="10">
                  <c:v>21584</c:v>
                </c:pt>
              </c:numCache>
            </c:numRef>
          </c:val>
          <c:smooth val="0"/>
          <c:extLst>
            <c:ext xmlns:c16="http://schemas.microsoft.com/office/drawing/2014/chart" uri="{C3380CC4-5D6E-409C-BE32-E72D297353CC}">
              <c16:uniqueId val="{00000001-D46C-4C2F-84B2-A9954F0EAA4B}"/>
            </c:ext>
          </c:extLst>
        </c:ser>
        <c:dLbls>
          <c:showLegendKey val="0"/>
          <c:showVal val="0"/>
          <c:showCatName val="0"/>
          <c:showSerName val="0"/>
          <c:showPercent val="0"/>
          <c:showBubbleSize val="0"/>
        </c:dLbls>
        <c:smooth val="0"/>
        <c:axId val="191732352"/>
        <c:axId val="191738240"/>
      </c:lineChart>
      <c:catAx>
        <c:axId val="191732352"/>
        <c:scaling>
          <c:orientation val="minMax"/>
        </c:scaling>
        <c:delete val="0"/>
        <c:axPos val="b"/>
        <c:numFmt formatCode="General" sourceLinked="0"/>
        <c:majorTickMark val="out"/>
        <c:minorTickMark val="none"/>
        <c:tickLblPos val="nextTo"/>
        <c:txPr>
          <a:bodyPr/>
          <a:lstStyle/>
          <a:p>
            <a:pPr>
              <a:defRPr sz="1000"/>
            </a:pPr>
            <a:endParaRPr lang="en-US"/>
          </a:p>
        </c:txPr>
        <c:crossAx val="191738240"/>
        <c:crosses val="autoZero"/>
        <c:auto val="1"/>
        <c:lblAlgn val="ctr"/>
        <c:lblOffset val="100"/>
        <c:noMultiLvlLbl val="0"/>
      </c:catAx>
      <c:valAx>
        <c:axId val="191738240"/>
        <c:scaling>
          <c:orientation val="minMax"/>
          <c:max val="30000"/>
          <c:min val="10000"/>
        </c:scaling>
        <c:delete val="0"/>
        <c:axPos val="l"/>
        <c:numFmt formatCode="_-* #,##0_-;\-* #,##0_-;_-* &quot;-&quot;??_-;_-@_-" sourceLinked="1"/>
        <c:majorTickMark val="out"/>
        <c:minorTickMark val="none"/>
        <c:tickLblPos val="nextTo"/>
        <c:txPr>
          <a:bodyPr/>
          <a:lstStyle/>
          <a:p>
            <a:pPr>
              <a:defRPr sz="1000"/>
            </a:pPr>
            <a:endParaRPr lang="en-US"/>
          </a:p>
        </c:txPr>
        <c:crossAx val="191732352"/>
        <c:crosses val="autoZero"/>
        <c:crossBetween val="between"/>
        <c:majorUnit val="5000"/>
      </c:valAx>
    </c:plotArea>
    <c:legend>
      <c:legendPos val="r"/>
      <c:layout>
        <c:manualLayout>
          <c:xMode val="edge"/>
          <c:yMode val="edge"/>
          <c:x val="0.19905526744562754"/>
          <c:y val="9.6734152109237942E-2"/>
          <c:w val="0.61837903569856933"/>
          <c:h val="0.1322468533068884"/>
        </c:manualLayout>
      </c:layout>
      <c:overlay val="1"/>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invertIfNegative val="0"/>
          <c:cat>
            <c:strRef>
              <c:f>Sheet1!$A$2:$A$13</c:f>
              <c:strCache>
                <c:ptCount val="12"/>
                <c:pt idx="0">
                  <c:v>Castle Point</c:v>
                </c:pt>
                <c:pt idx="1">
                  <c:v>Tendring</c:v>
                </c:pt>
                <c:pt idx="2">
                  <c:v>Rochford</c:v>
                </c:pt>
                <c:pt idx="3">
                  <c:v>Maldon</c:v>
                </c:pt>
                <c:pt idx="4">
                  <c:v>Braintree</c:v>
                </c:pt>
                <c:pt idx="5">
                  <c:v>Colchester</c:v>
                </c:pt>
                <c:pt idx="6">
                  <c:v>Basildon</c:v>
                </c:pt>
                <c:pt idx="7">
                  <c:v>Harlow</c:v>
                </c:pt>
                <c:pt idx="8">
                  <c:v>Chelmsford</c:v>
                </c:pt>
                <c:pt idx="9">
                  <c:v>Epping Forest</c:v>
                </c:pt>
                <c:pt idx="10">
                  <c:v>Brentwood</c:v>
                </c:pt>
                <c:pt idx="11">
                  <c:v>Uttlesford</c:v>
                </c:pt>
              </c:strCache>
            </c:strRef>
          </c:cat>
          <c:val>
            <c:numRef>
              <c:f>Sheet1!$B$2:$B$13</c:f>
              <c:numCache>
                <c:formatCode>General</c:formatCode>
                <c:ptCount val="12"/>
                <c:pt idx="0">
                  <c:v>13769</c:v>
                </c:pt>
                <c:pt idx="1">
                  <c:v>15068</c:v>
                </c:pt>
                <c:pt idx="2">
                  <c:v>16240</c:v>
                </c:pt>
                <c:pt idx="3">
                  <c:v>18863</c:v>
                </c:pt>
                <c:pt idx="4">
                  <c:v>20574</c:v>
                </c:pt>
                <c:pt idx="5">
                  <c:v>21107</c:v>
                </c:pt>
                <c:pt idx="6">
                  <c:v>22698</c:v>
                </c:pt>
                <c:pt idx="7">
                  <c:v>23099</c:v>
                </c:pt>
                <c:pt idx="8">
                  <c:v>24848</c:v>
                </c:pt>
                <c:pt idx="9">
                  <c:v>25234</c:v>
                </c:pt>
                <c:pt idx="10">
                  <c:v>29218</c:v>
                </c:pt>
                <c:pt idx="11">
                  <c:v>29724</c:v>
                </c:pt>
              </c:numCache>
            </c:numRef>
          </c:val>
          <c:extLst>
            <c:ext xmlns:c16="http://schemas.microsoft.com/office/drawing/2014/chart" uri="{C3380CC4-5D6E-409C-BE32-E72D297353CC}">
              <c16:uniqueId val="{00000000-7C61-4F3B-A1EF-327C002ECDDD}"/>
            </c:ext>
          </c:extLst>
        </c:ser>
        <c:dLbls>
          <c:showLegendKey val="0"/>
          <c:showVal val="0"/>
          <c:showCatName val="0"/>
          <c:showSerName val="0"/>
          <c:showPercent val="0"/>
          <c:showBubbleSize val="0"/>
        </c:dLbls>
        <c:gapWidth val="150"/>
        <c:axId val="166310272"/>
        <c:axId val="166311808"/>
      </c:barChart>
      <c:catAx>
        <c:axId val="166310272"/>
        <c:scaling>
          <c:orientation val="minMax"/>
        </c:scaling>
        <c:delete val="0"/>
        <c:axPos val="l"/>
        <c:numFmt formatCode="General" sourceLinked="0"/>
        <c:majorTickMark val="out"/>
        <c:minorTickMark val="none"/>
        <c:tickLblPos val="nextTo"/>
        <c:txPr>
          <a:bodyPr/>
          <a:lstStyle/>
          <a:p>
            <a:pPr>
              <a:defRPr sz="1000"/>
            </a:pPr>
            <a:endParaRPr lang="en-US"/>
          </a:p>
        </c:txPr>
        <c:crossAx val="166311808"/>
        <c:crosses val="autoZero"/>
        <c:auto val="1"/>
        <c:lblAlgn val="ctr"/>
        <c:lblOffset val="100"/>
        <c:noMultiLvlLbl val="0"/>
      </c:catAx>
      <c:valAx>
        <c:axId val="166311808"/>
        <c:scaling>
          <c:orientation val="minMax"/>
          <c:max val="30000"/>
        </c:scaling>
        <c:delete val="0"/>
        <c:axPos val="b"/>
        <c:majorGridlines>
          <c:spPr>
            <a:ln>
              <a:solidFill>
                <a:schemeClr val="accent6">
                  <a:alpha val="50000"/>
                </a:schemeClr>
              </a:solidFill>
            </a:ln>
          </c:spPr>
        </c:majorGridlines>
        <c:numFmt formatCode="#,##0" sourceLinked="0"/>
        <c:majorTickMark val="out"/>
        <c:minorTickMark val="none"/>
        <c:tickLblPos val="nextTo"/>
        <c:spPr>
          <a:ln>
            <a:solidFill>
              <a:schemeClr val="accent6"/>
            </a:solidFill>
          </a:ln>
        </c:spPr>
        <c:txPr>
          <a:bodyPr/>
          <a:lstStyle/>
          <a:p>
            <a:pPr>
              <a:defRPr sz="1000"/>
            </a:pPr>
            <a:endParaRPr lang="en-US"/>
          </a:p>
        </c:txPr>
        <c:crossAx val="166310272"/>
        <c:crosses val="autoZero"/>
        <c:crossBetween val="between"/>
        <c:majorUnit val="1000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2006 to 2016</c:v>
                </c:pt>
              </c:strCache>
            </c:strRef>
          </c:tx>
          <c:spPr>
            <a:solidFill>
              <a:srgbClr val="E00069">
                <a:alpha val="74902"/>
              </a:srgbClr>
            </a:solidFill>
            <a:ln>
              <a:solidFill>
                <a:srgbClr val="969696">
                  <a:alpha val="25098"/>
                </a:srgbClr>
              </a:solidFill>
            </a:ln>
          </c:spPr>
          <c:invertIfNegative val="0"/>
          <c:cat>
            <c:strRef>
              <c:f>Sheet1!$A$2:$A$13</c:f>
              <c:strCache>
                <c:ptCount val="12"/>
                <c:pt idx="0">
                  <c:v>Colchester </c:v>
                </c:pt>
                <c:pt idx="1">
                  <c:v>Basildon </c:v>
                </c:pt>
                <c:pt idx="2">
                  <c:v>Harlow </c:v>
                </c:pt>
                <c:pt idx="3">
                  <c:v>Castle Point </c:v>
                </c:pt>
                <c:pt idx="4">
                  <c:v>Tendring </c:v>
                </c:pt>
                <c:pt idx="5">
                  <c:v>Brentwood </c:v>
                </c:pt>
                <c:pt idx="6">
                  <c:v>Rochford </c:v>
                </c:pt>
                <c:pt idx="7">
                  <c:v>Maldon  </c:v>
                </c:pt>
                <c:pt idx="8">
                  <c:v>Braintree </c:v>
                </c:pt>
                <c:pt idx="9">
                  <c:v>Uttlesford </c:v>
                </c:pt>
                <c:pt idx="10">
                  <c:v>Chelmsford </c:v>
                </c:pt>
                <c:pt idx="11">
                  <c:v>Epping Forest </c:v>
                </c:pt>
              </c:strCache>
            </c:strRef>
          </c:cat>
          <c:val>
            <c:numRef>
              <c:f>Sheet1!$B$2:$B$13</c:f>
              <c:numCache>
                <c:formatCode>0%</c:formatCode>
                <c:ptCount val="12"/>
                <c:pt idx="0">
                  <c:v>9.7379640220442959E-2</c:v>
                </c:pt>
                <c:pt idx="1">
                  <c:v>0.11972768980316709</c:v>
                </c:pt>
                <c:pt idx="2">
                  <c:v>0.16626274866202162</c:v>
                </c:pt>
                <c:pt idx="3">
                  <c:v>0.20127377421043449</c:v>
                </c:pt>
                <c:pt idx="4">
                  <c:v>0.2023619533992978</c:v>
                </c:pt>
                <c:pt idx="5">
                  <c:v>0.21848283915092373</c:v>
                </c:pt>
                <c:pt idx="6">
                  <c:v>0.22510561255280628</c:v>
                </c:pt>
                <c:pt idx="7">
                  <c:v>0.23142707925316622</c:v>
                </c:pt>
                <c:pt idx="8">
                  <c:v>0.24442025040827436</c:v>
                </c:pt>
                <c:pt idx="9">
                  <c:v>0.24754469906824478</c:v>
                </c:pt>
                <c:pt idx="10">
                  <c:v>0.26989318750958247</c:v>
                </c:pt>
                <c:pt idx="11">
                  <c:v>0.28639885807504079</c:v>
                </c:pt>
              </c:numCache>
            </c:numRef>
          </c:val>
          <c:extLst>
            <c:ext xmlns:c16="http://schemas.microsoft.com/office/drawing/2014/chart" uri="{C3380CC4-5D6E-409C-BE32-E72D297353CC}">
              <c16:uniqueId val="{00000000-A3A2-4EFC-882B-A2B186FFDC5C}"/>
            </c:ext>
          </c:extLst>
        </c:ser>
        <c:dLbls>
          <c:showLegendKey val="0"/>
          <c:showVal val="0"/>
          <c:showCatName val="0"/>
          <c:showSerName val="0"/>
          <c:showPercent val="0"/>
          <c:showBubbleSize val="0"/>
        </c:dLbls>
        <c:gapWidth val="150"/>
        <c:axId val="191759872"/>
        <c:axId val="191761408"/>
      </c:barChart>
      <c:catAx>
        <c:axId val="191759872"/>
        <c:scaling>
          <c:orientation val="minMax"/>
        </c:scaling>
        <c:delete val="0"/>
        <c:axPos val="l"/>
        <c:numFmt formatCode="General" sourceLinked="0"/>
        <c:majorTickMark val="out"/>
        <c:minorTickMark val="none"/>
        <c:tickLblPos val="nextTo"/>
        <c:txPr>
          <a:bodyPr/>
          <a:lstStyle/>
          <a:p>
            <a:pPr>
              <a:defRPr sz="900"/>
            </a:pPr>
            <a:endParaRPr lang="en-US"/>
          </a:p>
        </c:txPr>
        <c:crossAx val="191761408"/>
        <c:crosses val="autoZero"/>
        <c:auto val="1"/>
        <c:lblAlgn val="ctr"/>
        <c:lblOffset val="100"/>
        <c:noMultiLvlLbl val="0"/>
      </c:catAx>
      <c:valAx>
        <c:axId val="191761408"/>
        <c:scaling>
          <c:orientation val="minMax"/>
        </c:scaling>
        <c:delete val="0"/>
        <c:axPos val="b"/>
        <c:majorGridlines>
          <c:spPr>
            <a:ln>
              <a:solidFill>
                <a:schemeClr val="accent6">
                  <a:alpha val="50000"/>
                </a:schemeClr>
              </a:solidFill>
            </a:ln>
          </c:spPr>
        </c:majorGridlines>
        <c:numFmt formatCode="0%" sourceLinked="1"/>
        <c:majorTickMark val="out"/>
        <c:minorTickMark val="none"/>
        <c:tickLblPos val="nextTo"/>
        <c:spPr>
          <a:ln>
            <a:solidFill>
              <a:schemeClr val="accent6"/>
            </a:solidFill>
          </a:ln>
        </c:spPr>
        <c:txPr>
          <a:bodyPr/>
          <a:lstStyle/>
          <a:p>
            <a:pPr>
              <a:defRPr sz="1000"/>
            </a:pPr>
            <a:endParaRPr lang="en-US"/>
          </a:p>
        </c:txPr>
        <c:crossAx val="191759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Public Transport</c:v>
                </c:pt>
              </c:strCache>
            </c:strRef>
          </c:tx>
          <c:invertIfNegative val="0"/>
          <c:cat>
            <c:strRef>
              <c:f>Sheet1!$A$2:$A$13</c:f>
              <c:strCache>
                <c:ptCount val="12"/>
                <c:pt idx="0">
                  <c:v>     Brentwood</c:v>
                </c:pt>
                <c:pt idx="1">
                  <c:v>     Epping Forest</c:v>
                </c:pt>
                <c:pt idx="2">
                  <c:v>     Tendring</c:v>
                </c:pt>
                <c:pt idx="3">
                  <c:v>     Basildon</c:v>
                </c:pt>
                <c:pt idx="4">
                  <c:v>     Chelmsford</c:v>
                </c:pt>
                <c:pt idx="5">
                  <c:v>     Harlow</c:v>
                </c:pt>
                <c:pt idx="6">
                  <c:v>     Braintree</c:v>
                </c:pt>
                <c:pt idx="7">
                  <c:v>     Colchester</c:v>
                </c:pt>
                <c:pt idx="8">
                  <c:v>     Rochford</c:v>
                </c:pt>
                <c:pt idx="9">
                  <c:v>     Uttlesford</c:v>
                </c:pt>
                <c:pt idx="10">
                  <c:v>     Castle Point</c:v>
                </c:pt>
                <c:pt idx="11">
                  <c:v>     Maldon</c:v>
                </c:pt>
              </c:strCache>
            </c:strRef>
          </c:cat>
          <c:val>
            <c:numRef>
              <c:f>Sheet1!$B$2:$B$13</c:f>
              <c:numCache>
                <c:formatCode>General</c:formatCode>
                <c:ptCount val="12"/>
                <c:pt idx="0">
                  <c:v>121.698460489341</c:v>
                </c:pt>
                <c:pt idx="1">
                  <c:v>121.924702057549</c:v>
                </c:pt>
                <c:pt idx="2">
                  <c:v>124.884521686474</c:v>
                </c:pt>
                <c:pt idx="3">
                  <c:v>125.45869532434401</c:v>
                </c:pt>
                <c:pt idx="4">
                  <c:v>126.842607242933</c:v>
                </c:pt>
                <c:pt idx="5">
                  <c:v>127.077437416056</c:v>
                </c:pt>
                <c:pt idx="6">
                  <c:v>130.830258412912</c:v>
                </c:pt>
                <c:pt idx="7">
                  <c:v>130.83668281158799</c:v>
                </c:pt>
                <c:pt idx="8">
                  <c:v>132.37557337269499</c:v>
                </c:pt>
                <c:pt idx="9">
                  <c:v>132.547860018384</c:v>
                </c:pt>
                <c:pt idx="10">
                  <c:v>132.69937118303099</c:v>
                </c:pt>
                <c:pt idx="11">
                  <c:v>135.77039483475301</c:v>
                </c:pt>
              </c:numCache>
            </c:numRef>
          </c:val>
          <c:extLst>
            <c:ext xmlns:c16="http://schemas.microsoft.com/office/drawing/2014/chart" uri="{C3380CC4-5D6E-409C-BE32-E72D297353CC}">
              <c16:uniqueId val="{00000000-2978-464F-8131-1424F3722A73}"/>
            </c:ext>
          </c:extLst>
        </c:ser>
        <c:ser>
          <c:idx val="1"/>
          <c:order val="1"/>
          <c:tx>
            <c:strRef>
              <c:f>Sheet1!$C$1</c:f>
              <c:strCache>
                <c:ptCount val="1"/>
                <c:pt idx="0">
                  <c:v>Car</c:v>
                </c:pt>
              </c:strCache>
            </c:strRef>
          </c:tx>
          <c:spPr>
            <a:solidFill>
              <a:schemeClr val="accent3"/>
            </a:solidFill>
            <a:ln>
              <a:solidFill>
                <a:srgbClr val="526DB0"/>
              </a:solidFill>
            </a:ln>
          </c:spPr>
          <c:invertIfNegative val="0"/>
          <c:cat>
            <c:strRef>
              <c:f>Sheet1!$A$2:$A$13</c:f>
              <c:strCache>
                <c:ptCount val="12"/>
                <c:pt idx="0">
                  <c:v>     Brentwood</c:v>
                </c:pt>
                <c:pt idx="1">
                  <c:v>     Epping Forest</c:v>
                </c:pt>
                <c:pt idx="2">
                  <c:v>     Tendring</c:v>
                </c:pt>
                <c:pt idx="3">
                  <c:v>     Basildon</c:v>
                </c:pt>
                <c:pt idx="4">
                  <c:v>     Chelmsford</c:v>
                </c:pt>
                <c:pt idx="5">
                  <c:v>     Harlow</c:v>
                </c:pt>
                <c:pt idx="6">
                  <c:v>     Braintree</c:v>
                </c:pt>
                <c:pt idx="7">
                  <c:v>     Colchester</c:v>
                </c:pt>
                <c:pt idx="8">
                  <c:v>     Rochford</c:v>
                </c:pt>
                <c:pt idx="9">
                  <c:v>     Uttlesford</c:v>
                </c:pt>
                <c:pt idx="10">
                  <c:v>     Castle Point</c:v>
                </c:pt>
                <c:pt idx="11">
                  <c:v>     Maldon</c:v>
                </c:pt>
              </c:strCache>
            </c:strRef>
          </c:cat>
          <c:val>
            <c:numRef>
              <c:f>Sheet1!$C$2:$C$13</c:f>
              <c:numCache>
                <c:formatCode>General</c:formatCode>
                <c:ptCount val="12"/>
                <c:pt idx="0">
                  <c:v>81.173191581823303</c:v>
                </c:pt>
                <c:pt idx="1">
                  <c:v>79.809363930728395</c:v>
                </c:pt>
                <c:pt idx="2">
                  <c:v>84.191786515946504</c:v>
                </c:pt>
                <c:pt idx="3">
                  <c:v>82.157778885168199</c:v>
                </c:pt>
                <c:pt idx="4">
                  <c:v>81.324070620721301</c:v>
                </c:pt>
                <c:pt idx="5">
                  <c:v>82.157082208183397</c:v>
                </c:pt>
                <c:pt idx="6">
                  <c:v>88.366971453801</c:v>
                </c:pt>
                <c:pt idx="7">
                  <c:v>89.022793975920905</c:v>
                </c:pt>
                <c:pt idx="8">
                  <c:v>86.911174018275304</c:v>
                </c:pt>
                <c:pt idx="9">
                  <c:v>83.641562104412898</c:v>
                </c:pt>
                <c:pt idx="10">
                  <c:v>88.569840986693507</c:v>
                </c:pt>
                <c:pt idx="11">
                  <c:v>86.050419835195598</c:v>
                </c:pt>
              </c:numCache>
            </c:numRef>
          </c:val>
          <c:extLst>
            <c:ext xmlns:c16="http://schemas.microsoft.com/office/drawing/2014/chart" uri="{C3380CC4-5D6E-409C-BE32-E72D297353CC}">
              <c16:uniqueId val="{00000001-2978-464F-8131-1424F3722A73}"/>
            </c:ext>
          </c:extLst>
        </c:ser>
        <c:dLbls>
          <c:showLegendKey val="0"/>
          <c:showVal val="0"/>
          <c:showCatName val="0"/>
          <c:showSerName val="0"/>
          <c:showPercent val="0"/>
          <c:showBubbleSize val="0"/>
        </c:dLbls>
        <c:gapWidth val="150"/>
        <c:axId val="190367616"/>
        <c:axId val="190369152"/>
      </c:barChart>
      <c:catAx>
        <c:axId val="190367616"/>
        <c:scaling>
          <c:orientation val="minMax"/>
        </c:scaling>
        <c:delete val="0"/>
        <c:axPos val="l"/>
        <c:numFmt formatCode="General" sourceLinked="0"/>
        <c:majorTickMark val="out"/>
        <c:minorTickMark val="none"/>
        <c:tickLblPos val="nextTo"/>
        <c:txPr>
          <a:bodyPr/>
          <a:lstStyle/>
          <a:p>
            <a:pPr>
              <a:defRPr sz="800"/>
            </a:pPr>
            <a:endParaRPr lang="en-US"/>
          </a:p>
        </c:txPr>
        <c:crossAx val="190369152"/>
        <c:crosses val="autoZero"/>
        <c:auto val="1"/>
        <c:lblAlgn val="ctr"/>
        <c:lblOffset val="100"/>
        <c:noMultiLvlLbl val="0"/>
      </c:catAx>
      <c:valAx>
        <c:axId val="190369152"/>
        <c:scaling>
          <c:orientation val="minMax"/>
          <c:max val="150"/>
          <c:min val="0"/>
        </c:scaling>
        <c:delete val="0"/>
        <c:axPos val="b"/>
        <c:majorGridlines>
          <c:spPr>
            <a:ln>
              <a:solidFill>
                <a:schemeClr val="accent6">
                  <a:alpha val="50000"/>
                </a:schemeClr>
              </a:solidFill>
            </a:ln>
          </c:spPr>
        </c:majorGridlines>
        <c:numFmt formatCode="General" sourceLinked="1"/>
        <c:majorTickMark val="out"/>
        <c:minorTickMark val="none"/>
        <c:tickLblPos val="nextTo"/>
        <c:spPr>
          <a:ln>
            <a:solidFill>
              <a:schemeClr val="accent6"/>
            </a:solidFill>
          </a:ln>
        </c:spPr>
        <c:txPr>
          <a:bodyPr/>
          <a:lstStyle/>
          <a:p>
            <a:pPr>
              <a:defRPr sz="1000"/>
            </a:pPr>
            <a:endParaRPr lang="en-US"/>
          </a:p>
        </c:txPr>
        <c:crossAx val="190367616"/>
        <c:crosses val="autoZero"/>
        <c:crossBetween val="between"/>
        <c:majorUnit val="50"/>
      </c:valAx>
    </c:plotArea>
    <c:legend>
      <c:legendPos val="b"/>
      <c:layout>
        <c:manualLayout>
          <c:xMode val="edge"/>
          <c:yMode val="edge"/>
          <c:x val="0.39849478164273322"/>
          <c:y val="0.90481003937007876"/>
          <c:w val="0.32858125247495629"/>
          <c:h val="6.1856627296587925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Driving </c:v>
                </c:pt>
              </c:strCache>
            </c:strRef>
          </c:tx>
          <c:invertIfNegative val="0"/>
          <c:cat>
            <c:numRef>
              <c:f>Sheet1!$A$2:$A$11</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Sheet1!$B$2:$B$11</c:f>
              <c:numCache>
                <c:formatCode>General</c:formatCode>
                <c:ptCount val="10"/>
                <c:pt idx="0">
                  <c:v>400540</c:v>
                </c:pt>
                <c:pt idx="1">
                  <c:v>374295</c:v>
                </c:pt>
                <c:pt idx="2">
                  <c:v>404693</c:v>
                </c:pt>
                <c:pt idx="3">
                  <c:v>409346</c:v>
                </c:pt>
                <c:pt idx="4">
                  <c:v>383169</c:v>
                </c:pt>
                <c:pt idx="5">
                  <c:v>363493</c:v>
                </c:pt>
                <c:pt idx="6">
                  <c:v>391826</c:v>
                </c:pt>
                <c:pt idx="7">
                  <c:v>379959</c:v>
                </c:pt>
                <c:pt idx="8">
                  <c:v>416978</c:v>
                </c:pt>
                <c:pt idx="9">
                  <c:v>367369</c:v>
                </c:pt>
              </c:numCache>
            </c:numRef>
          </c:val>
          <c:extLst>
            <c:ext xmlns:c16="http://schemas.microsoft.com/office/drawing/2014/chart" uri="{C3380CC4-5D6E-409C-BE32-E72D297353CC}">
              <c16:uniqueId val="{00000000-1A3A-4649-9281-5875A6F00C38}"/>
            </c:ext>
          </c:extLst>
        </c:ser>
        <c:ser>
          <c:idx val="1"/>
          <c:order val="1"/>
          <c:tx>
            <c:strRef>
              <c:f>Sheet1!$C$1</c:f>
              <c:strCache>
                <c:ptCount val="1"/>
                <c:pt idx="0">
                  <c:v>Public Transport</c:v>
                </c:pt>
              </c:strCache>
            </c:strRef>
          </c:tx>
          <c:invertIfNegative val="0"/>
          <c:cat>
            <c:numRef>
              <c:f>Sheet1!$A$2:$A$11</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Sheet1!$C$2:$C$11</c:f>
              <c:numCache>
                <c:formatCode>General</c:formatCode>
                <c:ptCount val="10"/>
                <c:pt idx="0">
                  <c:v>92280</c:v>
                </c:pt>
                <c:pt idx="1">
                  <c:v>92547</c:v>
                </c:pt>
                <c:pt idx="2">
                  <c:v>91513</c:v>
                </c:pt>
                <c:pt idx="3">
                  <c:v>92316</c:v>
                </c:pt>
                <c:pt idx="4">
                  <c:v>104457</c:v>
                </c:pt>
                <c:pt idx="5">
                  <c:v>81323</c:v>
                </c:pt>
                <c:pt idx="6">
                  <c:v>87088</c:v>
                </c:pt>
                <c:pt idx="7">
                  <c:v>92677</c:v>
                </c:pt>
                <c:pt idx="8">
                  <c:v>101866</c:v>
                </c:pt>
                <c:pt idx="9">
                  <c:v>95710</c:v>
                </c:pt>
              </c:numCache>
            </c:numRef>
          </c:val>
          <c:extLst>
            <c:ext xmlns:c16="http://schemas.microsoft.com/office/drawing/2014/chart" uri="{C3380CC4-5D6E-409C-BE32-E72D297353CC}">
              <c16:uniqueId val="{00000001-1A3A-4649-9281-5875A6F00C38}"/>
            </c:ext>
          </c:extLst>
        </c:ser>
        <c:ser>
          <c:idx val="2"/>
          <c:order val="2"/>
          <c:tx>
            <c:strRef>
              <c:f>Sheet1!$D$1</c:f>
              <c:strCache>
                <c:ptCount val="1"/>
                <c:pt idx="0">
                  <c:v>Active </c:v>
                </c:pt>
              </c:strCache>
            </c:strRef>
          </c:tx>
          <c:spPr>
            <a:ln w="25400">
              <a:noFill/>
            </a:ln>
          </c:spPr>
          <c:invertIfNegative val="0"/>
          <c:cat>
            <c:numRef>
              <c:f>Sheet1!$A$2:$A$11</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Sheet1!$D$2:$D$11</c:f>
              <c:numCache>
                <c:formatCode>General</c:formatCode>
                <c:ptCount val="10"/>
                <c:pt idx="0">
                  <c:v>74721</c:v>
                </c:pt>
                <c:pt idx="1">
                  <c:v>68180</c:v>
                </c:pt>
                <c:pt idx="2">
                  <c:v>60449</c:v>
                </c:pt>
                <c:pt idx="3">
                  <c:v>55061</c:v>
                </c:pt>
                <c:pt idx="4">
                  <c:v>73647</c:v>
                </c:pt>
                <c:pt idx="5">
                  <c:v>64339</c:v>
                </c:pt>
                <c:pt idx="6">
                  <c:v>54931</c:v>
                </c:pt>
                <c:pt idx="7">
                  <c:v>55292</c:v>
                </c:pt>
                <c:pt idx="8">
                  <c:v>58406</c:v>
                </c:pt>
                <c:pt idx="9">
                  <c:v>48030</c:v>
                </c:pt>
              </c:numCache>
            </c:numRef>
          </c:val>
          <c:extLst>
            <c:ext xmlns:c16="http://schemas.microsoft.com/office/drawing/2014/chart" uri="{C3380CC4-5D6E-409C-BE32-E72D297353CC}">
              <c16:uniqueId val="{00000002-1A3A-4649-9281-5875A6F00C38}"/>
            </c:ext>
          </c:extLst>
        </c:ser>
        <c:dLbls>
          <c:showLegendKey val="0"/>
          <c:showVal val="0"/>
          <c:showCatName val="0"/>
          <c:showSerName val="0"/>
          <c:showPercent val="0"/>
          <c:showBubbleSize val="0"/>
        </c:dLbls>
        <c:gapWidth val="150"/>
        <c:axId val="190408960"/>
        <c:axId val="190423040"/>
      </c:barChart>
      <c:catAx>
        <c:axId val="190408960"/>
        <c:scaling>
          <c:orientation val="minMax"/>
        </c:scaling>
        <c:delete val="0"/>
        <c:axPos val="b"/>
        <c:numFmt formatCode="0" sourceLinked="1"/>
        <c:majorTickMark val="out"/>
        <c:minorTickMark val="none"/>
        <c:tickLblPos val="nextTo"/>
        <c:txPr>
          <a:bodyPr/>
          <a:lstStyle/>
          <a:p>
            <a:pPr>
              <a:defRPr sz="800"/>
            </a:pPr>
            <a:endParaRPr lang="en-US"/>
          </a:p>
        </c:txPr>
        <c:crossAx val="190423040"/>
        <c:crosses val="autoZero"/>
        <c:auto val="1"/>
        <c:lblAlgn val="ctr"/>
        <c:lblOffset val="100"/>
        <c:noMultiLvlLbl val="0"/>
      </c:catAx>
      <c:valAx>
        <c:axId val="190423040"/>
        <c:scaling>
          <c:orientation val="minMax"/>
          <c:max val="600000"/>
        </c:scaling>
        <c:delete val="0"/>
        <c:axPos val="l"/>
        <c:numFmt formatCode="General" sourceLinked="1"/>
        <c:majorTickMark val="out"/>
        <c:minorTickMark val="none"/>
        <c:tickLblPos val="nextTo"/>
        <c:txPr>
          <a:bodyPr/>
          <a:lstStyle/>
          <a:p>
            <a:pPr>
              <a:defRPr sz="800"/>
            </a:pPr>
            <a:endParaRPr lang="en-US"/>
          </a:p>
        </c:txPr>
        <c:crossAx val="190408960"/>
        <c:crosses val="autoZero"/>
        <c:crossBetween val="between"/>
        <c:dispUnits>
          <c:builtInUnit val="thousands"/>
          <c:dispUnitsLbl>
            <c:txPr>
              <a:bodyPr/>
              <a:lstStyle/>
              <a:p>
                <a:pPr>
                  <a:defRPr sz="1050"/>
                </a:pPr>
                <a:endParaRPr lang="en-US"/>
              </a:p>
            </c:txPr>
          </c:dispUnitsLbl>
        </c:dispUnits>
      </c:valAx>
    </c:plotArea>
    <c:legend>
      <c:legendPos val="b"/>
      <c:layout>
        <c:manualLayout>
          <c:xMode val="edge"/>
          <c:yMode val="edge"/>
          <c:x val="0.20180086466657932"/>
          <c:y val="8.9403612967087348E-2"/>
          <c:w val="0.66635294117647059"/>
          <c:h val="6.3089509003304359E-2"/>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84391644350256"/>
          <c:y val="4.5081967213114756E-2"/>
          <c:w val="0.78515608355649746"/>
          <c:h val="0.9098360655737705"/>
        </c:manualLayout>
      </c:layout>
      <c:barChart>
        <c:barDir val="bar"/>
        <c:grouping val="clustered"/>
        <c:varyColors val="0"/>
        <c:ser>
          <c:idx val="0"/>
          <c:order val="0"/>
          <c:tx>
            <c:strRef>
              <c:f>Sheet1!$B$1</c:f>
              <c:strCache>
                <c:ptCount val="1"/>
                <c:pt idx="0">
                  <c:v>Column1</c:v>
                </c:pt>
              </c:strCache>
            </c:strRef>
          </c:tx>
          <c:spPr>
            <a:solidFill>
              <a:schemeClr val="accent6">
                <a:alpha val="50000"/>
              </a:schemeClr>
            </a:solidFill>
          </c:spPr>
          <c:invertIfNegative val="0"/>
          <c:dPt>
            <c:idx val="0"/>
            <c:invertIfNegative val="0"/>
            <c:bubble3D val="0"/>
            <c:extLst>
              <c:ext xmlns:c16="http://schemas.microsoft.com/office/drawing/2014/chart" uri="{C3380CC4-5D6E-409C-BE32-E72D297353CC}">
                <c16:uniqueId val="{00000000-6C84-4EFE-87F6-F9C75A394826}"/>
              </c:ext>
            </c:extLst>
          </c:dPt>
          <c:dPt>
            <c:idx val="1"/>
            <c:invertIfNegative val="0"/>
            <c:bubble3D val="0"/>
            <c:extLst>
              <c:ext xmlns:c16="http://schemas.microsoft.com/office/drawing/2014/chart" uri="{C3380CC4-5D6E-409C-BE32-E72D297353CC}">
                <c16:uniqueId val="{00000001-6C84-4EFE-87F6-F9C75A394826}"/>
              </c:ext>
            </c:extLst>
          </c:dPt>
          <c:dPt>
            <c:idx val="2"/>
            <c:invertIfNegative val="0"/>
            <c:bubble3D val="0"/>
            <c:extLst>
              <c:ext xmlns:c16="http://schemas.microsoft.com/office/drawing/2014/chart" uri="{C3380CC4-5D6E-409C-BE32-E72D297353CC}">
                <c16:uniqueId val="{00000002-6C84-4EFE-87F6-F9C75A394826}"/>
              </c:ext>
            </c:extLst>
          </c:dPt>
          <c:dPt>
            <c:idx val="4"/>
            <c:invertIfNegative val="0"/>
            <c:bubble3D val="0"/>
            <c:spPr>
              <a:solidFill>
                <a:schemeClr val="accent3">
                  <a:alpha val="50000"/>
                </a:schemeClr>
              </a:solidFill>
            </c:spPr>
            <c:extLst>
              <c:ext xmlns:c16="http://schemas.microsoft.com/office/drawing/2014/chart" uri="{C3380CC4-5D6E-409C-BE32-E72D297353CC}">
                <c16:uniqueId val="{00000003-6C84-4EFE-87F6-F9C75A394826}"/>
              </c:ext>
            </c:extLst>
          </c:dPt>
          <c:dPt>
            <c:idx val="5"/>
            <c:invertIfNegative val="0"/>
            <c:bubble3D val="0"/>
            <c:extLst>
              <c:ext xmlns:c16="http://schemas.microsoft.com/office/drawing/2014/chart" uri="{C3380CC4-5D6E-409C-BE32-E72D297353CC}">
                <c16:uniqueId val="{00000004-6C84-4EFE-87F6-F9C75A394826}"/>
              </c:ext>
            </c:extLst>
          </c:dPt>
          <c:dPt>
            <c:idx val="6"/>
            <c:invertIfNegative val="0"/>
            <c:bubble3D val="0"/>
            <c:extLst>
              <c:ext xmlns:c16="http://schemas.microsoft.com/office/drawing/2014/chart" uri="{C3380CC4-5D6E-409C-BE32-E72D297353CC}">
                <c16:uniqueId val="{00000005-6C84-4EFE-87F6-F9C75A394826}"/>
              </c:ext>
            </c:extLst>
          </c:dPt>
          <c:dPt>
            <c:idx val="7"/>
            <c:invertIfNegative val="0"/>
            <c:bubble3D val="0"/>
            <c:extLst>
              <c:ext xmlns:c16="http://schemas.microsoft.com/office/drawing/2014/chart" uri="{C3380CC4-5D6E-409C-BE32-E72D297353CC}">
                <c16:uniqueId val="{00000006-6C84-4EFE-87F6-F9C75A394826}"/>
              </c:ext>
            </c:extLst>
          </c:dPt>
          <c:dPt>
            <c:idx val="9"/>
            <c:invertIfNegative val="0"/>
            <c:bubble3D val="0"/>
            <c:spPr>
              <a:solidFill>
                <a:srgbClr val="934D98"/>
              </a:solidFill>
            </c:spPr>
            <c:extLst>
              <c:ext xmlns:c16="http://schemas.microsoft.com/office/drawing/2014/chart" uri="{C3380CC4-5D6E-409C-BE32-E72D297353CC}">
                <c16:uniqueId val="{00000008-6C84-4EFE-87F6-F9C75A394826}"/>
              </c:ext>
            </c:extLst>
          </c:dPt>
          <c:dPt>
            <c:idx val="12"/>
            <c:invertIfNegative val="0"/>
            <c:bubble3D val="0"/>
            <c:extLst>
              <c:ext xmlns:c16="http://schemas.microsoft.com/office/drawing/2014/chart" uri="{C3380CC4-5D6E-409C-BE32-E72D297353CC}">
                <c16:uniqueId val="{00000009-6C84-4EFE-87F6-F9C75A394826}"/>
              </c:ext>
            </c:extLst>
          </c:dPt>
          <c:cat>
            <c:strRef>
              <c:f>Sheet1!$A$2:$A$15</c:f>
              <c:strCache>
                <c:ptCount val="14"/>
                <c:pt idx="0">
                  <c:v>Harlow</c:v>
                </c:pt>
                <c:pt idx="1">
                  <c:v>Braintree</c:v>
                </c:pt>
                <c:pt idx="2">
                  <c:v>Tendring</c:v>
                </c:pt>
                <c:pt idx="3">
                  <c:v>Castle Point</c:v>
                </c:pt>
                <c:pt idx="4">
                  <c:v>England</c:v>
                </c:pt>
                <c:pt idx="5">
                  <c:v>Basildon</c:v>
                </c:pt>
                <c:pt idx="6">
                  <c:v>Colchester</c:v>
                </c:pt>
                <c:pt idx="7">
                  <c:v>Epping Forest</c:v>
                </c:pt>
                <c:pt idx="8">
                  <c:v>Chelmsford</c:v>
                </c:pt>
                <c:pt idx="9">
                  <c:v>Essex</c:v>
                </c:pt>
                <c:pt idx="10">
                  <c:v>Brentwood</c:v>
                </c:pt>
                <c:pt idx="11">
                  <c:v>Maldon</c:v>
                </c:pt>
                <c:pt idx="12">
                  <c:v>Uttlesford</c:v>
                </c:pt>
                <c:pt idx="13">
                  <c:v>Rochford</c:v>
                </c:pt>
              </c:strCache>
            </c:strRef>
          </c:cat>
          <c:val>
            <c:numRef>
              <c:f>Sheet1!$B$2:$B$15</c:f>
              <c:numCache>
                <c:formatCode>General</c:formatCode>
                <c:ptCount val="14"/>
                <c:pt idx="0">
                  <c:v>68.782758620689663</c:v>
                </c:pt>
                <c:pt idx="1">
                  <c:v>70.636734693877585</c:v>
                </c:pt>
                <c:pt idx="2">
                  <c:v>71.018918918918914</c:v>
                </c:pt>
                <c:pt idx="3">
                  <c:v>71.545000000000002</c:v>
                </c:pt>
                <c:pt idx="4">
                  <c:v>72</c:v>
                </c:pt>
                <c:pt idx="5">
                  <c:v>72.280487804878064</c:v>
                </c:pt>
                <c:pt idx="6">
                  <c:v>73.107017543859655</c:v>
                </c:pt>
                <c:pt idx="7">
                  <c:v>73.908823529411748</c:v>
                </c:pt>
                <c:pt idx="8">
                  <c:v>73.917999999999992</c:v>
                </c:pt>
                <c:pt idx="9">
                  <c:v>74</c:v>
                </c:pt>
                <c:pt idx="10">
                  <c:v>75.435000000000002</c:v>
                </c:pt>
                <c:pt idx="11">
                  <c:v>77.138888888888886</c:v>
                </c:pt>
                <c:pt idx="12">
                  <c:v>77.545714285714268</c:v>
                </c:pt>
                <c:pt idx="13">
                  <c:v>78.04285714285713</c:v>
                </c:pt>
              </c:numCache>
            </c:numRef>
          </c:val>
          <c:extLst>
            <c:ext xmlns:c16="http://schemas.microsoft.com/office/drawing/2014/chart" uri="{C3380CC4-5D6E-409C-BE32-E72D297353CC}">
              <c16:uniqueId val="{0000000A-6C84-4EFE-87F6-F9C75A394826}"/>
            </c:ext>
          </c:extLst>
        </c:ser>
        <c:dLbls>
          <c:showLegendKey val="0"/>
          <c:showVal val="0"/>
          <c:showCatName val="0"/>
          <c:showSerName val="0"/>
          <c:showPercent val="0"/>
          <c:showBubbleSize val="0"/>
        </c:dLbls>
        <c:gapWidth val="10"/>
        <c:axId val="191891712"/>
        <c:axId val="191893504"/>
      </c:barChart>
      <c:catAx>
        <c:axId val="191891712"/>
        <c:scaling>
          <c:orientation val="minMax"/>
        </c:scaling>
        <c:delete val="0"/>
        <c:axPos val="l"/>
        <c:numFmt formatCode="General" sourceLinked="0"/>
        <c:majorTickMark val="out"/>
        <c:minorTickMark val="none"/>
        <c:tickLblPos val="nextTo"/>
        <c:txPr>
          <a:bodyPr/>
          <a:lstStyle/>
          <a:p>
            <a:pPr>
              <a:defRPr sz="1000"/>
            </a:pPr>
            <a:endParaRPr lang="en-US"/>
          </a:p>
        </c:txPr>
        <c:crossAx val="191893504"/>
        <c:crosses val="autoZero"/>
        <c:auto val="1"/>
        <c:lblAlgn val="ctr"/>
        <c:lblOffset val="100"/>
        <c:noMultiLvlLbl val="0"/>
      </c:catAx>
      <c:valAx>
        <c:axId val="191893504"/>
        <c:scaling>
          <c:orientation val="minMax"/>
        </c:scaling>
        <c:delete val="0"/>
        <c:axPos val="b"/>
        <c:numFmt formatCode="General" sourceLinked="1"/>
        <c:majorTickMark val="out"/>
        <c:minorTickMark val="none"/>
        <c:tickLblPos val="nextTo"/>
        <c:txPr>
          <a:bodyPr/>
          <a:lstStyle/>
          <a:p>
            <a:pPr>
              <a:defRPr sz="1000"/>
            </a:pPr>
            <a:endParaRPr lang="en-US"/>
          </a:p>
        </c:txPr>
        <c:crossAx val="191891712"/>
        <c:crosses val="autoZero"/>
        <c:crossBetween val="between"/>
        <c:majorUnit val="5"/>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B4B392">
                <a:alpha val="49804"/>
              </a:srgbClr>
            </a:solidFill>
            <a:ln>
              <a:noFill/>
            </a:ln>
          </c:spPr>
          <c:invertIfNegative val="0"/>
          <c:dPt>
            <c:idx val="0"/>
            <c:invertIfNegative val="0"/>
            <c:bubble3D val="0"/>
            <c:extLst>
              <c:ext xmlns:c16="http://schemas.microsoft.com/office/drawing/2014/chart" uri="{C3380CC4-5D6E-409C-BE32-E72D297353CC}">
                <c16:uniqueId val="{00000000-A518-45B1-B11D-4C396541D198}"/>
              </c:ext>
            </c:extLst>
          </c:dPt>
          <c:dPt>
            <c:idx val="1"/>
            <c:invertIfNegative val="0"/>
            <c:bubble3D val="0"/>
            <c:extLst>
              <c:ext xmlns:c16="http://schemas.microsoft.com/office/drawing/2014/chart" uri="{C3380CC4-5D6E-409C-BE32-E72D297353CC}">
                <c16:uniqueId val="{00000001-A518-45B1-B11D-4C396541D198}"/>
              </c:ext>
            </c:extLst>
          </c:dPt>
          <c:dPt>
            <c:idx val="2"/>
            <c:invertIfNegative val="0"/>
            <c:bubble3D val="0"/>
            <c:extLst>
              <c:ext xmlns:c16="http://schemas.microsoft.com/office/drawing/2014/chart" uri="{C3380CC4-5D6E-409C-BE32-E72D297353CC}">
                <c16:uniqueId val="{00000002-A518-45B1-B11D-4C396541D198}"/>
              </c:ext>
            </c:extLst>
          </c:dPt>
          <c:dPt>
            <c:idx val="3"/>
            <c:invertIfNegative val="0"/>
            <c:bubble3D val="0"/>
            <c:extLst>
              <c:ext xmlns:c16="http://schemas.microsoft.com/office/drawing/2014/chart" uri="{C3380CC4-5D6E-409C-BE32-E72D297353CC}">
                <c16:uniqueId val="{00000003-A518-45B1-B11D-4C396541D198}"/>
              </c:ext>
            </c:extLst>
          </c:dPt>
          <c:dPt>
            <c:idx val="6"/>
            <c:invertIfNegative val="0"/>
            <c:bubble3D val="0"/>
            <c:extLst>
              <c:ext xmlns:c16="http://schemas.microsoft.com/office/drawing/2014/chart" uri="{C3380CC4-5D6E-409C-BE32-E72D297353CC}">
                <c16:uniqueId val="{00000004-A518-45B1-B11D-4C396541D198}"/>
              </c:ext>
            </c:extLst>
          </c:dPt>
          <c:dPt>
            <c:idx val="7"/>
            <c:invertIfNegative val="0"/>
            <c:bubble3D val="0"/>
            <c:spPr>
              <a:solidFill>
                <a:schemeClr val="accent3">
                  <a:alpha val="49804"/>
                </a:schemeClr>
              </a:solidFill>
              <a:ln>
                <a:noFill/>
              </a:ln>
            </c:spPr>
            <c:extLst>
              <c:ext xmlns:c16="http://schemas.microsoft.com/office/drawing/2014/chart" uri="{C3380CC4-5D6E-409C-BE32-E72D297353CC}">
                <c16:uniqueId val="{00000005-A518-45B1-B11D-4C396541D198}"/>
              </c:ext>
            </c:extLst>
          </c:dPt>
          <c:dPt>
            <c:idx val="9"/>
            <c:invertIfNegative val="0"/>
            <c:bubble3D val="0"/>
            <c:spPr>
              <a:solidFill>
                <a:srgbClr val="934D98"/>
              </a:solidFill>
              <a:ln>
                <a:noFill/>
              </a:ln>
            </c:spPr>
            <c:extLst>
              <c:ext xmlns:c16="http://schemas.microsoft.com/office/drawing/2014/chart" uri="{C3380CC4-5D6E-409C-BE32-E72D297353CC}">
                <c16:uniqueId val="{00000007-A518-45B1-B11D-4C396541D198}"/>
              </c:ext>
            </c:extLst>
          </c:dPt>
          <c:dPt>
            <c:idx val="12"/>
            <c:invertIfNegative val="0"/>
            <c:bubble3D val="0"/>
            <c:extLst>
              <c:ext xmlns:c16="http://schemas.microsoft.com/office/drawing/2014/chart" uri="{C3380CC4-5D6E-409C-BE32-E72D297353CC}">
                <c16:uniqueId val="{00000008-A518-45B1-B11D-4C396541D198}"/>
              </c:ext>
            </c:extLst>
          </c:dPt>
          <c:cat>
            <c:strRef>
              <c:f>Sheet1!$A$2:$A$15</c:f>
              <c:strCache>
                <c:ptCount val="14"/>
                <c:pt idx="0">
                  <c:v>Castle Point</c:v>
                </c:pt>
                <c:pt idx="1">
                  <c:v>Tendring</c:v>
                </c:pt>
                <c:pt idx="2">
                  <c:v>Harlow</c:v>
                </c:pt>
                <c:pt idx="3">
                  <c:v>Basildon</c:v>
                </c:pt>
                <c:pt idx="4">
                  <c:v>Braintree</c:v>
                </c:pt>
                <c:pt idx="5">
                  <c:v>Rochford</c:v>
                </c:pt>
                <c:pt idx="6">
                  <c:v>Colchester</c:v>
                </c:pt>
                <c:pt idx="7">
                  <c:v>England</c:v>
                </c:pt>
                <c:pt idx="8">
                  <c:v>Maldon</c:v>
                </c:pt>
                <c:pt idx="9">
                  <c:v>Essex</c:v>
                </c:pt>
                <c:pt idx="10">
                  <c:v>Epping Forest</c:v>
                </c:pt>
                <c:pt idx="11">
                  <c:v>Uttlesford</c:v>
                </c:pt>
                <c:pt idx="12">
                  <c:v>Chelmsford</c:v>
                </c:pt>
                <c:pt idx="13">
                  <c:v>Brentwood</c:v>
                </c:pt>
              </c:strCache>
            </c:strRef>
          </c:cat>
          <c:val>
            <c:numRef>
              <c:f>Sheet1!$B$2:$B$15</c:f>
              <c:numCache>
                <c:formatCode>0</c:formatCode>
                <c:ptCount val="14"/>
                <c:pt idx="0">
                  <c:v>34.366666666666667</c:v>
                </c:pt>
                <c:pt idx="1">
                  <c:v>41.133333333333333</c:v>
                </c:pt>
                <c:pt idx="2">
                  <c:v>42.083333333333336</c:v>
                </c:pt>
                <c:pt idx="3">
                  <c:v>42.512499999999996</c:v>
                </c:pt>
                <c:pt idx="4">
                  <c:v>42.925000000000004</c:v>
                </c:pt>
                <c:pt idx="5">
                  <c:v>43.55</c:v>
                </c:pt>
                <c:pt idx="6">
                  <c:v>44.116666666666667</c:v>
                </c:pt>
                <c:pt idx="7">
                  <c:v>44.3</c:v>
                </c:pt>
                <c:pt idx="8">
                  <c:v>45.5</c:v>
                </c:pt>
                <c:pt idx="9">
                  <c:v>45.9</c:v>
                </c:pt>
                <c:pt idx="10">
                  <c:v>46.183333333333337</c:v>
                </c:pt>
                <c:pt idx="11">
                  <c:v>47.575000000000003</c:v>
                </c:pt>
                <c:pt idx="12">
                  <c:v>49.954545454545453</c:v>
                </c:pt>
                <c:pt idx="13">
                  <c:v>51.95000000000001</c:v>
                </c:pt>
              </c:numCache>
            </c:numRef>
          </c:val>
          <c:extLst>
            <c:ext xmlns:c16="http://schemas.microsoft.com/office/drawing/2014/chart" uri="{C3380CC4-5D6E-409C-BE32-E72D297353CC}">
              <c16:uniqueId val="{00000009-A518-45B1-B11D-4C396541D198}"/>
            </c:ext>
          </c:extLst>
        </c:ser>
        <c:dLbls>
          <c:showLegendKey val="0"/>
          <c:showVal val="0"/>
          <c:showCatName val="0"/>
          <c:showSerName val="0"/>
          <c:showPercent val="0"/>
          <c:showBubbleSize val="0"/>
        </c:dLbls>
        <c:gapWidth val="10"/>
        <c:axId val="191950848"/>
        <c:axId val="191952384"/>
      </c:barChart>
      <c:catAx>
        <c:axId val="191950848"/>
        <c:scaling>
          <c:orientation val="minMax"/>
        </c:scaling>
        <c:delete val="0"/>
        <c:axPos val="l"/>
        <c:numFmt formatCode="General" sourceLinked="0"/>
        <c:majorTickMark val="out"/>
        <c:minorTickMark val="none"/>
        <c:tickLblPos val="nextTo"/>
        <c:txPr>
          <a:bodyPr/>
          <a:lstStyle/>
          <a:p>
            <a:pPr>
              <a:defRPr sz="1000"/>
            </a:pPr>
            <a:endParaRPr lang="en-US"/>
          </a:p>
        </c:txPr>
        <c:crossAx val="191952384"/>
        <c:crosses val="autoZero"/>
        <c:auto val="1"/>
        <c:lblAlgn val="ctr"/>
        <c:lblOffset val="100"/>
        <c:noMultiLvlLbl val="0"/>
      </c:catAx>
      <c:valAx>
        <c:axId val="191952384"/>
        <c:scaling>
          <c:orientation val="minMax"/>
        </c:scaling>
        <c:delete val="0"/>
        <c:axPos val="b"/>
        <c:numFmt formatCode="0" sourceLinked="1"/>
        <c:majorTickMark val="out"/>
        <c:minorTickMark val="none"/>
        <c:tickLblPos val="nextTo"/>
        <c:txPr>
          <a:bodyPr/>
          <a:lstStyle/>
          <a:p>
            <a:pPr>
              <a:defRPr sz="1000"/>
            </a:pPr>
            <a:endParaRPr lang="en-US"/>
          </a:p>
        </c:txPr>
        <c:crossAx val="191950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Reading</c:v>
                </c:pt>
              </c:strCache>
            </c:strRef>
          </c:tx>
          <c:invertIfNegative val="0"/>
          <c:cat>
            <c:strRef>
              <c:f>Sheet1!$A$2:$A$14</c:f>
              <c:strCache>
                <c:ptCount val="13"/>
                <c:pt idx="0">
                  <c:v>Essex</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General</c:formatCode>
                <c:ptCount val="13"/>
                <c:pt idx="0">
                  <c:v>-0.2</c:v>
                </c:pt>
                <c:pt idx="1">
                  <c:v>-1.0585365853658537</c:v>
                </c:pt>
                <c:pt idx="2">
                  <c:v>0.52448979591836731</c:v>
                </c:pt>
                <c:pt idx="3">
                  <c:v>-0.16818181818181824</c:v>
                </c:pt>
                <c:pt idx="4">
                  <c:v>-0.29999999999999993</c:v>
                </c:pt>
                <c:pt idx="5">
                  <c:v>-0.39411764705882346</c:v>
                </c:pt>
                <c:pt idx="6">
                  <c:v>-0.48305084745762705</c:v>
                </c:pt>
                <c:pt idx="7">
                  <c:v>-1.0705882352941176</c:v>
                </c:pt>
                <c:pt idx="8">
                  <c:v>0.14285714285714288</c:v>
                </c:pt>
                <c:pt idx="9">
                  <c:v>0.41666666666666663</c:v>
                </c:pt>
                <c:pt idx="10">
                  <c:v>-0.26666666666666672</c:v>
                </c:pt>
                <c:pt idx="11">
                  <c:v>-0.99999999999999978</c:v>
                </c:pt>
                <c:pt idx="12">
                  <c:v>0.34242424242424241</c:v>
                </c:pt>
              </c:numCache>
            </c:numRef>
          </c:val>
          <c:extLst>
            <c:ext xmlns:c16="http://schemas.microsoft.com/office/drawing/2014/chart" uri="{C3380CC4-5D6E-409C-BE32-E72D297353CC}">
              <c16:uniqueId val="{00000000-1C89-4460-B73C-4D420161BD80}"/>
            </c:ext>
          </c:extLst>
        </c:ser>
        <c:ser>
          <c:idx val="1"/>
          <c:order val="1"/>
          <c:tx>
            <c:strRef>
              <c:f>Sheet1!$C$1</c:f>
              <c:strCache>
                <c:ptCount val="1"/>
                <c:pt idx="0">
                  <c:v>Writing</c:v>
                </c:pt>
              </c:strCache>
            </c:strRef>
          </c:tx>
          <c:invertIfNegative val="0"/>
          <c:cat>
            <c:strRef>
              <c:f>Sheet1!$A$2:$A$14</c:f>
              <c:strCache>
                <c:ptCount val="13"/>
                <c:pt idx="0">
                  <c:v>Essex</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General</c:formatCode>
                <c:ptCount val="13"/>
                <c:pt idx="0">
                  <c:v>0</c:v>
                </c:pt>
                <c:pt idx="1">
                  <c:v>-9.5121951219512113E-2</c:v>
                </c:pt>
                <c:pt idx="2">
                  <c:v>0.46530612244897968</c:v>
                </c:pt>
                <c:pt idx="3">
                  <c:v>-0.55000000000000004</c:v>
                </c:pt>
                <c:pt idx="4">
                  <c:v>0.45714285714285713</c:v>
                </c:pt>
                <c:pt idx="5">
                  <c:v>-0.55686274509803924</c:v>
                </c:pt>
                <c:pt idx="6">
                  <c:v>-0.85254237288135626</c:v>
                </c:pt>
                <c:pt idx="7">
                  <c:v>-0.57058823529411773</c:v>
                </c:pt>
                <c:pt idx="8">
                  <c:v>0.23928571428571435</c:v>
                </c:pt>
                <c:pt idx="9">
                  <c:v>1.0333333333333334</c:v>
                </c:pt>
                <c:pt idx="10">
                  <c:v>0.10476190476190479</c:v>
                </c:pt>
                <c:pt idx="11">
                  <c:v>-0.27567567567567564</c:v>
                </c:pt>
                <c:pt idx="12">
                  <c:v>-0.16969696969696962</c:v>
                </c:pt>
              </c:numCache>
            </c:numRef>
          </c:val>
          <c:extLst>
            <c:ext xmlns:c16="http://schemas.microsoft.com/office/drawing/2014/chart" uri="{C3380CC4-5D6E-409C-BE32-E72D297353CC}">
              <c16:uniqueId val="{00000001-1C89-4460-B73C-4D420161BD80}"/>
            </c:ext>
          </c:extLst>
        </c:ser>
        <c:ser>
          <c:idx val="2"/>
          <c:order val="2"/>
          <c:tx>
            <c:strRef>
              <c:f>Sheet1!$D$1</c:f>
              <c:strCache>
                <c:ptCount val="1"/>
                <c:pt idx="0">
                  <c:v>Maths</c:v>
                </c:pt>
              </c:strCache>
            </c:strRef>
          </c:tx>
          <c:invertIfNegative val="0"/>
          <c:cat>
            <c:strRef>
              <c:f>Sheet1!$A$2:$A$14</c:f>
              <c:strCache>
                <c:ptCount val="13"/>
                <c:pt idx="0">
                  <c:v>Essex</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Sheet1!$D$2:$D$14</c:f>
              <c:numCache>
                <c:formatCode>General</c:formatCode>
                <c:ptCount val="13"/>
                <c:pt idx="0">
                  <c:v>-0.3</c:v>
                </c:pt>
                <c:pt idx="1">
                  <c:v>-0.51219512195121963</c:v>
                </c:pt>
                <c:pt idx="2">
                  <c:v>-8.1632653061224442E-2</c:v>
                </c:pt>
                <c:pt idx="3">
                  <c:v>-0.19999999999999998</c:v>
                </c:pt>
                <c:pt idx="4">
                  <c:v>-9.523809523809464E-3</c:v>
                </c:pt>
                <c:pt idx="5">
                  <c:v>-0.75882352941176467</c:v>
                </c:pt>
                <c:pt idx="6">
                  <c:v>-1.2033898305084745</c:v>
                </c:pt>
                <c:pt idx="7">
                  <c:v>-1.1558823529411764</c:v>
                </c:pt>
                <c:pt idx="8">
                  <c:v>-1.0714285714285763E-2</c:v>
                </c:pt>
                <c:pt idx="9">
                  <c:v>0.26666666666666661</c:v>
                </c:pt>
                <c:pt idx="10">
                  <c:v>-0.71428571428571419</c:v>
                </c:pt>
                <c:pt idx="11">
                  <c:v>-1.7594594594594593</c:v>
                </c:pt>
                <c:pt idx="12">
                  <c:v>-2.1212121212121189E-2</c:v>
                </c:pt>
              </c:numCache>
            </c:numRef>
          </c:val>
          <c:extLst>
            <c:ext xmlns:c16="http://schemas.microsoft.com/office/drawing/2014/chart" uri="{C3380CC4-5D6E-409C-BE32-E72D297353CC}">
              <c16:uniqueId val="{00000002-1C89-4460-B73C-4D420161BD80}"/>
            </c:ext>
          </c:extLst>
        </c:ser>
        <c:dLbls>
          <c:showLegendKey val="0"/>
          <c:showVal val="0"/>
          <c:showCatName val="0"/>
          <c:showSerName val="0"/>
          <c:showPercent val="0"/>
          <c:showBubbleSize val="0"/>
        </c:dLbls>
        <c:gapWidth val="17"/>
        <c:axId val="192078208"/>
        <c:axId val="192079744"/>
      </c:barChart>
      <c:catAx>
        <c:axId val="192078208"/>
        <c:scaling>
          <c:orientation val="minMax"/>
        </c:scaling>
        <c:delete val="0"/>
        <c:axPos val="l"/>
        <c:majorGridlines>
          <c:spPr>
            <a:ln>
              <a:solidFill>
                <a:schemeClr val="tx1">
                  <a:alpha val="10000"/>
                </a:schemeClr>
              </a:solidFill>
            </a:ln>
          </c:spPr>
        </c:majorGridlines>
        <c:numFmt formatCode="General" sourceLinked="0"/>
        <c:majorTickMark val="out"/>
        <c:minorTickMark val="none"/>
        <c:tickLblPos val="low"/>
        <c:txPr>
          <a:bodyPr/>
          <a:lstStyle/>
          <a:p>
            <a:pPr>
              <a:defRPr sz="1050"/>
            </a:pPr>
            <a:endParaRPr lang="en-US"/>
          </a:p>
        </c:txPr>
        <c:crossAx val="192079744"/>
        <c:crosses val="autoZero"/>
        <c:auto val="1"/>
        <c:lblAlgn val="ctr"/>
        <c:lblOffset val="100"/>
        <c:noMultiLvlLbl val="0"/>
      </c:catAx>
      <c:valAx>
        <c:axId val="192079744"/>
        <c:scaling>
          <c:orientation val="minMax"/>
          <c:max val="1.5"/>
          <c:min val="-2"/>
        </c:scaling>
        <c:delete val="0"/>
        <c:axPos val="b"/>
        <c:majorGridlines>
          <c:spPr>
            <a:ln>
              <a:solidFill>
                <a:schemeClr val="tx1">
                  <a:alpha val="10000"/>
                </a:schemeClr>
              </a:solidFill>
            </a:ln>
          </c:spPr>
        </c:majorGridlines>
        <c:numFmt formatCode="General" sourceLinked="1"/>
        <c:majorTickMark val="out"/>
        <c:minorTickMark val="none"/>
        <c:tickLblPos val="low"/>
        <c:txPr>
          <a:bodyPr/>
          <a:lstStyle/>
          <a:p>
            <a:pPr>
              <a:defRPr sz="1050"/>
            </a:pPr>
            <a:endParaRPr lang="en-US"/>
          </a:p>
        </c:txPr>
        <c:crossAx val="192078208"/>
        <c:crosses val="autoZero"/>
        <c:crossBetween val="between"/>
        <c:majorUnit val="1"/>
        <c:minorUnit val="0.5"/>
      </c:valAx>
    </c:plotArea>
    <c:legend>
      <c:legendPos val="b"/>
      <c:layout>
        <c:manualLayout>
          <c:xMode val="edge"/>
          <c:yMode val="edge"/>
          <c:x val="0.44322340389269521"/>
          <c:y val="0.93214747940990139"/>
          <c:w val="0.34299042165183896"/>
          <c:h val="5.0611141279753823E-2"/>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56516132498725E-2"/>
          <c:y val="6.3871512645270759E-2"/>
          <c:w val="0.88625446632458427"/>
          <c:h val="0.86143182203234003"/>
        </c:manualLayout>
      </c:layout>
      <c:lineChart>
        <c:grouping val="standard"/>
        <c:varyColors val="0"/>
        <c:ser>
          <c:idx val="0"/>
          <c:order val="0"/>
          <c:tx>
            <c:strRef>
              <c:f>Sheet1!$A$2</c:f>
              <c:strCache>
                <c:ptCount val="1"/>
                <c:pt idx="0">
                  <c:v>GB - dep children</c:v>
                </c:pt>
              </c:strCache>
            </c:strRef>
          </c:tx>
          <c:spPr>
            <a:ln>
              <a:solidFill>
                <a:schemeClr val="accent6"/>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Sheet1!$B$2:$L$2</c:f>
              <c:numCache>
                <c:formatCode>General</c:formatCode>
                <c:ptCount val="11"/>
                <c:pt idx="0">
                  <c:v>0.31875022176264556</c:v>
                </c:pt>
                <c:pt idx="1">
                  <c:v>0.31407495072989955</c:v>
                </c:pt>
                <c:pt idx="2">
                  <c:v>0.30682255942285658</c:v>
                </c:pt>
                <c:pt idx="3">
                  <c:v>0.30110319912818906</c:v>
                </c:pt>
                <c:pt idx="4">
                  <c:v>0.30143028476840883</c:v>
                </c:pt>
                <c:pt idx="5">
                  <c:v>0.31031705789363795</c:v>
                </c:pt>
                <c:pt idx="6">
                  <c:v>0.32000778960088283</c:v>
                </c:pt>
                <c:pt idx="7">
                  <c:v>0.32428923860493802</c:v>
                </c:pt>
                <c:pt idx="8">
                  <c:v>0.33613399449473819</c:v>
                </c:pt>
                <c:pt idx="9">
                  <c:v>0.3466975631782388</c:v>
                </c:pt>
                <c:pt idx="10">
                  <c:v>0.35871095892441557</c:v>
                </c:pt>
              </c:numCache>
            </c:numRef>
          </c:val>
          <c:smooth val="0"/>
          <c:extLst>
            <c:ext xmlns:c16="http://schemas.microsoft.com/office/drawing/2014/chart" uri="{C3380CC4-5D6E-409C-BE32-E72D297353CC}">
              <c16:uniqueId val="{00000000-E061-44D4-A2D6-F3288F73DA0F}"/>
            </c:ext>
          </c:extLst>
        </c:ser>
        <c:ser>
          <c:idx val="1"/>
          <c:order val="1"/>
          <c:tx>
            <c:strRef>
              <c:f>Sheet1!$A$3</c:f>
              <c:strCache>
                <c:ptCount val="1"/>
                <c:pt idx="0">
                  <c:v>East - dep children</c:v>
                </c:pt>
              </c:strCache>
            </c:strRef>
          </c:tx>
          <c:spPr>
            <a:ln>
              <a:solidFill>
                <a:schemeClr val="accent3"/>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Sheet1!$B$3:$L$3</c:f>
              <c:numCache>
                <c:formatCode>General</c:formatCode>
                <c:ptCount val="11"/>
                <c:pt idx="0">
                  <c:v>0.33241520846835171</c:v>
                </c:pt>
                <c:pt idx="1">
                  <c:v>0.33439011284255776</c:v>
                </c:pt>
                <c:pt idx="2">
                  <c:v>0.33465985479967736</c:v>
                </c:pt>
                <c:pt idx="3">
                  <c:v>0.32653169107152297</c:v>
                </c:pt>
                <c:pt idx="4">
                  <c:v>0.33607839049306787</c:v>
                </c:pt>
                <c:pt idx="5">
                  <c:v>0.34539662645568958</c:v>
                </c:pt>
                <c:pt idx="6">
                  <c:v>0.32359515516972504</c:v>
                </c:pt>
                <c:pt idx="7">
                  <c:v>0.34510769875792674</c:v>
                </c:pt>
                <c:pt idx="8">
                  <c:v>0.37393499526664564</c:v>
                </c:pt>
                <c:pt idx="9">
                  <c:v>0.38140048365050994</c:v>
                </c:pt>
                <c:pt idx="10">
                  <c:v>0.40335960182496888</c:v>
                </c:pt>
              </c:numCache>
            </c:numRef>
          </c:val>
          <c:smooth val="0"/>
          <c:extLst>
            <c:ext xmlns:c16="http://schemas.microsoft.com/office/drawing/2014/chart" uri="{C3380CC4-5D6E-409C-BE32-E72D297353CC}">
              <c16:uniqueId val="{00000001-E061-44D4-A2D6-F3288F73DA0F}"/>
            </c:ext>
          </c:extLst>
        </c:ser>
        <c:ser>
          <c:idx val="2"/>
          <c:order val="2"/>
          <c:tx>
            <c:strRef>
              <c:f>Sheet1!$A$4</c:f>
              <c:strCache>
                <c:ptCount val="1"/>
                <c:pt idx="0">
                  <c:v>GB - children under 16</c:v>
                </c:pt>
              </c:strCache>
            </c:strRef>
          </c:tx>
          <c:spPr>
            <a:ln>
              <a:solidFill>
                <a:schemeClr val="accent6"/>
              </a:solidFill>
              <a:prstDash val="dash"/>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Sheet1!$B$4:$L$4</c:f>
              <c:numCache>
                <c:formatCode>General</c:formatCode>
                <c:ptCount val="11"/>
                <c:pt idx="0">
                  <c:v>0.30086728202632768</c:v>
                </c:pt>
                <c:pt idx="1">
                  <c:v>0.29684922095571459</c:v>
                </c:pt>
                <c:pt idx="2">
                  <c:v>0.29092810222082138</c:v>
                </c:pt>
                <c:pt idx="3">
                  <c:v>0.28654813620553243</c:v>
                </c:pt>
                <c:pt idx="4">
                  <c:v>0.28773701791077322</c:v>
                </c:pt>
                <c:pt idx="5">
                  <c:v>0.29704914447062569</c:v>
                </c:pt>
                <c:pt idx="6">
                  <c:v>0.30699516145945166</c:v>
                </c:pt>
                <c:pt idx="7">
                  <c:v>0.31116328114119729</c:v>
                </c:pt>
                <c:pt idx="8">
                  <c:v>0.32154107581162861</c:v>
                </c:pt>
                <c:pt idx="9">
                  <c:v>0.33166280460272013</c:v>
                </c:pt>
                <c:pt idx="10">
                  <c:v>0.34463863071503043</c:v>
                </c:pt>
              </c:numCache>
            </c:numRef>
          </c:val>
          <c:smooth val="0"/>
          <c:extLst>
            <c:ext xmlns:c16="http://schemas.microsoft.com/office/drawing/2014/chart" uri="{C3380CC4-5D6E-409C-BE32-E72D297353CC}">
              <c16:uniqueId val="{00000002-E061-44D4-A2D6-F3288F73DA0F}"/>
            </c:ext>
          </c:extLst>
        </c:ser>
        <c:ser>
          <c:idx val="3"/>
          <c:order val="3"/>
          <c:tx>
            <c:strRef>
              <c:f>Sheet1!$A$5</c:f>
              <c:strCache>
                <c:ptCount val="1"/>
                <c:pt idx="0">
                  <c:v>East - children under 16</c:v>
                </c:pt>
              </c:strCache>
            </c:strRef>
          </c:tx>
          <c:spPr>
            <a:ln>
              <a:solidFill>
                <a:schemeClr val="accent3"/>
              </a:solidFill>
              <a:prstDash val="dash"/>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Sheet1!$B$5:$L$5</c:f>
              <c:numCache>
                <c:formatCode>General</c:formatCode>
                <c:ptCount val="11"/>
                <c:pt idx="0">
                  <c:v>0.31205443940375893</c:v>
                </c:pt>
                <c:pt idx="1">
                  <c:v>0.31386351423965608</c:v>
                </c:pt>
                <c:pt idx="2">
                  <c:v>0.3159989244420543</c:v>
                </c:pt>
                <c:pt idx="3">
                  <c:v>0.30950996458212188</c:v>
                </c:pt>
                <c:pt idx="4">
                  <c:v>0.31517773376420305</c:v>
                </c:pt>
                <c:pt idx="5">
                  <c:v>0.32905112538513759</c:v>
                </c:pt>
                <c:pt idx="6">
                  <c:v>0.30992358475853821</c:v>
                </c:pt>
                <c:pt idx="7">
                  <c:v>0.3298569257376448</c:v>
                </c:pt>
                <c:pt idx="8">
                  <c:v>0.3581571473650994</c:v>
                </c:pt>
                <c:pt idx="9">
                  <c:v>0.36541898853958577</c:v>
                </c:pt>
                <c:pt idx="10">
                  <c:v>0.38433222729158023</c:v>
                </c:pt>
              </c:numCache>
            </c:numRef>
          </c:val>
          <c:smooth val="0"/>
          <c:extLst>
            <c:ext xmlns:c16="http://schemas.microsoft.com/office/drawing/2014/chart" uri="{C3380CC4-5D6E-409C-BE32-E72D297353CC}">
              <c16:uniqueId val="{00000003-E061-44D4-A2D6-F3288F73DA0F}"/>
            </c:ext>
          </c:extLst>
        </c:ser>
        <c:ser>
          <c:idx val="4"/>
          <c:order val="4"/>
          <c:tx>
            <c:strRef>
              <c:f>Sheet1!$A$6</c:f>
              <c:strCache>
                <c:ptCount val="1"/>
                <c:pt idx="0">
                  <c:v>Essex average - dep children</c:v>
                </c:pt>
              </c:strCache>
            </c:strRef>
          </c:tx>
          <c:spPr>
            <a:ln>
              <a:solidFill>
                <a:srgbClr val="E00069"/>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Sheet1!$B$6:$L$6</c:f>
              <c:numCache>
                <c:formatCode>General</c:formatCode>
                <c:ptCount val="11"/>
                <c:pt idx="0">
                  <c:v>0.32389426820997264</c:v>
                </c:pt>
                <c:pt idx="1">
                  <c:v>0.33563175521025629</c:v>
                </c:pt>
                <c:pt idx="2">
                  <c:v>0.33598541836855755</c:v>
                </c:pt>
                <c:pt idx="3">
                  <c:v>0.30034548990881965</c:v>
                </c:pt>
                <c:pt idx="4">
                  <c:v>0.31904638088129406</c:v>
                </c:pt>
                <c:pt idx="5">
                  <c:v>0.35041348409841772</c:v>
                </c:pt>
                <c:pt idx="6">
                  <c:v>0.33484021360900762</c:v>
                </c:pt>
                <c:pt idx="7">
                  <c:v>0.34867795546583613</c:v>
                </c:pt>
                <c:pt idx="8">
                  <c:v>0.34583287249180955</c:v>
                </c:pt>
                <c:pt idx="9">
                  <c:v>0.39980107577822005</c:v>
                </c:pt>
                <c:pt idx="10">
                  <c:v>0.41331862556555476</c:v>
                </c:pt>
              </c:numCache>
            </c:numRef>
          </c:val>
          <c:smooth val="0"/>
          <c:extLst>
            <c:ext xmlns:c16="http://schemas.microsoft.com/office/drawing/2014/chart" uri="{C3380CC4-5D6E-409C-BE32-E72D297353CC}">
              <c16:uniqueId val="{00000004-E061-44D4-A2D6-F3288F73DA0F}"/>
            </c:ext>
          </c:extLst>
        </c:ser>
        <c:ser>
          <c:idx val="5"/>
          <c:order val="5"/>
          <c:tx>
            <c:strRef>
              <c:f>Sheet1!$A$7</c:f>
              <c:strCache>
                <c:ptCount val="1"/>
                <c:pt idx="0">
                  <c:v>Essex average - children under 16</c:v>
                </c:pt>
              </c:strCache>
            </c:strRef>
          </c:tx>
          <c:spPr>
            <a:ln>
              <a:solidFill>
                <a:srgbClr val="E00069"/>
              </a:solidFill>
              <a:prstDash val="dash"/>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Sheet1!$B$7:$L$7</c:f>
              <c:numCache>
                <c:formatCode>General</c:formatCode>
                <c:ptCount val="11"/>
                <c:pt idx="0">
                  <c:v>0.29668757370840693</c:v>
                </c:pt>
                <c:pt idx="1">
                  <c:v>0.31576419156802665</c:v>
                </c:pt>
                <c:pt idx="2">
                  <c:v>0.31858911372534743</c:v>
                </c:pt>
                <c:pt idx="3">
                  <c:v>0.28561809237965452</c:v>
                </c:pt>
                <c:pt idx="4">
                  <c:v>0.3007579543681248</c:v>
                </c:pt>
                <c:pt idx="5">
                  <c:v>0.33003717656172155</c:v>
                </c:pt>
                <c:pt idx="6">
                  <c:v>0.32004307370108492</c:v>
                </c:pt>
                <c:pt idx="7">
                  <c:v>0.33118496925493973</c:v>
                </c:pt>
                <c:pt idx="8">
                  <c:v>0.33217220415991078</c:v>
                </c:pt>
                <c:pt idx="9">
                  <c:v>0.38199066744679744</c:v>
                </c:pt>
                <c:pt idx="10">
                  <c:v>0.39675413693820633</c:v>
                </c:pt>
              </c:numCache>
            </c:numRef>
          </c:val>
          <c:smooth val="0"/>
          <c:extLst>
            <c:ext xmlns:c16="http://schemas.microsoft.com/office/drawing/2014/chart" uri="{C3380CC4-5D6E-409C-BE32-E72D297353CC}">
              <c16:uniqueId val="{00000005-E061-44D4-A2D6-F3288F73DA0F}"/>
            </c:ext>
          </c:extLst>
        </c:ser>
        <c:dLbls>
          <c:showLegendKey val="0"/>
          <c:showVal val="0"/>
          <c:showCatName val="0"/>
          <c:showSerName val="0"/>
          <c:showPercent val="0"/>
          <c:showBubbleSize val="0"/>
        </c:dLbls>
        <c:smooth val="0"/>
        <c:axId val="166091776"/>
        <c:axId val="166097664"/>
      </c:lineChart>
      <c:catAx>
        <c:axId val="166091776"/>
        <c:scaling>
          <c:orientation val="minMax"/>
        </c:scaling>
        <c:delete val="0"/>
        <c:axPos val="b"/>
        <c:numFmt formatCode="General" sourceLinked="0"/>
        <c:majorTickMark val="out"/>
        <c:minorTickMark val="none"/>
        <c:tickLblPos val="nextTo"/>
        <c:txPr>
          <a:bodyPr/>
          <a:lstStyle/>
          <a:p>
            <a:pPr>
              <a:defRPr sz="1000"/>
            </a:pPr>
            <a:endParaRPr lang="en-US"/>
          </a:p>
        </c:txPr>
        <c:crossAx val="166097664"/>
        <c:crosses val="autoZero"/>
        <c:auto val="1"/>
        <c:lblAlgn val="ctr"/>
        <c:lblOffset val="100"/>
        <c:noMultiLvlLbl val="0"/>
      </c:catAx>
      <c:valAx>
        <c:axId val="166097664"/>
        <c:scaling>
          <c:orientation val="minMax"/>
        </c:scaling>
        <c:delete val="0"/>
        <c:axPos val="l"/>
        <c:numFmt formatCode="General" sourceLinked="1"/>
        <c:majorTickMark val="out"/>
        <c:minorTickMark val="none"/>
        <c:tickLblPos val="nextTo"/>
        <c:txPr>
          <a:bodyPr/>
          <a:lstStyle/>
          <a:p>
            <a:pPr>
              <a:defRPr sz="1000"/>
            </a:pPr>
            <a:endParaRPr lang="en-US"/>
          </a:p>
        </c:txPr>
        <c:crossAx val="166091776"/>
        <c:crosses val="autoZero"/>
        <c:crossBetween val="between"/>
        <c:majorUnit val="0.1"/>
      </c:valAx>
    </c:plotArea>
    <c:legend>
      <c:legendPos val="r"/>
      <c:layout>
        <c:manualLayout>
          <c:xMode val="edge"/>
          <c:yMode val="edge"/>
          <c:x val="0.10214701817583002"/>
          <c:y val="0.50817252378455935"/>
          <c:w val="0.84795690836310889"/>
          <c:h val="0.29818001221615603"/>
        </c:manualLayout>
      </c:layout>
      <c:overlay val="1"/>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c:v>
                </c:pt>
              </c:strCache>
            </c:strRef>
          </c:tx>
          <c:invertIfNegative val="0"/>
          <c:cat>
            <c:strRef>
              <c:f>Sheet1!$A$2:$A$11</c:f>
              <c:strCache>
                <c:ptCount val="10"/>
                <c:pt idx="0">
                  <c:v>Chelmsford</c:v>
                </c:pt>
                <c:pt idx="1">
                  <c:v>Epping Forest</c:v>
                </c:pt>
                <c:pt idx="2">
                  <c:v>Rochford</c:v>
                </c:pt>
                <c:pt idx="3">
                  <c:v>Colchester</c:v>
                </c:pt>
                <c:pt idx="4">
                  <c:v>Braintree</c:v>
                </c:pt>
                <c:pt idx="5">
                  <c:v>Basildon</c:v>
                </c:pt>
                <c:pt idx="6">
                  <c:v>Tendring</c:v>
                </c:pt>
                <c:pt idx="7">
                  <c:v>Maldon</c:v>
                </c:pt>
                <c:pt idx="8">
                  <c:v>Castle Point</c:v>
                </c:pt>
                <c:pt idx="9">
                  <c:v>Harlow</c:v>
                </c:pt>
              </c:strCache>
            </c:strRef>
          </c:cat>
          <c:val>
            <c:numRef>
              <c:f>Sheet1!$B$2:$B$11</c:f>
              <c:numCache>
                <c:formatCode>General</c:formatCode>
                <c:ptCount val="10"/>
                <c:pt idx="0">
                  <c:v>2.5</c:v>
                </c:pt>
                <c:pt idx="1">
                  <c:v>3.4</c:v>
                </c:pt>
                <c:pt idx="2">
                  <c:v>4</c:v>
                </c:pt>
                <c:pt idx="3">
                  <c:v>4.2</c:v>
                </c:pt>
                <c:pt idx="4">
                  <c:v>6.4</c:v>
                </c:pt>
                <c:pt idx="5">
                  <c:v>6.7</c:v>
                </c:pt>
                <c:pt idx="6">
                  <c:v>6.9</c:v>
                </c:pt>
                <c:pt idx="7">
                  <c:v>7.6</c:v>
                </c:pt>
                <c:pt idx="8">
                  <c:v>9.6999999999999993</c:v>
                </c:pt>
                <c:pt idx="9">
                  <c:v>10.9</c:v>
                </c:pt>
              </c:numCache>
            </c:numRef>
          </c:val>
          <c:extLst>
            <c:ext xmlns:c16="http://schemas.microsoft.com/office/drawing/2014/chart" uri="{C3380CC4-5D6E-409C-BE32-E72D297353CC}">
              <c16:uniqueId val="{00000000-A9DC-41E5-9836-A6CFB8360F7C}"/>
            </c:ext>
          </c:extLst>
        </c:ser>
        <c:dLbls>
          <c:showLegendKey val="0"/>
          <c:showVal val="0"/>
          <c:showCatName val="0"/>
          <c:showSerName val="0"/>
          <c:showPercent val="0"/>
          <c:showBubbleSize val="0"/>
        </c:dLbls>
        <c:gapWidth val="150"/>
        <c:axId val="32212096"/>
        <c:axId val="32213632"/>
      </c:barChart>
      <c:catAx>
        <c:axId val="32212096"/>
        <c:scaling>
          <c:orientation val="minMax"/>
        </c:scaling>
        <c:delete val="0"/>
        <c:axPos val="l"/>
        <c:numFmt formatCode="General" sourceLinked="0"/>
        <c:majorTickMark val="out"/>
        <c:minorTickMark val="none"/>
        <c:tickLblPos val="nextTo"/>
        <c:txPr>
          <a:bodyPr/>
          <a:lstStyle/>
          <a:p>
            <a:pPr>
              <a:defRPr sz="1000"/>
            </a:pPr>
            <a:endParaRPr lang="en-US"/>
          </a:p>
        </c:txPr>
        <c:crossAx val="32213632"/>
        <c:crosses val="autoZero"/>
        <c:auto val="1"/>
        <c:lblAlgn val="ctr"/>
        <c:lblOffset val="100"/>
        <c:noMultiLvlLbl val="0"/>
      </c:catAx>
      <c:valAx>
        <c:axId val="32213632"/>
        <c:scaling>
          <c:orientation val="minMax"/>
        </c:scaling>
        <c:delete val="0"/>
        <c:axPos val="b"/>
        <c:majorGridlines>
          <c:spPr>
            <a:ln>
              <a:solidFill>
                <a:schemeClr val="accent6">
                  <a:alpha val="50000"/>
                </a:schemeClr>
              </a:solidFill>
            </a:ln>
          </c:spPr>
        </c:majorGridlines>
        <c:numFmt formatCode="General" sourceLinked="1"/>
        <c:majorTickMark val="out"/>
        <c:minorTickMark val="none"/>
        <c:tickLblPos val="nextTo"/>
        <c:spPr>
          <a:ln>
            <a:solidFill>
              <a:schemeClr val="accent6"/>
            </a:solidFill>
          </a:ln>
        </c:spPr>
        <c:txPr>
          <a:bodyPr/>
          <a:lstStyle/>
          <a:p>
            <a:pPr>
              <a:defRPr sz="1000"/>
            </a:pPr>
            <a:endParaRPr lang="en-US"/>
          </a:p>
        </c:txPr>
        <c:crossAx val="32212096"/>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76458763279357E-2"/>
          <c:y val="0.15613051834202199"/>
          <c:w val="0.79617822907361857"/>
          <c:h val="0.79742583780309662"/>
        </c:manualLayout>
      </c:layout>
      <c:barChart>
        <c:barDir val="bar"/>
        <c:grouping val="clustered"/>
        <c:varyColors val="0"/>
        <c:ser>
          <c:idx val="0"/>
          <c:order val="0"/>
          <c:tx>
            <c:strRef>
              <c:f>Sheet1!$AC$4</c:f>
              <c:strCache>
                <c:ptCount val="1"/>
                <c:pt idx="0">
                  <c:v>TREND</c:v>
                </c:pt>
              </c:strCache>
            </c:strRef>
          </c:tx>
          <c:spPr>
            <a:solidFill>
              <a:srgbClr val="B4B392"/>
            </a:solidFill>
            <a:ln>
              <a:noFill/>
            </a:ln>
            <a:effectLst/>
          </c:spPr>
          <c:invertIfNegative val="0"/>
          <c:dPt>
            <c:idx val="12"/>
            <c:invertIfNegative val="0"/>
            <c:bubble3D val="0"/>
            <c:spPr>
              <a:solidFill>
                <a:schemeClr val="accent2"/>
              </a:solidFill>
              <a:ln>
                <a:noFill/>
              </a:ln>
              <a:effectLst/>
            </c:spPr>
            <c:extLst>
              <c:ext xmlns:c16="http://schemas.microsoft.com/office/drawing/2014/chart" uri="{C3380CC4-5D6E-409C-BE32-E72D297353CC}">
                <c16:uniqueId val="{00000001-CDF4-4AEC-BFCC-2FD5EE701B7D}"/>
              </c:ext>
            </c:extLst>
          </c:dPt>
          <c:dPt>
            <c:idx val="13"/>
            <c:invertIfNegative val="0"/>
            <c:bubble3D val="0"/>
            <c:spPr>
              <a:solidFill>
                <a:srgbClr val="E00069"/>
              </a:solidFill>
              <a:ln>
                <a:noFill/>
              </a:ln>
              <a:effectLst/>
            </c:spPr>
            <c:extLst>
              <c:ext xmlns:c16="http://schemas.microsoft.com/office/drawing/2014/chart" uri="{C3380CC4-5D6E-409C-BE32-E72D297353CC}">
                <c16:uniqueId val="{00000002-CDF4-4AEC-BFCC-2FD5EE701B7D}"/>
              </c:ext>
            </c:extLst>
          </c:dPt>
          <c:cat>
            <c:strRef>
              <c:f>Sheet1!$AB$5:$AB$18</c:f>
              <c:strCache>
                <c:ptCount val="14"/>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pt idx="12">
                  <c:v>England</c:v>
                </c:pt>
                <c:pt idx="13">
                  <c:v>Essex</c:v>
                </c:pt>
              </c:strCache>
            </c:strRef>
          </c:cat>
          <c:val>
            <c:numRef>
              <c:f>Sheet1!$AC$5:$AC$18</c:f>
              <c:numCache>
                <c:formatCode>0%</c:formatCode>
                <c:ptCount val="14"/>
                <c:pt idx="0">
                  <c:v>-0.15311290322580579</c:v>
                </c:pt>
                <c:pt idx="1">
                  <c:v>-0.10356934306569537</c:v>
                </c:pt>
                <c:pt idx="2">
                  <c:v>-0.16272727272726936</c:v>
                </c:pt>
                <c:pt idx="3">
                  <c:v>-8.2149712092183019E-4</c:v>
                </c:pt>
                <c:pt idx="4">
                  <c:v>-0.1086074429771885</c:v>
                </c:pt>
                <c:pt idx="5">
                  <c:v>-0.11900552486188076</c:v>
                </c:pt>
                <c:pt idx="6">
                  <c:v>-0.18710659898476978</c:v>
                </c:pt>
                <c:pt idx="7">
                  <c:v>-0.23533825338253272</c:v>
                </c:pt>
                <c:pt idx="8">
                  <c:v>-8.2698757763972591E-2</c:v>
                </c:pt>
                <c:pt idx="9">
                  <c:v>-4.2727272727269984E-2</c:v>
                </c:pt>
                <c:pt idx="10">
                  <c:v>7.0034423407916935E-2</c:v>
                </c:pt>
                <c:pt idx="11">
                  <c:v>-9.3747899159664527E-2</c:v>
                </c:pt>
                <c:pt idx="12">
                  <c:v>-0.20697323003668858</c:v>
                </c:pt>
                <c:pt idx="13">
                  <c:v>-9.7090969676774927E-2</c:v>
                </c:pt>
              </c:numCache>
            </c:numRef>
          </c:val>
          <c:extLst>
            <c:ext xmlns:c16="http://schemas.microsoft.com/office/drawing/2014/chart" uri="{C3380CC4-5D6E-409C-BE32-E72D297353CC}">
              <c16:uniqueId val="{00000000-CDF4-4AEC-BFCC-2FD5EE701B7D}"/>
            </c:ext>
          </c:extLst>
        </c:ser>
        <c:dLbls>
          <c:showLegendKey val="0"/>
          <c:showVal val="0"/>
          <c:showCatName val="0"/>
          <c:showSerName val="0"/>
          <c:showPercent val="0"/>
          <c:showBubbleSize val="0"/>
        </c:dLbls>
        <c:gapWidth val="40"/>
        <c:axId val="166131968"/>
        <c:axId val="192221184"/>
      </c:barChart>
      <c:catAx>
        <c:axId val="166131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2221184"/>
        <c:crosses val="autoZero"/>
        <c:auto val="0"/>
        <c:lblAlgn val="ctr"/>
        <c:lblOffset val="0"/>
        <c:noMultiLvlLbl val="0"/>
      </c:catAx>
      <c:valAx>
        <c:axId val="1922211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6131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disabled who are economically active </c:v>
                </c:pt>
              </c:strCache>
            </c:strRef>
          </c:tx>
          <c:spPr>
            <a:solidFill>
              <a:schemeClr val="accent4"/>
            </a:solidFill>
          </c:spPr>
          <c:invertIfNegative val="0"/>
          <c:cat>
            <c:strRef>
              <c:f>Sheet1!$A$2:$A$13</c:f>
              <c:strCache>
                <c:ptCount val="12"/>
                <c:pt idx="0">
                  <c:v>Harlow</c:v>
                </c:pt>
                <c:pt idx="1">
                  <c:v>Basildon</c:v>
                </c:pt>
                <c:pt idx="2">
                  <c:v>Rochford</c:v>
                </c:pt>
                <c:pt idx="3">
                  <c:v>Tendring </c:v>
                </c:pt>
                <c:pt idx="4">
                  <c:v>Epping Forest</c:v>
                </c:pt>
                <c:pt idx="5">
                  <c:v>Maldon</c:v>
                </c:pt>
                <c:pt idx="6">
                  <c:v>Uttlesford </c:v>
                </c:pt>
                <c:pt idx="7">
                  <c:v>Braintree</c:v>
                </c:pt>
                <c:pt idx="8">
                  <c:v>Colchester</c:v>
                </c:pt>
                <c:pt idx="9">
                  <c:v>Chelmsford</c:v>
                </c:pt>
                <c:pt idx="10">
                  <c:v>Castle Point </c:v>
                </c:pt>
                <c:pt idx="11">
                  <c:v>Brentwood</c:v>
                </c:pt>
              </c:strCache>
            </c:strRef>
          </c:cat>
          <c:val>
            <c:numRef>
              <c:f>Sheet1!$B$2:$B$13</c:f>
              <c:numCache>
                <c:formatCode>General</c:formatCode>
                <c:ptCount val="12"/>
                <c:pt idx="0">
                  <c:v>51.8</c:v>
                </c:pt>
                <c:pt idx="1">
                  <c:v>52</c:v>
                </c:pt>
                <c:pt idx="2">
                  <c:v>62.4</c:v>
                </c:pt>
                <c:pt idx="3">
                  <c:v>63.2</c:v>
                </c:pt>
                <c:pt idx="4">
                  <c:v>64.3</c:v>
                </c:pt>
                <c:pt idx="5">
                  <c:v>65.2</c:v>
                </c:pt>
                <c:pt idx="6">
                  <c:v>65.5</c:v>
                </c:pt>
                <c:pt idx="7">
                  <c:v>68.099999999999994</c:v>
                </c:pt>
                <c:pt idx="8">
                  <c:v>68.400000000000006</c:v>
                </c:pt>
                <c:pt idx="9">
                  <c:v>69.900000000000006</c:v>
                </c:pt>
                <c:pt idx="10">
                  <c:v>72.8</c:v>
                </c:pt>
                <c:pt idx="11">
                  <c:v>75</c:v>
                </c:pt>
              </c:numCache>
            </c:numRef>
          </c:val>
          <c:extLst>
            <c:ext xmlns:c16="http://schemas.microsoft.com/office/drawing/2014/chart" uri="{C3380CC4-5D6E-409C-BE32-E72D297353CC}">
              <c16:uniqueId val="{00000000-DF5C-463C-885A-D1FB1956C452}"/>
            </c:ext>
          </c:extLst>
        </c:ser>
        <c:dLbls>
          <c:showLegendKey val="0"/>
          <c:showVal val="0"/>
          <c:showCatName val="0"/>
          <c:showSerName val="0"/>
          <c:showPercent val="0"/>
          <c:showBubbleSize val="0"/>
        </c:dLbls>
        <c:gapWidth val="150"/>
        <c:axId val="166152064"/>
        <c:axId val="166153600"/>
      </c:barChart>
      <c:catAx>
        <c:axId val="166152064"/>
        <c:scaling>
          <c:orientation val="minMax"/>
        </c:scaling>
        <c:delete val="0"/>
        <c:axPos val="l"/>
        <c:numFmt formatCode="General" sourceLinked="0"/>
        <c:majorTickMark val="out"/>
        <c:minorTickMark val="none"/>
        <c:tickLblPos val="nextTo"/>
        <c:txPr>
          <a:bodyPr/>
          <a:lstStyle/>
          <a:p>
            <a:pPr>
              <a:defRPr sz="900"/>
            </a:pPr>
            <a:endParaRPr lang="en-US"/>
          </a:p>
        </c:txPr>
        <c:crossAx val="166153600"/>
        <c:crosses val="autoZero"/>
        <c:auto val="1"/>
        <c:lblAlgn val="ctr"/>
        <c:lblOffset val="100"/>
        <c:noMultiLvlLbl val="0"/>
      </c:catAx>
      <c:valAx>
        <c:axId val="166153600"/>
        <c:scaling>
          <c:orientation val="minMax"/>
        </c:scaling>
        <c:delete val="0"/>
        <c:axPos val="b"/>
        <c:majorGridlines>
          <c:spPr>
            <a:ln>
              <a:solidFill>
                <a:schemeClr val="accent1">
                  <a:alpha val="50000"/>
                </a:schemeClr>
              </a:solidFill>
            </a:ln>
          </c:spPr>
        </c:majorGridlines>
        <c:numFmt formatCode="General" sourceLinked="1"/>
        <c:majorTickMark val="out"/>
        <c:minorTickMark val="none"/>
        <c:tickLblPos val="nextTo"/>
        <c:txPr>
          <a:bodyPr/>
          <a:lstStyle/>
          <a:p>
            <a:pPr>
              <a:defRPr sz="1000"/>
            </a:pPr>
            <a:endParaRPr lang="en-US"/>
          </a:p>
        </c:txPr>
        <c:crossAx val="166152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Great Britain</c:v>
                </c:pt>
              </c:strCache>
            </c:strRef>
          </c:tx>
          <c:spPr>
            <a:ln>
              <a:solidFill>
                <a:schemeClr val="accent6">
                  <a:alpha val="50000"/>
                </a:schemeClr>
              </a:solidFill>
              <a:prstDash val="solid"/>
            </a:ln>
          </c:spPr>
          <c:marker>
            <c:symbol val="none"/>
          </c:marker>
          <c:cat>
            <c:strRef>
              <c:f>Sheet1!$B$1:$E$1</c:f>
              <c:strCache>
                <c:ptCount val="4"/>
                <c:pt idx="0">
                  <c:v>2014</c:v>
                </c:pt>
                <c:pt idx="1">
                  <c:v>2015</c:v>
                </c:pt>
                <c:pt idx="2">
                  <c:v>2016</c:v>
                </c:pt>
                <c:pt idx="3">
                  <c:v>2017</c:v>
                </c:pt>
              </c:strCache>
            </c:strRef>
          </c:cat>
          <c:val>
            <c:numRef>
              <c:f>Sheet1!$B$2:$E$2</c:f>
              <c:numCache>
                <c:formatCode>#,##0.0</c:formatCode>
                <c:ptCount val="4"/>
                <c:pt idx="0">
                  <c:v>54.4</c:v>
                </c:pt>
                <c:pt idx="1">
                  <c:v>55.4</c:v>
                </c:pt>
                <c:pt idx="2" formatCode="General">
                  <c:v>55.9</c:v>
                </c:pt>
                <c:pt idx="3">
                  <c:v>57.8</c:v>
                </c:pt>
              </c:numCache>
            </c:numRef>
          </c:val>
          <c:smooth val="0"/>
          <c:extLst>
            <c:ext xmlns:c16="http://schemas.microsoft.com/office/drawing/2014/chart" uri="{C3380CC4-5D6E-409C-BE32-E72D297353CC}">
              <c16:uniqueId val="{00000000-DFC9-4A79-BC85-1A4E319C2E6E}"/>
            </c:ext>
          </c:extLst>
        </c:ser>
        <c:ser>
          <c:idx val="1"/>
          <c:order val="1"/>
          <c:tx>
            <c:strRef>
              <c:f>Sheet1!$A$3</c:f>
              <c:strCache>
                <c:ptCount val="1"/>
                <c:pt idx="0">
                  <c:v>Essex</c:v>
                </c:pt>
              </c:strCache>
            </c:strRef>
          </c:tx>
          <c:spPr>
            <a:ln>
              <a:solidFill>
                <a:srgbClr val="E00069"/>
              </a:solidFill>
            </a:ln>
          </c:spPr>
          <c:marker>
            <c:symbol val="none"/>
          </c:marker>
          <c:cat>
            <c:strRef>
              <c:f>Sheet1!$B$1:$E$1</c:f>
              <c:strCache>
                <c:ptCount val="4"/>
                <c:pt idx="0">
                  <c:v>2014</c:v>
                </c:pt>
                <c:pt idx="1">
                  <c:v>2015</c:v>
                </c:pt>
                <c:pt idx="2">
                  <c:v>2016</c:v>
                </c:pt>
                <c:pt idx="3">
                  <c:v>2017</c:v>
                </c:pt>
              </c:strCache>
            </c:strRef>
          </c:cat>
          <c:val>
            <c:numRef>
              <c:f>Sheet1!$B$3:$E$3</c:f>
              <c:numCache>
                <c:formatCode>General</c:formatCode>
                <c:ptCount val="4"/>
                <c:pt idx="0">
                  <c:v>58.4</c:v>
                </c:pt>
                <c:pt idx="1">
                  <c:v>62.2</c:v>
                </c:pt>
                <c:pt idx="2">
                  <c:v>62.3</c:v>
                </c:pt>
                <c:pt idx="3">
                  <c:v>63.4</c:v>
                </c:pt>
              </c:numCache>
            </c:numRef>
          </c:val>
          <c:smooth val="0"/>
          <c:extLst>
            <c:ext xmlns:c16="http://schemas.microsoft.com/office/drawing/2014/chart" uri="{C3380CC4-5D6E-409C-BE32-E72D297353CC}">
              <c16:uniqueId val="{00000001-DFC9-4A79-BC85-1A4E319C2E6E}"/>
            </c:ext>
          </c:extLst>
        </c:ser>
        <c:ser>
          <c:idx val="2"/>
          <c:order val="2"/>
          <c:tx>
            <c:strRef>
              <c:f>Sheet1!$A$4</c:f>
              <c:strCache>
                <c:ptCount val="1"/>
                <c:pt idx="0">
                  <c:v>SELEP</c:v>
                </c:pt>
              </c:strCache>
            </c:strRef>
          </c:tx>
          <c:spPr>
            <a:ln>
              <a:solidFill>
                <a:srgbClr val="526DB0">
                  <a:alpha val="50196"/>
                </a:srgbClr>
              </a:solidFill>
            </a:ln>
          </c:spPr>
          <c:marker>
            <c:symbol val="none"/>
          </c:marker>
          <c:cat>
            <c:strRef>
              <c:f>Sheet1!$B$1:$E$1</c:f>
              <c:strCache>
                <c:ptCount val="4"/>
                <c:pt idx="0">
                  <c:v>2014</c:v>
                </c:pt>
                <c:pt idx="1">
                  <c:v>2015</c:v>
                </c:pt>
                <c:pt idx="2">
                  <c:v>2016</c:v>
                </c:pt>
                <c:pt idx="3">
                  <c:v>2017</c:v>
                </c:pt>
              </c:strCache>
            </c:strRef>
          </c:cat>
          <c:val>
            <c:numRef>
              <c:f>Sheet1!$B$4:$E$4</c:f>
              <c:numCache>
                <c:formatCode>General</c:formatCode>
                <c:ptCount val="4"/>
                <c:pt idx="0">
                  <c:v>57.5</c:v>
                </c:pt>
                <c:pt idx="1">
                  <c:v>59.3</c:v>
                </c:pt>
                <c:pt idx="2">
                  <c:v>61.6</c:v>
                </c:pt>
                <c:pt idx="3">
                  <c:v>61.4</c:v>
                </c:pt>
              </c:numCache>
            </c:numRef>
          </c:val>
          <c:smooth val="0"/>
          <c:extLst>
            <c:ext xmlns:c16="http://schemas.microsoft.com/office/drawing/2014/chart" uri="{C3380CC4-5D6E-409C-BE32-E72D297353CC}">
              <c16:uniqueId val="{00000002-DFC9-4A79-BC85-1A4E319C2E6E}"/>
            </c:ext>
          </c:extLst>
        </c:ser>
        <c:dLbls>
          <c:showLegendKey val="0"/>
          <c:showVal val="0"/>
          <c:showCatName val="0"/>
          <c:showSerName val="0"/>
          <c:showPercent val="0"/>
          <c:showBubbleSize val="0"/>
        </c:dLbls>
        <c:smooth val="0"/>
        <c:axId val="192955904"/>
        <c:axId val="192957440"/>
      </c:lineChart>
      <c:catAx>
        <c:axId val="192955904"/>
        <c:scaling>
          <c:orientation val="minMax"/>
        </c:scaling>
        <c:delete val="0"/>
        <c:axPos val="b"/>
        <c:numFmt formatCode="General" sourceLinked="0"/>
        <c:majorTickMark val="out"/>
        <c:minorTickMark val="none"/>
        <c:tickLblPos val="nextTo"/>
        <c:txPr>
          <a:bodyPr/>
          <a:lstStyle/>
          <a:p>
            <a:pPr>
              <a:defRPr sz="1000"/>
            </a:pPr>
            <a:endParaRPr lang="en-US"/>
          </a:p>
        </c:txPr>
        <c:crossAx val="192957440"/>
        <c:crosses val="autoZero"/>
        <c:auto val="1"/>
        <c:lblAlgn val="ctr"/>
        <c:lblOffset val="100"/>
        <c:noMultiLvlLbl val="0"/>
      </c:catAx>
      <c:valAx>
        <c:axId val="192957440"/>
        <c:scaling>
          <c:orientation val="minMax"/>
        </c:scaling>
        <c:delete val="0"/>
        <c:axPos val="l"/>
        <c:numFmt formatCode="#,##0" sourceLinked="0"/>
        <c:majorTickMark val="out"/>
        <c:minorTickMark val="none"/>
        <c:tickLblPos val="nextTo"/>
        <c:txPr>
          <a:bodyPr/>
          <a:lstStyle/>
          <a:p>
            <a:pPr>
              <a:defRPr sz="1000"/>
            </a:pPr>
            <a:endParaRPr lang="en-US"/>
          </a:p>
        </c:txPr>
        <c:crossAx val="192955904"/>
        <c:crosses val="autoZero"/>
        <c:crossBetween val="between"/>
        <c:majorUnit val="10"/>
      </c:valAx>
    </c:plotArea>
    <c:legend>
      <c:legendPos val="r"/>
      <c:layout>
        <c:manualLayout>
          <c:xMode val="edge"/>
          <c:yMode val="edge"/>
          <c:x val="0.67345605361857974"/>
          <c:y val="0.51143344607695618"/>
          <c:w val="0.28372067085475361"/>
          <c:h val="0.24334543118820998"/>
        </c:manualLayout>
      </c:layout>
      <c:overlay val="1"/>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57204658462918"/>
          <c:y val="0.24520921219096301"/>
          <c:w val="0.650889091124916"/>
          <c:h val="0.68260634089168526"/>
        </c:manualLayout>
      </c:layout>
      <c:lineChart>
        <c:grouping val="standard"/>
        <c:varyColors val="0"/>
        <c:ser>
          <c:idx val="0"/>
          <c:order val="0"/>
          <c:tx>
            <c:strRef>
              <c:f>'PP 2016 OldAge Dependency Ratio'!$A$3</c:f>
              <c:strCache>
                <c:ptCount val="1"/>
                <c:pt idx="0">
                  <c:v>Basildon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Ratio'!$B$3:$F$3</c:f>
              <c:numCache>
                <c:formatCode>0.0</c:formatCode>
                <c:ptCount val="5"/>
                <c:pt idx="0">
                  <c:v>272.44972940000002</c:v>
                </c:pt>
                <c:pt idx="1">
                  <c:v>273.20678509999999</c:v>
                </c:pt>
                <c:pt idx="2">
                  <c:v>272.6266488</c:v>
                </c:pt>
                <c:pt idx="3">
                  <c:v>298.83829259999999</c:v>
                </c:pt>
                <c:pt idx="4">
                  <c:v>318.3250372</c:v>
                </c:pt>
              </c:numCache>
            </c:numRef>
          </c:val>
          <c:smooth val="0"/>
          <c:extLst>
            <c:ext xmlns:c16="http://schemas.microsoft.com/office/drawing/2014/chart" uri="{C3380CC4-5D6E-409C-BE32-E72D297353CC}">
              <c16:uniqueId val="{00000000-A312-483E-8887-353817DAC66A}"/>
            </c:ext>
          </c:extLst>
        </c:ser>
        <c:ser>
          <c:idx val="1"/>
          <c:order val="1"/>
          <c:tx>
            <c:strRef>
              <c:f>'PP 2016 OldAge Dependency Ratio'!$A$4</c:f>
              <c:strCache>
                <c:ptCount val="1"/>
                <c:pt idx="0">
                  <c:v>Braintree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Ratio'!$B$4:$F$4</c:f>
              <c:numCache>
                <c:formatCode>0.0</c:formatCode>
                <c:ptCount val="5"/>
                <c:pt idx="0">
                  <c:v>329.96905679999998</c:v>
                </c:pt>
                <c:pt idx="1">
                  <c:v>347.9507615</c:v>
                </c:pt>
                <c:pt idx="2">
                  <c:v>358.2120286</c:v>
                </c:pt>
                <c:pt idx="3">
                  <c:v>409.16342059999999</c:v>
                </c:pt>
                <c:pt idx="4">
                  <c:v>448.142968</c:v>
                </c:pt>
              </c:numCache>
            </c:numRef>
          </c:val>
          <c:smooth val="0"/>
          <c:extLst>
            <c:ext xmlns:c16="http://schemas.microsoft.com/office/drawing/2014/chart" uri="{C3380CC4-5D6E-409C-BE32-E72D297353CC}">
              <c16:uniqueId val="{00000001-A312-483E-8887-353817DAC66A}"/>
            </c:ext>
          </c:extLst>
        </c:ser>
        <c:ser>
          <c:idx val="2"/>
          <c:order val="2"/>
          <c:tx>
            <c:strRef>
              <c:f>'PP 2016 OldAge Dependency Ratio'!$A$5</c:f>
              <c:strCache>
                <c:ptCount val="1"/>
                <c:pt idx="0">
                  <c:v>Brentwood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Ratio'!$B$5:$F$5</c:f>
              <c:numCache>
                <c:formatCode>0.0</c:formatCode>
                <c:ptCount val="5"/>
                <c:pt idx="0">
                  <c:v>325.14065119999998</c:v>
                </c:pt>
                <c:pt idx="1">
                  <c:v>322.47975880000001</c:v>
                </c:pt>
                <c:pt idx="2">
                  <c:v>321.6108122</c:v>
                </c:pt>
                <c:pt idx="3">
                  <c:v>350.56380799999999</c:v>
                </c:pt>
                <c:pt idx="4">
                  <c:v>368.14204389999998</c:v>
                </c:pt>
              </c:numCache>
            </c:numRef>
          </c:val>
          <c:smooth val="0"/>
          <c:extLst>
            <c:ext xmlns:c16="http://schemas.microsoft.com/office/drawing/2014/chart" uri="{C3380CC4-5D6E-409C-BE32-E72D297353CC}">
              <c16:uniqueId val="{00000002-A312-483E-8887-353817DAC66A}"/>
            </c:ext>
          </c:extLst>
        </c:ser>
        <c:ser>
          <c:idx val="3"/>
          <c:order val="3"/>
          <c:tx>
            <c:strRef>
              <c:f>'PP 2016 OldAge Dependency Ratio'!$A$6</c:f>
              <c:strCache>
                <c:ptCount val="1"/>
                <c:pt idx="0">
                  <c:v>Castle Point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Ratio'!$B$6:$F$6</c:f>
              <c:numCache>
                <c:formatCode>0.0</c:formatCode>
                <c:ptCount val="5"/>
                <c:pt idx="0">
                  <c:v>431.11753229999999</c:v>
                </c:pt>
                <c:pt idx="1">
                  <c:v>438.3068035</c:v>
                </c:pt>
                <c:pt idx="2">
                  <c:v>432.87309699999997</c:v>
                </c:pt>
                <c:pt idx="3">
                  <c:v>469.63783310000002</c:v>
                </c:pt>
                <c:pt idx="4">
                  <c:v>496.78830449999998</c:v>
                </c:pt>
              </c:numCache>
            </c:numRef>
          </c:val>
          <c:smooth val="0"/>
          <c:extLst>
            <c:ext xmlns:c16="http://schemas.microsoft.com/office/drawing/2014/chart" uri="{C3380CC4-5D6E-409C-BE32-E72D297353CC}">
              <c16:uniqueId val="{00000003-A312-483E-8887-353817DAC66A}"/>
            </c:ext>
          </c:extLst>
        </c:ser>
        <c:ser>
          <c:idx val="4"/>
          <c:order val="4"/>
          <c:tx>
            <c:strRef>
              <c:f>'PP 2016 OldAge Dependency Ratio'!$A$7</c:f>
              <c:strCache>
                <c:ptCount val="1"/>
                <c:pt idx="0">
                  <c:v>Chelmsford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Ratio'!$B$7:$F$7</c:f>
              <c:numCache>
                <c:formatCode>0.0</c:formatCode>
                <c:ptCount val="5"/>
                <c:pt idx="0">
                  <c:v>307.85631649999999</c:v>
                </c:pt>
                <c:pt idx="1">
                  <c:v>316.76449400000001</c:v>
                </c:pt>
                <c:pt idx="2">
                  <c:v>317.68089359999999</c:v>
                </c:pt>
                <c:pt idx="3">
                  <c:v>347.1121402</c:v>
                </c:pt>
                <c:pt idx="4">
                  <c:v>369.94094039999999</c:v>
                </c:pt>
              </c:numCache>
            </c:numRef>
          </c:val>
          <c:smooth val="0"/>
          <c:extLst>
            <c:ext xmlns:c16="http://schemas.microsoft.com/office/drawing/2014/chart" uri="{C3380CC4-5D6E-409C-BE32-E72D297353CC}">
              <c16:uniqueId val="{00000004-A312-483E-8887-353817DAC66A}"/>
            </c:ext>
          </c:extLst>
        </c:ser>
        <c:ser>
          <c:idx val="5"/>
          <c:order val="5"/>
          <c:tx>
            <c:strRef>
              <c:f>'PP 2016 OldAge Dependency Ratio'!$A$8</c:f>
              <c:strCache>
                <c:ptCount val="1"/>
                <c:pt idx="0">
                  <c:v>Colchester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Ratio'!$B$8:$F$8</c:f>
              <c:numCache>
                <c:formatCode>0.0</c:formatCode>
                <c:ptCount val="5"/>
                <c:pt idx="0">
                  <c:v>266.41053629999999</c:v>
                </c:pt>
                <c:pt idx="1">
                  <c:v>265.62456750000001</c:v>
                </c:pt>
                <c:pt idx="2">
                  <c:v>263.05029339999999</c:v>
                </c:pt>
                <c:pt idx="3">
                  <c:v>288.67328780000003</c:v>
                </c:pt>
                <c:pt idx="4">
                  <c:v>310.07536879999998</c:v>
                </c:pt>
              </c:numCache>
            </c:numRef>
          </c:val>
          <c:smooth val="0"/>
          <c:extLst>
            <c:ext xmlns:c16="http://schemas.microsoft.com/office/drawing/2014/chart" uri="{C3380CC4-5D6E-409C-BE32-E72D297353CC}">
              <c16:uniqueId val="{00000005-A312-483E-8887-353817DAC66A}"/>
            </c:ext>
          </c:extLst>
        </c:ser>
        <c:ser>
          <c:idx val="6"/>
          <c:order val="6"/>
          <c:tx>
            <c:strRef>
              <c:f>'PP 2016 OldAge Dependency Ratio'!$A$9</c:f>
              <c:strCache>
                <c:ptCount val="1"/>
                <c:pt idx="0">
                  <c:v>Epping Forest</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Ratio'!$B$9:$F$9</c:f>
              <c:numCache>
                <c:formatCode>0.0</c:formatCode>
                <c:ptCount val="5"/>
                <c:pt idx="0">
                  <c:v>311.76815529999999</c:v>
                </c:pt>
                <c:pt idx="1">
                  <c:v>310.24100390000001</c:v>
                </c:pt>
                <c:pt idx="2">
                  <c:v>309.9076432</c:v>
                </c:pt>
                <c:pt idx="3">
                  <c:v>340.93917529999999</c:v>
                </c:pt>
                <c:pt idx="4">
                  <c:v>365.85791879999999</c:v>
                </c:pt>
              </c:numCache>
            </c:numRef>
          </c:val>
          <c:smooth val="0"/>
          <c:extLst>
            <c:ext xmlns:c16="http://schemas.microsoft.com/office/drawing/2014/chart" uri="{C3380CC4-5D6E-409C-BE32-E72D297353CC}">
              <c16:uniqueId val="{00000006-A312-483E-8887-353817DAC66A}"/>
            </c:ext>
          </c:extLst>
        </c:ser>
        <c:ser>
          <c:idx val="7"/>
          <c:order val="7"/>
          <c:tx>
            <c:strRef>
              <c:f>'PP 2016 OldAge Dependency Ratio'!$A$10</c:f>
              <c:strCache>
                <c:ptCount val="1"/>
                <c:pt idx="0">
                  <c:v>Harlow</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Ratio'!$B$10:$F$10</c:f>
              <c:numCache>
                <c:formatCode>0.0</c:formatCode>
                <c:ptCount val="5"/>
                <c:pt idx="0">
                  <c:v>242.8176435</c:v>
                </c:pt>
                <c:pt idx="1">
                  <c:v>248.2785725</c:v>
                </c:pt>
                <c:pt idx="2">
                  <c:v>250.01579409999999</c:v>
                </c:pt>
                <c:pt idx="3">
                  <c:v>276.13353289999998</c:v>
                </c:pt>
                <c:pt idx="4">
                  <c:v>294.87922800000001</c:v>
                </c:pt>
              </c:numCache>
            </c:numRef>
          </c:val>
          <c:smooth val="0"/>
          <c:extLst>
            <c:ext xmlns:c16="http://schemas.microsoft.com/office/drawing/2014/chart" uri="{C3380CC4-5D6E-409C-BE32-E72D297353CC}">
              <c16:uniqueId val="{00000007-A312-483E-8887-353817DAC66A}"/>
            </c:ext>
          </c:extLst>
        </c:ser>
        <c:ser>
          <c:idx val="8"/>
          <c:order val="8"/>
          <c:tx>
            <c:strRef>
              <c:f>'PP 2016 OldAge Dependency Ratio'!$A$11</c:f>
              <c:strCache>
                <c:ptCount val="1"/>
                <c:pt idx="0">
                  <c:v>Maldon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Ratio'!$B$11:$F$11</c:f>
              <c:numCache>
                <c:formatCode>0.0</c:formatCode>
                <c:ptCount val="5"/>
                <c:pt idx="0">
                  <c:v>426.56425039999999</c:v>
                </c:pt>
                <c:pt idx="1">
                  <c:v>457.53493309999999</c:v>
                </c:pt>
                <c:pt idx="2">
                  <c:v>471.10600499999998</c:v>
                </c:pt>
                <c:pt idx="3">
                  <c:v>533.75479350000001</c:v>
                </c:pt>
                <c:pt idx="4">
                  <c:v>579.23096339999995</c:v>
                </c:pt>
              </c:numCache>
            </c:numRef>
          </c:val>
          <c:smooth val="0"/>
          <c:extLst>
            <c:ext xmlns:c16="http://schemas.microsoft.com/office/drawing/2014/chart" uri="{C3380CC4-5D6E-409C-BE32-E72D297353CC}">
              <c16:uniqueId val="{00000008-A312-483E-8887-353817DAC66A}"/>
            </c:ext>
          </c:extLst>
        </c:ser>
        <c:ser>
          <c:idx val="9"/>
          <c:order val="9"/>
          <c:tx>
            <c:strRef>
              <c:f>'PP 2016 OldAge Dependency Ratio'!$A$12</c:f>
              <c:strCache>
                <c:ptCount val="1"/>
                <c:pt idx="0">
                  <c:v>Rochford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Ratio'!$B$12:$F$12</c:f>
              <c:numCache>
                <c:formatCode>0.0</c:formatCode>
                <c:ptCount val="5"/>
                <c:pt idx="0">
                  <c:v>385.14157740000002</c:v>
                </c:pt>
                <c:pt idx="1">
                  <c:v>392.06654750000001</c:v>
                </c:pt>
                <c:pt idx="2">
                  <c:v>394.88792660000001</c:v>
                </c:pt>
                <c:pt idx="3">
                  <c:v>438.16614079999999</c:v>
                </c:pt>
                <c:pt idx="4">
                  <c:v>473.12122540000001</c:v>
                </c:pt>
              </c:numCache>
            </c:numRef>
          </c:val>
          <c:smooth val="0"/>
          <c:extLst>
            <c:ext xmlns:c16="http://schemas.microsoft.com/office/drawing/2014/chart" uri="{C3380CC4-5D6E-409C-BE32-E72D297353CC}">
              <c16:uniqueId val="{00000009-A312-483E-8887-353817DAC66A}"/>
            </c:ext>
          </c:extLst>
        </c:ser>
        <c:ser>
          <c:idx val="10"/>
          <c:order val="10"/>
          <c:tx>
            <c:strRef>
              <c:f>'PP 2016 OldAge Dependency Ratio'!$A$13</c:f>
              <c:strCache>
                <c:ptCount val="1"/>
                <c:pt idx="0">
                  <c:v>Tendring</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Ratio'!$B$13:$F$13</c:f>
              <c:numCache>
                <c:formatCode>0.0</c:formatCode>
                <c:ptCount val="5"/>
                <c:pt idx="0">
                  <c:v>544.02436269999998</c:v>
                </c:pt>
                <c:pt idx="1">
                  <c:v>552.12386179999999</c:v>
                </c:pt>
                <c:pt idx="2">
                  <c:v>553.30892310000002</c:v>
                </c:pt>
                <c:pt idx="3">
                  <c:v>615.34539540000003</c:v>
                </c:pt>
                <c:pt idx="4">
                  <c:v>665.69563989999995</c:v>
                </c:pt>
              </c:numCache>
            </c:numRef>
          </c:val>
          <c:smooth val="0"/>
          <c:extLst>
            <c:ext xmlns:c16="http://schemas.microsoft.com/office/drawing/2014/chart" uri="{C3380CC4-5D6E-409C-BE32-E72D297353CC}">
              <c16:uniqueId val="{0000000A-A312-483E-8887-353817DAC66A}"/>
            </c:ext>
          </c:extLst>
        </c:ser>
        <c:ser>
          <c:idx val="11"/>
          <c:order val="11"/>
          <c:tx>
            <c:strRef>
              <c:f>'PP 2016 OldAge Dependency Ratio'!$A$14</c:f>
              <c:strCache>
                <c:ptCount val="1"/>
                <c:pt idx="0">
                  <c:v>Uttlesford</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Ratio'!$B$14:$F$14</c:f>
              <c:numCache>
                <c:formatCode>0.0</c:formatCode>
                <c:ptCount val="5"/>
                <c:pt idx="0">
                  <c:v>327.65567190000002</c:v>
                </c:pt>
                <c:pt idx="1">
                  <c:v>344.9410795</c:v>
                </c:pt>
                <c:pt idx="2">
                  <c:v>358.55363560000001</c:v>
                </c:pt>
                <c:pt idx="3">
                  <c:v>408.18659000000002</c:v>
                </c:pt>
                <c:pt idx="4">
                  <c:v>448.41159690000001</c:v>
                </c:pt>
              </c:numCache>
            </c:numRef>
          </c:val>
          <c:smooth val="0"/>
          <c:extLst>
            <c:ext xmlns:c16="http://schemas.microsoft.com/office/drawing/2014/chart" uri="{C3380CC4-5D6E-409C-BE32-E72D297353CC}">
              <c16:uniqueId val="{0000000B-A312-483E-8887-353817DAC66A}"/>
            </c:ext>
          </c:extLst>
        </c:ser>
        <c:ser>
          <c:idx val="12"/>
          <c:order val="12"/>
          <c:tx>
            <c:strRef>
              <c:f>'PP 2016 OldAge Dependency Ratio'!$A$15</c:f>
              <c:strCache>
                <c:ptCount val="1"/>
                <c:pt idx="0">
                  <c:v>Essex</c:v>
                </c:pt>
              </c:strCache>
            </c:strRef>
          </c:tx>
          <c:spPr>
            <a:ln w="76200" cap="rnd">
              <a:solidFill>
                <a:srgbClr val="FF0066"/>
              </a:solidFill>
              <a:round/>
            </a:ln>
            <a:effectLst/>
          </c:spPr>
          <c:marker>
            <c:symbol val="circle"/>
            <c:size val="5"/>
            <c:spPr>
              <a:solidFill>
                <a:schemeClr val="accent1">
                  <a:lumMod val="80000"/>
                  <a:lumOff val="20000"/>
                </a:schemeClr>
              </a:solidFill>
              <a:ln w="9525">
                <a:solidFill>
                  <a:srgbClr val="FF0066"/>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Ratio'!$B$15:$F$15</c:f>
              <c:numCache>
                <c:formatCode>0.0</c:formatCode>
                <c:ptCount val="5"/>
                <c:pt idx="0">
                  <c:v>335.57533916112953</c:v>
                </c:pt>
                <c:pt idx="1">
                  <c:v>342.03270037854412</c:v>
                </c:pt>
                <c:pt idx="2">
                  <c:v>343.94288517384661</c:v>
                </c:pt>
                <c:pt idx="3">
                  <c:v>380.44999932300465</c:v>
                </c:pt>
                <c:pt idx="4">
                  <c:v>408.600106000822</c:v>
                </c:pt>
              </c:numCache>
            </c:numRef>
          </c:val>
          <c:smooth val="0"/>
          <c:extLst>
            <c:ext xmlns:c16="http://schemas.microsoft.com/office/drawing/2014/chart" uri="{C3380CC4-5D6E-409C-BE32-E72D297353CC}">
              <c16:uniqueId val="{0000000C-A312-483E-8887-353817DAC66A}"/>
            </c:ext>
          </c:extLst>
        </c:ser>
        <c:ser>
          <c:idx val="13"/>
          <c:order val="13"/>
          <c:tx>
            <c:strRef>
              <c:f>'PP 2016 OldAge Dependency Ratio'!$A$16</c:f>
              <c:strCache>
                <c:ptCount val="1"/>
                <c:pt idx="0">
                  <c:v>England</c:v>
                </c:pt>
              </c:strCache>
            </c:strRef>
          </c:tx>
          <c:spPr>
            <a:ln w="63500" cap="sq">
              <a:solidFill>
                <a:srgbClr val="58F0F4"/>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f>'PP 2016 OldAge Dependency Ratio'!$B$2:$F$2</c:f>
              <c:numCache>
                <c:formatCode>General</c:formatCode>
                <c:ptCount val="5"/>
                <c:pt idx="0">
                  <c:v>2019</c:v>
                </c:pt>
                <c:pt idx="1">
                  <c:v>2024</c:v>
                </c:pt>
                <c:pt idx="2">
                  <c:v>2029</c:v>
                </c:pt>
                <c:pt idx="3">
                  <c:v>2034</c:v>
                </c:pt>
                <c:pt idx="4">
                  <c:v>2039</c:v>
                </c:pt>
              </c:numCache>
            </c:numRef>
          </c:cat>
          <c:val>
            <c:numRef>
              <c:f>'PP 2016 OldAge Dependency Ratio'!$B$16:$F$16</c:f>
              <c:numCache>
                <c:formatCode>General</c:formatCode>
                <c:ptCount val="5"/>
                <c:pt idx="0">
                  <c:v>286.8</c:v>
                </c:pt>
                <c:pt idx="1">
                  <c:v>295.10000000000002</c:v>
                </c:pt>
                <c:pt idx="2">
                  <c:v>299.7</c:v>
                </c:pt>
                <c:pt idx="3">
                  <c:v>334.2</c:v>
                </c:pt>
                <c:pt idx="4">
                  <c:v>361</c:v>
                </c:pt>
              </c:numCache>
            </c:numRef>
          </c:val>
          <c:smooth val="0"/>
          <c:extLst>
            <c:ext xmlns:c16="http://schemas.microsoft.com/office/drawing/2014/chart" uri="{C3380CC4-5D6E-409C-BE32-E72D297353CC}">
              <c16:uniqueId val="{0000000D-A312-483E-8887-353817DAC66A}"/>
            </c:ext>
          </c:extLst>
        </c:ser>
        <c:dLbls>
          <c:showLegendKey val="0"/>
          <c:showVal val="0"/>
          <c:showCatName val="0"/>
          <c:showSerName val="0"/>
          <c:showPercent val="0"/>
          <c:showBubbleSize val="0"/>
        </c:dLbls>
        <c:marker val="1"/>
        <c:smooth val="0"/>
        <c:axId val="193053056"/>
        <c:axId val="193054976"/>
      </c:lineChart>
      <c:catAx>
        <c:axId val="19305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054976"/>
        <c:crosses val="autoZero"/>
        <c:auto val="1"/>
        <c:lblAlgn val="ctr"/>
        <c:lblOffset val="100"/>
        <c:noMultiLvlLbl val="0"/>
      </c:catAx>
      <c:valAx>
        <c:axId val="19305497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053056"/>
        <c:crosses val="autoZero"/>
        <c:crossBetween val="between"/>
      </c:valAx>
      <c:spPr>
        <a:noFill/>
        <a:ln>
          <a:noFill/>
        </a:ln>
        <a:effectLst/>
      </c:spPr>
    </c:plotArea>
    <c:legend>
      <c:legendPos val="r"/>
      <c:layout>
        <c:manualLayout>
          <c:xMode val="edge"/>
          <c:yMode val="edge"/>
          <c:x val="0.80802841855823293"/>
          <c:y val="0.24974253320979659"/>
          <c:w val="0.17857124643339181"/>
          <c:h val="0.71251508960553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85199976314695E-2"/>
          <c:y val="0.21201845830655236"/>
          <c:w val="0.70348031378638054"/>
          <c:h val="0.71335848718217199"/>
        </c:manualLayout>
      </c:layout>
      <c:lineChart>
        <c:grouping val="standard"/>
        <c:varyColors val="0"/>
        <c:ser>
          <c:idx val="0"/>
          <c:order val="0"/>
          <c:tx>
            <c:strRef>
              <c:f>'PP 2016 OldAge Dependency Ratio'!$A$3</c:f>
              <c:strCache>
                <c:ptCount val="1"/>
                <c:pt idx="0">
                  <c:v>Basildon</c:v>
                </c:pt>
              </c:strCache>
            </c:strRef>
          </c:tx>
          <c:spPr>
            <a:ln w="28575" cap="rnd">
              <a:solidFill>
                <a:schemeClr val="accent1"/>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Ratio'!$H$3:$L$3</c:f>
              <c:numCache>
                <c:formatCode>0.00</c:formatCode>
                <c:ptCount val="5"/>
                <c:pt idx="0">
                  <c:v>3.6704018836878314</c:v>
                </c:pt>
                <c:pt idx="1">
                  <c:v>3.6602312041188028</c:v>
                </c:pt>
                <c:pt idx="2">
                  <c:v>3.6680199987845064</c:v>
                </c:pt>
                <c:pt idx="3">
                  <c:v>3.3462913714960774</c:v>
                </c:pt>
                <c:pt idx="4">
                  <c:v>3.1414431261707869</c:v>
                </c:pt>
              </c:numCache>
            </c:numRef>
          </c:val>
          <c:smooth val="0"/>
          <c:extLst>
            <c:ext xmlns:c16="http://schemas.microsoft.com/office/drawing/2014/chart" uri="{C3380CC4-5D6E-409C-BE32-E72D297353CC}">
              <c16:uniqueId val="{00000000-43E8-42FA-8DD6-BAC148F013D8}"/>
            </c:ext>
          </c:extLst>
        </c:ser>
        <c:ser>
          <c:idx val="1"/>
          <c:order val="1"/>
          <c:tx>
            <c:strRef>
              <c:f>'PP 2016 OldAge Dependency Ratio'!$A$4</c:f>
              <c:strCache>
                <c:ptCount val="1"/>
                <c:pt idx="0">
                  <c:v>Braintree</c:v>
                </c:pt>
              </c:strCache>
            </c:strRef>
          </c:tx>
          <c:spPr>
            <a:ln w="28575" cap="rnd">
              <a:solidFill>
                <a:schemeClr val="accent2"/>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Ratio'!$H$4:$L$4</c:f>
              <c:numCache>
                <c:formatCode>0.00</c:formatCode>
                <c:ptCount val="5"/>
                <c:pt idx="0">
                  <c:v>3.0305872001995553</c:v>
                </c:pt>
                <c:pt idx="1">
                  <c:v>2.8739698562205906</c:v>
                </c:pt>
                <c:pt idx="2">
                  <c:v>2.7916427148141838</c:v>
                </c:pt>
                <c:pt idx="3">
                  <c:v>2.444011242582715</c:v>
                </c:pt>
                <c:pt idx="4">
                  <c:v>2.2314307518041878</c:v>
                </c:pt>
              </c:numCache>
            </c:numRef>
          </c:val>
          <c:smooth val="0"/>
          <c:extLst>
            <c:ext xmlns:c16="http://schemas.microsoft.com/office/drawing/2014/chart" uri="{C3380CC4-5D6E-409C-BE32-E72D297353CC}">
              <c16:uniqueId val="{00000001-43E8-42FA-8DD6-BAC148F013D8}"/>
            </c:ext>
          </c:extLst>
        </c:ser>
        <c:ser>
          <c:idx val="2"/>
          <c:order val="2"/>
          <c:tx>
            <c:strRef>
              <c:f>'PP 2016 OldAge Dependency Ratio'!$A$5</c:f>
              <c:strCache>
                <c:ptCount val="1"/>
                <c:pt idx="0">
                  <c:v>Brentwood</c:v>
                </c:pt>
              </c:strCache>
            </c:strRef>
          </c:tx>
          <c:spPr>
            <a:ln w="28575" cap="rnd">
              <a:solidFill>
                <a:schemeClr val="accent3"/>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Ratio'!$H$5:$L$5</c:f>
              <c:numCache>
                <c:formatCode>0.00</c:formatCode>
                <c:ptCount val="5"/>
                <c:pt idx="0">
                  <c:v>3.0755920439640185</c:v>
                </c:pt>
                <c:pt idx="1">
                  <c:v>3.1009698212413821</c:v>
                </c:pt>
                <c:pt idx="2">
                  <c:v>3.1093481999545785</c:v>
                </c:pt>
                <c:pt idx="3">
                  <c:v>2.852547745031341</c:v>
                </c:pt>
                <c:pt idx="4">
                  <c:v>2.7163428262804841</c:v>
                </c:pt>
              </c:numCache>
            </c:numRef>
          </c:val>
          <c:smooth val="0"/>
          <c:extLst>
            <c:ext xmlns:c16="http://schemas.microsoft.com/office/drawing/2014/chart" uri="{C3380CC4-5D6E-409C-BE32-E72D297353CC}">
              <c16:uniqueId val="{00000002-43E8-42FA-8DD6-BAC148F013D8}"/>
            </c:ext>
          </c:extLst>
        </c:ser>
        <c:ser>
          <c:idx val="3"/>
          <c:order val="3"/>
          <c:tx>
            <c:strRef>
              <c:f>'PP 2016 OldAge Dependency Ratio'!$A$6</c:f>
              <c:strCache>
                <c:ptCount val="1"/>
                <c:pt idx="0">
                  <c:v>Castle Point</c:v>
                </c:pt>
              </c:strCache>
            </c:strRef>
          </c:tx>
          <c:spPr>
            <a:ln w="28575" cap="rnd">
              <a:solidFill>
                <a:schemeClr val="accent4"/>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Ratio'!$H$6:$L$6</c:f>
              <c:numCache>
                <c:formatCode>0.00</c:formatCode>
                <c:ptCount val="5"/>
                <c:pt idx="0">
                  <c:v>2.3195530802587125</c:v>
                </c:pt>
                <c:pt idx="1">
                  <c:v>2.2815069079802681</c:v>
                </c:pt>
                <c:pt idx="2">
                  <c:v>2.3101458763097953</c:v>
                </c:pt>
                <c:pt idx="3">
                  <c:v>2.1293003449044319</c:v>
                </c:pt>
                <c:pt idx="4">
                  <c:v>2.0129298353882645</c:v>
                </c:pt>
              </c:numCache>
            </c:numRef>
          </c:val>
          <c:smooth val="0"/>
          <c:extLst>
            <c:ext xmlns:c16="http://schemas.microsoft.com/office/drawing/2014/chart" uri="{C3380CC4-5D6E-409C-BE32-E72D297353CC}">
              <c16:uniqueId val="{00000003-43E8-42FA-8DD6-BAC148F013D8}"/>
            </c:ext>
          </c:extLst>
        </c:ser>
        <c:ser>
          <c:idx val="4"/>
          <c:order val="4"/>
          <c:tx>
            <c:strRef>
              <c:f>'PP 2016 OldAge Dependency Ratio'!$A$7</c:f>
              <c:strCache>
                <c:ptCount val="1"/>
                <c:pt idx="0">
                  <c:v>Chelmsford</c:v>
                </c:pt>
              </c:strCache>
            </c:strRef>
          </c:tx>
          <c:spPr>
            <a:ln w="28575" cap="rnd">
              <a:solidFill>
                <a:schemeClr val="accent5"/>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Ratio'!$H$7:$L$7</c:f>
              <c:numCache>
                <c:formatCode>0.00</c:formatCode>
                <c:ptCount val="5"/>
                <c:pt idx="0">
                  <c:v>3.2482685798652438</c:v>
                </c:pt>
                <c:pt idx="1">
                  <c:v>3.1569194746933977</c:v>
                </c:pt>
                <c:pt idx="2">
                  <c:v>3.147812852916251</c:v>
                </c:pt>
                <c:pt idx="3">
                  <c:v>2.8809133538913887</c:v>
                </c:pt>
                <c:pt idx="4">
                  <c:v>2.7031341784414193</c:v>
                </c:pt>
              </c:numCache>
            </c:numRef>
          </c:val>
          <c:smooth val="0"/>
          <c:extLst>
            <c:ext xmlns:c16="http://schemas.microsoft.com/office/drawing/2014/chart" uri="{C3380CC4-5D6E-409C-BE32-E72D297353CC}">
              <c16:uniqueId val="{00000004-43E8-42FA-8DD6-BAC148F013D8}"/>
            </c:ext>
          </c:extLst>
        </c:ser>
        <c:ser>
          <c:idx val="5"/>
          <c:order val="5"/>
          <c:tx>
            <c:strRef>
              <c:f>'PP 2016 OldAge Dependency Ratio'!$A$8</c:f>
              <c:strCache>
                <c:ptCount val="1"/>
                <c:pt idx="0">
                  <c:v>Colchester</c:v>
                </c:pt>
              </c:strCache>
            </c:strRef>
          </c:tx>
          <c:spPr>
            <a:ln w="28575" cap="rnd">
              <a:solidFill>
                <a:schemeClr val="accent6"/>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Ratio'!$H$8:$L$8</c:f>
              <c:numCache>
                <c:formatCode>0.00</c:formatCode>
                <c:ptCount val="5"/>
                <c:pt idx="0">
                  <c:v>3.7536052961280721</c:v>
                </c:pt>
                <c:pt idx="1">
                  <c:v>3.7647120121899116</c:v>
                </c:pt>
                <c:pt idx="2">
                  <c:v>3.8015543988745084</c:v>
                </c:pt>
                <c:pt idx="3">
                  <c:v>3.4641237768172877</c:v>
                </c:pt>
                <c:pt idx="4">
                  <c:v>3.225022367529633</c:v>
                </c:pt>
              </c:numCache>
            </c:numRef>
          </c:val>
          <c:smooth val="0"/>
          <c:extLst>
            <c:ext xmlns:c16="http://schemas.microsoft.com/office/drawing/2014/chart" uri="{C3380CC4-5D6E-409C-BE32-E72D297353CC}">
              <c16:uniqueId val="{00000005-43E8-42FA-8DD6-BAC148F013D8}"/>
            </c:ext>
          </c:extLst>
        </c:ser>
        <c:ser>
          <c:idx val="6"/>
          <c:order val="6"/>
          <c:tx>
            <c:strRef>
              <c:f>'PP 2016 OldAge Dependency Ratio'!$A$9</c:f>
              <c:strCache>
                <c:ptCount val="1"/>
                <c:pt idx="0">
                  <c:v>Epping Forest</c:v>
                </c:pt>
              </c:strCache>
            </c:strRef>
          </c:tx>
          <c:spPr>
            <a:ln w="28575" cap="rnd">
              <a:solidFill>
                <a:schemeClr val="accent1">
                  <a:lumMod val="60000"/>
                </a:schemeClr>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Ratio'!$H$9:$L$9</c:f>
              <c:numCache>
                <c:formatCode>0.00</c:formatCode>
                <c:ptCount val="5"/>
                <c:pt idx="0">
                  <c:v>3.2075116813574067</c:v>
                </c:pt>
                <c:pt idx="1">
                  <c:v>3.2233005548239202</c:v>
                </c:pt>
                <c:pt idx="2">
                  <c:v>3.2267677869262696</c:v>
                </c:pt>
                <c:pt idx="3">
                  <c:v>2.9330744967048088</c:v>
                </c:pt>
                <c:pt idx="4">
                  <c:v>2.7333015048026343</c:v>
                </c:pt>
              </c:numCache>
            </c:numRef>
          </c:val>
          <c:smooth val="0"/>
          <c:extLst>
            <c:ext xmlns:c16="http://schemas.microsoft.com/office/drawing/2014/chart" uri="{C3380CC4-5D6E-409C-BE32-E72D297353CC}">
              <c16:uniqueId val="{00000006-43E8-42FA-8DD6-BAC148F013D8}"/>
            </c:ext>
          </c:extLst>
        </c:ser>
        <c:ser>
          <c:idx val="7"/>
          <c:order val="7"/>
          <c:tx>
            <c:strRef>
              <c:f>'PP 2016 OldAge Dependency Ratio'!$A$10</c:f>
              <c:strCache>
                <c:ptCount val="1"/>
                <c:pt idx="0">
                  <c:v>Harlow</c:v>
                </c:pt>
              </c:strCache>
            </c:strRef>
          </c:tx>
          <c:spPr>
            <a:ln w="28575" cap="rnd">
              <a:solidFill>
                <a:schemeClr val="accent2">
                  <a:lumMod val="60000"/>
                </a:schemeClr>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Ratio'!$H$10:$L$10</c:f>
              <c:numCache>
                <c:formatCode>0.00</c:formatCode>
                <c:ptCount val="5"/>
                <c:pt idx="0">
                  <c:v>4.1183168800499459</c:v>
                </c:pt>
                <c:pt idx="1">
                  <c:v>4.0277338069518667</c:v>
                </c:pt>
                <c:pt idx="2">
                  <c:v>3.9997473103640218</c:v>
                </c:pt>
                <c:pt idx="3">
                  <c:v>3.6214363011179223</c:v>
                </c:pt>
                <c:pt idx="4">
                  <c:v>3.391218861981014</c:v>
                </c:pt>
              </c:numCache>
            </c:numRef>
          </c:val>
          <c:smooth val="0"/>
          <c:extLst>
            <c:ext xmlns:c16="http://schemas.microsoft.com/office/drawing/2014/chart" uri="{C3380CC4-5D6E-409C-BE32-E72D297353CC}">
              <c16:uniqueId val="{00000007-43E8-42FA-8DD6-BAC148F013D8}"/>
            </c:ext>
          </c:extLst>
        </c:ser>
        <c:ser>
          <c:idx val="8"/>
          <c:order val="8"/>
          <c:tx>
            <c:strRef>
              <c:f>'PP 2016 OldAge Dependency Ratio'!$A$11</c:f>
              <c:strCache>
                <c:ptCount val="1"/>
                <c:pt idx="0">
                  <c:v>Maldon</c:v>
                </c:pt>
              </c:strCache>
            </c:strRef>
          </c:tx>
          <c:spPr>
            <a:ln w="28575" cap="rnd">
              <a:solidFill>
                <a:schemeClr val="accent3">
                  <a:lumMod val="60000"/>
                </a:schemeClr>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Ratio'!$H$11:$L$11</c:f>
              <c:numCache>
                <c:formatCode>0.00</c:formatCode>
                <c:ptCount val="5"/>
                <c:pt idx="0">
                  <c:v>2.344312724430786</c:v>
                </c:pt>
                <c:pt idx="1">
                  <c:v>2.1856254630101382</c:v>
                </c:pt>
                <c:pt idx="2">
                  <c:v>2.1226645158131663</c:v>
                </c:pt>
                <c:pt idx="3">
                  <c:v>1.8735194740691354</c:v>
                </c:pt>
                <c:pt idx="4">
                  <c:v>1.7264270441106051</c:v>
                </c:pt>
              </c:numCache>
            </c:numRef>
          </c:val>
          <c:smooth val="0"/>
          <c:extLst>
            <c:ext xmlns:c16="http://schemas.microsoft.com/office/drawing/2014/chart" uri="{C3380CC4-5D6E-409C-BE32-E72D297353CC}">
              <c16:uniqueId val="{00000008-43E8-42FA-8DD6-BAC148F013D8}"/>
            </c:ext>
          </c:extLst>
        </c:ser>
        <c:ser>
          <c:idx val="9"/>
          <c:order val="9"/>
          <c:tx>
            <c:strRef>
              <c:f>'PP 2016 OldAge Dependency Ratio'!$A$12</c:f>
              <c:strCache>
                <c:ptCount val="1"/>
                <c:pt idx="0">
                  <c:v>Rochford</c:v>
                </c:pt>
              </c:strCache>
            </c:strRef>
          </c:tx>
          <c:spPr>
            <a:ln w="28575" cap="rnd">
              <a:solidFill>
                <a:schemeClr val="accent4">
                  <a:lumMod val="60000"/>
                </a:schemeClr>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Ratio'!$H$12:$L$12</c:f>
              <c:numCache>
                <c:formatCode>0.00</c:formatCode>
                <c:ptCount val="5"/>
                <c:pt idx="0">
                  <c:v>2.5964477965499446</c:v>
                </c:pt>
                <c:pt idx="1">
                  <c:v>2.5505874101640869</c:v>
                </c:pt>
                <c:pt idx="2">
                  <c:v>2.5323640776005432</c:v>
                </c:pt>
                <c:pt idx="3">
                  <c:v>2.2822393308944604</c:v>
                </c:pt>
                <c:pt idx="4">
                  <c:v>2.1136232033440283</c:v>
                </c:pt>
              </c:numCache>
            </c:numRef>
          </c:val>
          <c:smooth val="0"/>
          <c:extLst>
            <c:ext xmlns:c16="http://schemas.microsoft.com/office/drawing/2014/chart" uri="{C3380CC4-5D6E-409C-BE32-E72D297353CC}">
              <c16:uniqueId val="{00000009-43E8-42FA-8DD6-BAC148F013D8}"/>
            </c:ext>
          </c:extLst>
        </c:ser>
        <c:ser>
          <c:idx val="10"/>
          <c:order val="10"/>
          <c:tx>
            <c:strRef>
              <c:f>'PP 2016 OldAge Dependency Ratio'!$A$13</c:f>
              <c:strCache>
                <c:ptCount val="1"/>
                <c:pt idx="0">
                  <c:v>Tendring</c:v>
                </c:pt>
              </c:strCache>
            </c:strRef>
          </c:tx>
          <c:spPr>
            <a:ln w="28575" cap="rnd">
              <a:solidFill>
                <a:schemeClr val="accent5">
                  <a:lumMod val="60000"/>
                </a:schemeClr>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Ratio'!$H$13:$L$13</c:f>
              <c:numCache>
                <c:formatCode>0.00</c:formatCode>
                <c:ptCount val="5"/>
                <c:pt idx="0">
                  <c:v>1.8381529735855706</c:v>
                </c:pt>
                <c:pt idx="1">
                  <c:v>1.8111877953252409</c:v>
                </c:pt>
                <c:pt idx="2">
                  <c:v>1.8073086448657707</c:v>
                </c:pt>
                <c:pt idx="3">
                  <c:v>1.6251035718727667</c:v>
                </c:pt>
                <c:pt idx="4">
                  <c:v>1.5021879971306691</c:v>
                </c:pt>
              </c:numCache>
            </c:numRef>
          </c:val>
          <c:smooth val="0"/>
          <c:extLst>
            <c:ext xmlns:c16="http://schemas.microsoft.com/office/drawing/2014/chart" uri="{C3380CC4-5D6E-409C-BE32-E72D297353CC}">
              <c16:uniqueId val="{0000000A-43E8-42FA-8DD6-BAC148F013D8}"/>
            </c:ext>
          </c:extLst>
        </c:ser>
        <c:ser>
          <c:idx val="11"/>
          <c:order val="11"/>
          <c:tx>
            <c:strRef>
              <c:f>'PP 2016 OldAge Dependency Ratio'!$A$14</c:f>
              <c:strCache>
                <c:ptCount val="1"/>
                <c:pt idx="0">
                  <c:v>Uttlesford</c:v>
                </c:pt>
              </c:strCache>
            </c:strRef>
          </c:tx>
          <c:spPr>
            <a:ln w="28575" cap="rnd">
              <a:solidFill>
                <a:schemeClr val="accent6">
                  <a:lumMod val="60000"/>
                </a:schemeClr>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Ratio'!$H$14:$L$14</c:f>
              <c:numCache>
                <c:formatCode>0.00</c:formatCode>
                <c:ptCount val="5"/>
                <c:pt idx="0">
                  <c:v>3.0519844024100959</c:v>
                </c:pt>
                <c:pt idx="1">
                  <c:v>2.8990458354497033</c:v>
                </c:pt>
                <c:pt idx="2">
                  <c:v>2.7889830159624798</c:v>
                </c:pt>
                <c:pt idx="3">
                  <c:v>2.4498600015252827</c:v>
                </c:pt>
                <c:pt idx="4">
                  <c:v>2.2300939737359409</c:v>
                </c:pt>
              </c:numCache>
            </c:numRef>
          </c:val>
          <c:smooth val="0"/>
          <c:extLst>
            <c:ext xmlns:c16="http://schemas.microsoft.com/office/drawing/2014/chart" uri="{C3380CC4-5D6E-409C-BE32-E72D297353CC}">
              <c16:uniqueId val="{0000000B-43E8-42FA-8DD6-BAC148F013D8}"/>
            </c:ext>
          </c:extLst>
        </c:ser>
        <c:ser>
          <c:idx val="12"/>
          <c:order val="12"/>
          <c:tx>
            <c:strRef>
              <c:f>'PP 2016 OldAge Dependency Ratio'!$A$15</c:f>
              <c:strCache>
                <c:ptCount val="1"/>
                <c:pt idx="0">
                  <c:v>Essex</c:v>
                </c:pt>
              </c:strCache>
            </c:strRef>
          </c:tx>
          <c:spPr>
            <a:ln w="76200" cap="rnd">
              <a:solidFill>
                <a:srgbClr val="FF0066"/>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Ratio'!$H$15:$L$15</c:f>
              <c:numCache>
                <c:formatCode>0.00</c:formatCode>
                <c:ptCount val="5"/>
                <c:pt idx="0">
                  <c:v>2.9799567587409661</c:v>
                </c:pt>
                <c:pt idx="1">
                  <c:v>2.923697058477893</c:v>
                </c:pt>
                <c:pt idx="2">
                  <c:v>2.9074594739604747</c:v>
                </c:pt>
                <c:pt idx="3">
                  <c:v>2.6284662945970809</c:v>
                </c:pt>
                <c:pt idx="4">
                  <c:v>2.4473806670965188</c:v>
                </c:pt>
              </c:numCache>
            </c:numRef>
          </c:val>
          <c:smooth val="0"/>
          <c:extLst>
            <c:ext xmlns:c16="http://schemas.microsoft.com/office/drawing/2014/chart" uri="{C3380CC4-5D6E-409C-BE32-E72D297353CC}">
              <c16:uniqueId val="{0000000C-43E8-42FA-8DD6-BAC148F013D8}"/>
            </c:ext>
          </c:extLst>
        </c:ser>
        <c:ser>
          <c:idx val="13"/>
          <c:order val="13"/>
          <c:tx>
            <c:strRef>
              <c:f>'PP 2016 OldAge Dependency Ratio'!$A$16</c:f>
              <c:strCache>
                <c:ptCount val="1"/>
                <c:pt idx="0">
                  <c:v>England</c:v>
                </c:pt>
              </c:strCache>
            </c:strRef>
          </c:tx>
          <c:spPr>
            <a:ln w="76200" cap="rnd">
              <a:solidFill>
                <a:srgbClr val="58F0F4"/>
              </a:solidFill>
              <a:round/>
            </a:ln>
            <a:effectLst/>
          </c:spPr>
          <c:marker>
            <c:symbol val="none"/>
          </c:marker>
          <c:cat>
            <c:numRef>
              <c:f>'PP 2016 OldAge Dependency Ratio'!$H$2:$L$2</c:f>
              <c:numCache>
                <c:formatCode>General</c:formatCode>
                <c:ptCount val="5"/>
                <c:pt idx="0">
                  <c:v>2019</c:v>
                </c:pt>
                <c:pt idx="1">
                  <c:v>2024</c:v>
                </c:pt>
                <c:pt idx="2">
                  <c:v>2029</c:v>
                </c:pt>
                <c:pt idx="3">
                  <c:v>2034</c:v>
                </c:pt>
                <c:pt idx="4">
                  <c:v>2039</c:v>
                </c:pt>
              </c:numCache>
            </c:numRef>
          </c:cat>
          <c:val>
            <c:numRef>
              <c:f>'PP 2016 OldAge Dependency Ratio'!$H$16:$L$16</c:f>
              <c:numCache>
                <c:formatCode>0.00</c:formatCode>
                <c:ptCount val="5"/>
                <c:pt idx="0">
                  <c:v>3.4867503486750349</c:v>
                </c:pt>
                <c:pt idx="1">
                  <c:v>3.3886818027787187</c:v>
                </c:pt>
                <c:pt idx="2">
                  <c:v>3.3366700033366703</c:v>
                </c:pt>
                <c:pt idx="3">
                  <c:v>2.9922202274087373</c:v>
                </c:pt>
                <c:pt idx="4">
                  <c:v>2.770083102493075</c:v>
                </c:pt>
              </c:numCache>
            </c:numRef>
          </c:val>
          <c:smooth val="0"/>
          <c:extLst>
            <c:ext xmlns:c16="http://schemas.microsoft.com/office/drawing/2014/chart" uri="{C3380CC4-5D6E-409C-BE32-E72D297353CC}">
              <c16:uniqueId val="{0000000D-43E8-42FA-8DD6-BAC148F013D8}"/>
            </c:ext>
          </c:extLst>
        </c:ser>
        <c:dLbls>
          <c:showLegendKey val="0"/>
          <c:showVal val="0"/>
          <c:showCatName val="0"/>
          <c:showSerName val="0"/>
          <c:showPercent val="0"/>
          <c:showBubbleSize val="0"/>
        </c:dLbls>
        <c:smooth val="0"/>
        <c:axId val="192935808"/>
        <c:axId val="192937344"/>
      </c:lineChart>
      <c:catAx>
        <c:axId val="19293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937344"/>
        <c:crosses val="autoZero"/>
        <c:auto val="1"/>
        <c:lblAlgn val="ctr"/>
        <c:lblOffset val="100"/>
        <c:noMultiLvlLbl val="0"/>
      </c:catAx>
      <c:valAx>
        <c:axId val="192937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935808"/>
        <c:crosses val="autoZero"/>
        <c:crossBetween val="between"/>
      </c:valAx>
      <c:spPr>
        <a:noFill/>
        <a:ln>
          <a:noFill/>
        </a:ln>
        <a:effectLst/>
      </c:spPr>
    </c:plotArea>
    <c:legend>
      <c:legendPos val="r"/>
      <c:layout>
        <c:manualLayout>
          <c:xMode val="edge"/>
          <c:yMode val="edge"/>
          <c:x val="0.76123534558180228"/>
          <c:y val="0.23040993587141814"/>
          <c:w val="0.22209798775153106"/>
          <c:h val="0.7336818464702221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27642169728784"/>
          <c:y val="7.407407407407407E-2"/>
          <c:w val="0.76612467191601052"/>
          <c:h val="0.66240084572761737"/>
        </c:manualLayout>
      </c:layout>
      <c:lineChart>
        <c:grouping val="standard"/>
        <c:varyColors val="0"/>
        <c:ser>
          <c:idx val="0"/>
          <c:order val="0"/>
          <c:tx>
            <c:strRef>
              <c:f>Sheet2!$B$44</c:f>
              <c:strCache>
                <c:ptCount val="1"/>
                <c:pt idx="0">
                  <c:v>Essex</c:v>
                </c:pt>
              </c:strCache>
            </c:strRef>
          </c:tx>
          <c:spPr>
            <a:ln w="47625" cap="rnd">
              <a:solidFill>
                <a:schemeClr val="accent1"/>
              </a:solidFill>
              <a:round/>
            </a:ln>
            <a:effectLst/>
          </c:spPr>
          <c:marker>
            <c:symbol val="none"/>
          </c:marker>
          <c:cat>
            <c:strRef>
              <c:f>Sheet2!$A$45:$A$50</c:f>
              <c:strCache>
                <c:ptCount val="6"/>
                <c:pt idx="0">
                  <c:v>2010-12</c:v>
                </c:pt>
                <c:pt idx="1">
                  <c:v>2011-13</c:v>
                </c:pt>
                <c:pt idx="2">
                  <c:v>2012-14</c:v>
                </c:pt>
                <c:pt idx="3">
                  <c:v>2013-15</c:v>
                </c:pt>
                <c:pt idx="4">
                  <c:v>2014-16</c:v>
                </c:pt>
                <c:pt idx="5">
                  <c:v>2015-17</c:v>
                </c:pt>
              </c:strCache>
            </c:strRef>
          </c:cat>
          <c:val>
            <c:numRef>
              <c:f>Sheet2!$B$45:$B$50</c:f>
              <c:numCache>
                <c:formatCode>General</c:formatCode>
                <c:ptCount val="6"/>
                <c:pt idx="0">
                  <c:v>5.4</c:v>
                </c:pt>
                <c:pt idx="1">
                  <c:v>5.4</c:v>
                </c:pt>
                <c:pt idx="2">
                  <c:v>5.5</c:v>
                </c:pt>
                <c:pt idx="3">
                  <c:v>5.6</c:v>
                </c:pt>
                <c:pt idx="4">
                  <c:v>5.8</c:v>
                </c:pt>
                <c:pt idx="5">
                  <c:v>6</c:v>
                </c:pt>
              </c:numCache>
            </c:numRef>
          </c:val>
          <c:smooth val="0"/>
          <c:extLst>
            <c:ext xmlns:c16="http://schemas.microsoft.com/office/drawing/2014/chart" uri="{C3380CC4-5D6E-409C-BE32-E72D297353CC}">
              <c16:uniqueId val="{00000000-A2E3-4176-8758-1CF180BD0D9D}"/>
            </c:ext>
          </c:extLst>
        </c:ser>
        <c:ser>
          <c:idx val="1"/>
          <c:order val="1"/>
          <c:tx>
            <c:strRef>
              <c:f>Sheet2!$C$44</c:f>
              <c:strCache>
                <c:ptCount val="1"/>
                <c:pt idx="0">
                  <c:v>EOE</c:v>
                </c:pt>
              </c:strCache>
            </c:strRef>
          </c:tx>
          <c:spPr>
            <a:ln w="47625" cap="rnd">
              <a:solidFill>
                <a:schemeClr val="accent2"/>
              </a:solidFill>
              <a:round/>
            </a:ln>
            <a:effectLst/>
          </c:spPr>
          <c:marker>
            <c:symbol val="none"/>
          </c:marker>
          <c:val>
            <c:numRef>
              <c:f>Sheet2!$C$45:$C$50</c:f>
              <c:numCache>
                <c:formatCode>General</c:formatCode>
                <c:ptCount val="6"/>
                <c:pt idx="0">
                  <c:v>5.2</c:v>
                </c:pt>
                <c:pt idx="1">
                  <c:v>5.3</c:v>
                </c:pt>
                <c:pt idx="2">
                  <c:v>5.4</c:v>
                </c:pt>
                <c:pt idx="3">
                  <c:v>5.4</c:v>
                </c:pt>
                <c:pt idx="4">
                  <c:v>5.6</c:v>
                </c:pt>
                <c:pt idx="5">
                  <c:v>5.8</c:v>
                </c:pt>
              </c:numCache>
            </c:numRef>
          </c:val>
          <c:smooth val="0"/>
          <c:extLst>
            <c:ext xmlns:c16="http://schemas.microsoft.com/office/drawing/2014/chart" uri="{C3380CC4-5D6E-409C-BE32-E72D297353CC}">
              <c16:uniqueId val="{00000001-A2E3-4176-8758-1CF180BD0D9D}"/>
            </c:ext>
          </c:extLst>
        </c:ser>
        <c:ser>
          <c:idx val="2"/>
          <c:order val="2"/>
          <c:tx>
            <c:strRef>
              <c:f>Sheet2!$D$44</c:f>
              <c:strCache>
                <c:ptCount val="1"/>
                <c:pt idx="0">
                  <c:v>England</c:v>
                </c:pt>
              </c:strCache>
            </c:strRef>
          </c:tx>
          <c:spPr>
            <a:ln w="47625" cap="rnd">
              <a:solidFill>
                <a:schemeClr val="accent3"/>
              </a:solidFill>
              <a:round/>
            </a:ln>
            <a:effectLst/>
          </c:spPr>
          <c:marker>
            <c:symbol val="none"/>
          </c:marker>
          <c:val>
            <c:numRef>
              <c:f>Sheet2!$D$45:$D$50</c:f>
              <c:numCache>
                <c:formatCode>General</c:formatCode>
                <c:ptCount val="6"/>
                <c:pt idx="0">
                  <c:v>6.8</c:v>
                </c:pt>
                <c:pt idx="1">
                  <c:v>6.9</c:v>
                </c:pt>
                <c:pt idx="2">
                  <c:v>7</c:v>
                </c:pt>
                <c:pt idx="3">
                  <c:v>7.1</c:v>
                </c:pt>
                <c:pt idx="4">
                  <c:v>7.3</c:v>
                </c:pt>
                <c:pt idx="5">
                  <c:v>7.4</c:v>
                </c:pt>
              </c:numCache>
            </c:numRef>
          </c:val>
          <c:smooth val="0"/>
          <c:extLst>
            <c:ext xmlns:c16="http://schemas.microsoft.com/office/drawing/2014/chart" uri="{C3380CC4-5D6E-409C-BE32-E72D297353CC}">
              <c16:uniqueId val="{00000002-A2E3-4176-8758-1CF180BD0D9D}"/>
            </c:ext>
          </c:extLst>
        </c:ser>
        <c:dLbls>
          <c:showLegendKey val="0"/>
          <c:showVal val="0"/>
          <c:showCatName val="0"/>
          <c:showSerName val="0"/>
          <c:showPercent val="0"/>
          <c:showBubbleSize val="0"/>
        </c:dLbls>
        <c:smooth val="0"/>
        <c:axId val="193349120"/>
        <c:axId val="193350656"/>
      </c:lineChart>
      <c:catAx>
        <c:axId val="19334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350656"/>
        <c:crosses val="autoZero"/>
        <c:auto val="1"/>
        <c:lblAlgn val="ctr"/>
        <c:lblOffset val="100"/>
        <c:noMultiLvlLbl val="0"/>
      </c:catAx>
      <c:valAx>
        <c:axId val="193350656"/>
        <c:scaling>
          <c:orientation val="minMax"/>
          <c:min val="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 </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349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79141669444138E-2"/>
          <c:y val="5.2434133607577239E-2"/>
          <c:w val="0.87962535412731924"/>
          <c:h val="0.81322338554852225"/>
        </c:manualLayout>
      </c:layout>
      <c:barChart>
        <c:barDir val="bar"/>
        <c:grouping val="clustered"/>
        <c:varyColors val="0"/>
        <c:ser>
          <c:idx val="0"/>
          <c:order val="0"/>
          <c:spPr>
            <a:solidFill>
              <a:srgbClr val="B4B392"/>
            </a:solidFill>
            <a:ln>
              <a:noFill/>
            </a:ln>
            <a:effectLst>
              <a:outerShdw blurRad="40000" dist="23000" dir="5400000" rotWithShape="0">
                <a:srgbClr val="000000">
                  <a:alpha val="35000"/>
                </a:srgbClr>
              </a:outerShdw>
            </a:effectLst>
          </c:spPr>
          <c:invertIfNegative val="0"/>
          <c:dPt>
            <c:idx val="8"/>
            <c:invertIfNegative val="0"/>
            <c:bubble3D val="0"/>
            <c:spPr>
              <a:solidFill>
                <a:srgbClr val="526DB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253D-4AA2-986D-ECA5539C03CE}"/>
              </c:ext>
            </c:extLst>
          </c:dPt>
          <c:dPt>
            <c:idx val="11"/>
            <c:invertIfNegative val="0"/>
            <c:bubble3D val="0"/>
            <c:spPr>
              <a:solidFill>
                <a:srgbClr val="92D050"/>
              </a:solidFill>
              <a:ln>
                <a:solidFill>
                  <a:srgbClr val="007A33"/>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2-253D-4AA2-986D-ECA5539C03CE}"/>
              </c:ext>
            </c:extLst>
          </c:dPt>
          <c:cat>
            <c:strRef>
              <c:f>Sheet2!$A$25:$A$38</c:f>
              <c:strCache>
                <c:ptCount val="14"/>
                <c:pt idx="0">
                  <c:v>Uttlesford</c:v>
                </c:pt>
                <c:pt idx="1">
                  <c:v>Maldon</c:v>
                </c:pt>
                <c:pt idx="2">
                  <c:v>Castle Point</c:v>
                </c:pt>
                <c:pt idx="3">
                  <c:v>Rochford</c:v>
                </c:pt>
                <c:pt idx="4">
                  <c:v>Chelmsford</c:v>
                </c:pt>
                <c:pt idx="5">
                  <c:v>Braintree</c:v>
                </c:pt>
                <c:pt idx="6">
                  <c:v>Harlow</c:v>
                </c:pt>
                <c:pt idx="7">
                  <c:v>Epping Forest</c:v>
                </c:pt>
                <c:pt idx="8">
                  <c:v>Essex</c:v>
                </c:pt>
                <c:pt idx="9">
                  <c:v>Tendring</c:v>
                </c:pt>
                <c:pt idx="10">
                  <c:v>Brentwood</c:v>
                </c:pt>
                <c:pt idx="11">
                  <c:v>England</c:v>
                </c:pt>
                <c:pt idx="12">
                  <c:v>Basildon</c:v>
                </c:pt>
                <c:pt idx="13">
                  <c:v>Colchester</c:v>
                </c:pt>
              </c:strCache>
            </c:strRef>
          </c:cat>
          <c:val>
            <c:numRef>
              <c:f>Sheet2!$B$25:$B$38</c:f>
              <c:numCache>
                <c:formatCode>General</c:formatCode>
                <c:ptCount val="14"/>
                <c:pt idx="0">
                  <c:v>-0.3</c:v>
                </c:pt>
                <c:pt idx="1">
                  <c:v>2.2999999999999998</c:v>
                </c:pt>
                <c:pt idx="2">
                  <c:v>4.3</c:v>
                </c:pt>
                <c:pt idx="3">
                  <c:v>4.4000000000000004</c:v>
                </c:pt>
                <c:pt idx="4">
                  <c:v>4.5</c:v>
                </c:pt>
                <c:pt idx="5">
                  <c:v>5</c:v>
                </c:pt>
                <c:pt idx="6">
                  <c:v>5.0999999999999996</c:v>
                </c:pt>
                <c:pt idx="7">
                  <c:v>5.6</c:v>
                </c:pt>
                <c:pt idx="8">
                  <c:v>6</c:v>
                </c:pt>
                <c:pt idx="9">
                  <c:v>7</c:v>
                </c:pt>
                <c:pt idx="10">
                  <c:v>7</c:v>
                </c:pt>
                <c:pt idx="11">
                  <c:v>7.4</c:v>
                </c:pt>
                <c:pt idx="12">
                  <c:v>7.5</c:v>
                </c:pt>
                <c:pt idx="13">
                  <c:v>7.8</c:v>
                </c:pt>
              </c:numCache>
            </c:numRef>
          </c:val>
          <c:extLst>
            <c:ext xmlns:c16="http://schemas.microsoft.com/office/drawing/2014/chart" uri="{C3380CC4-5D6E-409C-BE32-E72D297353CC}">
              <c16:uniqueId val="{00000000-253D-4AA2-986D-ECA5539C03CE}"/>
            </c:ext>
          </c:extLst>
        </c:ser>
        <c:dLbls>
          <c:showLegendKey val="0"/>
          <c:showVal val="0"/>
          <c:showCatName val="0"/>
          <c:showSerName val="0"/>
          <c:showPercent val="0"/>
          <c:showBubbleSize val="0"/>
        </c:dLbls>
        <c:gapWidth val="17"/>
        <c:axId val="193412480"/>
        <c:axId val="193418368"/>
      </c:barChart>
      <c:catAx>
        <c:axId val="19341248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3418368"/>
        <c:crosses val="autoZero"/>
        <c:auto val="1"/>
        <c:lblAlgn val="ctr"/>
        <c:lblOffset val="100"/>
        <c:noMultiLvlLbl val="0"/>
      </c:catAx>
      <c:valAx>
        <c:axId val="193418368"/>
        <c:scaling>
          <c:orientation val="minMax"/>
          <c:max val="8"/>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GB" dirty="0">
                    <a:solidFill>
                      <a:schemeClr val="tx1"/>
                    </a:solidFill>
                  </a:rPr>
                  <a:t>Years </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341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Sheet1!$B$43</c:f>
              <c:strCache>
                <c:ptCount val="1"/>
                <c:pt idx="0">
                  <c:v>Essex</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strRef>
              <c:f>Sheet1!$A$44:$A$49</c:f>
              <c:strCache>
                <c:ptCount val="6"/>
                <c:pt idx="0">
                  <c:v>2010-12</c:v>
                </c:pt>
                <c:pt idx="1">
                  <c:v>2011-13</c:v>
                </c:pt>
                <c:pt idx="2">
                  <c:v>2012-14</c:v>
                </c:pt>
                <c:pt idx="3">
                  <c:v>2013-15</c:v>
                </c:pt>
                <c:pt idx="4">
                  <c:v>2014-16</c:v>
                </c:pt>
                <c:pt idx="5">
                  <c:v>2015-17</c:v>
                </c:pt>
              </c:strCache>
            </c:strRef>
          </c:cat>
          <c:val>
            <c:numRef>
              <c:f>Sheet1!$B$44:$B$49</c:f>
              <c:numCache>
                <c:formatCode>General</c:formatCode>
                <c:ptCount val="6"/>
                <c:pt idx="0">
                  <c:v>6.9</c:v>
                </c:pt>
                <c:pt idx="1">
                  <c:v>6.9</c:v>
                </c:pt>
                <c:pt idx="2">
                  <c:v>7</c:v>
                </c:pt>
                <c:pt idx="3">
                  <c:v>7.2</c:v>
                </c:pt>
                <c:pt idx="4">
                  <c:v>7.5</c:v>
                </c:pt>
                <c:pt idx="5">
                  <c:v>7.7</c:v>
                </c:pt>
              </c:numCache>
            </c:numRef>
          </c:val>
          <c:smooth val="0"/>
          <c:extLst>
            <c:ext xmlns:c16="http://schemas.microsoft.com/office/drawing/2014/chart" uri="{C3380CC4-5D6E-409C-BE32-E72D297353CC}">
              <c16:uniqueId val="{00000000-4444-43F0-BE9E-A651C2EA24D5}"/>
            </c:ext>
          </c:extLst>
        </c:ser>
        <c:ser>
          <c:idx val="1"/>
          <c:order val="1"/>
          <c:tx>
            <c:strRef>
              <c:f>Sheet1!$C$43</c:f>
              <c:strCache>
                <c:ptCount val="1"/>
                <c:pt idx="0">
                  <c:v>EOE</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strRef>
              <c:f>Sheet1!$A$44:$A$49</c:f>
              <c:strCache>
                <c:ptCount val="6"/>
                <c:pt idx="0">
                  <c:v>2010-12</c:v>
                </c:pt>
                <c:pt idx="1">
                  <c:v>2011-13</c:v>
                </c:pt>
                <c:pt idx="2">
                  <c:v>2012-14</c:v>
                </c:pt>
                <c:pt idx="3">
                  <c:v>2013-15</c:v>
                </c:pt>
                <c:pt idx="4">
                  <c:v>2014-16</c:v>
                </c:pt>
                <c:pt idx="5">
                  <c:v>2015-17</c:v>
                </c:pt>
              </c:strCache>
            </c:strRef>
          </c:cat>
          <c:val>
            <c:numRef>
              <c:f>Sheet1!$C$44:$C$49</c:f>
              <c:numCache>
                <c:formatCode>General</c:formatCode>
                <c:ptCount val="6"/>
                <c:pt idx="0">
                  <c:v>7.1</c:v>
                </c:pt>
                <c:pt idx="1">
                  <c:v>7.1</c:v>
                </c:pt>
                <c:pt idx="2">
                  <c:v>7.1</c:v>
                </c:pt>
                <c:pt idx="3">
                  <c:v>7.3</c:v>
                </c:pt>
                <c:pt idx="4">
                  <c:v>7.6</c:v>
                </c:pt>
                <c:pt idx="5">
                  <c:v>8</c:v>
                </c:pt>
              </c:numCache>
            </c:numRef>
          </c:val>
          <c:smooth val="0"/>
          <c:extLst>
            <c:ext xmlns:c16="http://schemas.microsoft.com/office/drawing/2014/chart" uri="{C3380CC4-5D6E-409C-BE32-E72D297353CC}">
              <c16:uniqueId val="{00000001-4444-43F0-BE9E-A651C2EA24D5}"/>
            </c:ext>
          </c:extLst>
        </c:ser>
        <c:ser>
          <c:idx val="2"/>
          <c:order val="2"/>
          <c:tx>
            <c:strRef>
              <c:f>Sheet1!$D$43</c:f>
              <c:strCache>
                <c:ptCount val="1"/>
                <c:pt idx="0">
                  <c:v>England</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strRef>
              <c:f>Sheet1!$A$44:$A$49</c:f>
              <c:strCache>
                <c:ptCount val="6"/>
                <c:pt idx="0">
                  <c:v>2010-12</c:v>
                </c:pt>
                <c:pt idx="1">
                  <c:v>2011-13</c:v>
                </c:pt>
                <c:pt idx="2">
                  <c:v>2012-14</c:v>
                </c:pt>
                <c:pt idx="3">
                  <c:v>2013-15</c:v>
                </c:pt>
                <c:pt idx="4">
                  <c:v>2014-16</c:v>
                </c:pt>
                <c:pt idx="5">
                  <c:v>2015-17</c:v>
                </c:pt>
              </c:strCache>
            </c:strRef>
          </c:cat>
          <c:val>
            <c:numRef>
              <c:f>Sheet1!$D$44:$D$49</c:f>
              <c:numCache>
                <c:formatCode>General</c:formatCode>
                <c:ptCount val="6"/>
                <c:pt idx="0">
                  <c:v>9.1</c:v>
                </c:pt>
                <c:pt idx="1">
                  <c:v>9</c:v>
                </c:pt>
                <c:pt idx="2">
                  <c:v>9.1</c:v>
                </c:pt>
                <c:pt idx="3">
                  <c:v>9.1999999999999993</c:v>
                </c:pt>
                <c:pt idx="4">
                  <c:v>9.4</c:v>
                </c:pt>
                <c:pt idx="5">
                  <c:v>9.4</c:v>
                </c:pt>
              </c:numCache>
            </c:numRef>
          </c:val>
          <c:smooth val="0"/>
          <c:extLst>
            <c:ext xmlns:c16="http://schemas.microsoft.com/office/drawing/2014/chart" uri="{C3380CC4-5D6E-409C-BE32-E72D297353CC}">
              <c16:uniqueId val="{00000002-4444-43F0-BE9E-A651C2EA24D5}"/>
            </c:ext>
          </c:extLst>
        </c:ser>
        <c:dLbls>
          <c:showLegendKey val="0"/>
          <c:showVal val="0"/>
          <c:showCatName val="0"/>
          <c:showSerName val="0"/>
          <c:showPercent val="0"/>
          <c:showBubbleSize val="0"/>
        </c:dLbls>
        <c:smooth val="0"/>
        <c:axId val="159729152"/>
        <c:axId val="159730688"/>
      </c:lineChart>
      <c:catAx>
        <c:axId val="159729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730688"/>
        <c:crossesAt val="0"/>
        <c:auto val="1"/>
        <c:lblAlgn val="ctr"/>
        <c:lblOffset val="100"/>
        <c:noMultiLvlLbl val="0"/>
      </c:catAx>
      <c:valAx>
        <c:axId val="159730688"/>
        <c:scaling>
          <c:orientation val="minMax"/>
          <c:min val="6"/>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GB" dirty="0"/>
                  <a:t>Years</a:t>
                </a:r>
              </a:p>
            </c:rich>
          </c:tx>
          <c:layout>
            <c:manualLayout>
              <c:xMode val="edge"/>
              <c:yMode val="edge"/>
              <c:x val="7.4999999999999997E-2"/>
              <c:y val="0.3228011081948090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729152"/>
        <c:crosses val="autoZero"/>
        <c:crossBetween val="between"/>
        <c:majorUnit val="0.5"/>
        <c:minorUnit val="0.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B4B392"/>
            </a:solidFill>
            <a:ln>
              <a:noFill/>
            </a:ln>
            <a:effectLst>
              <a:outerShdw blurRad="40000" dist="23000" dir="5400000" rotWithShape="0">
                <a:srgbClr val="000000">
                  <a:alpha val="35000"/>
                </a:srgbClr>
              </a:outerShdw>
            </a:effectLst>
          </c:spPr>
          <c:invertIfNegative val="0"/>
          <c:dPt>
            <c:idx val="8"/>
            <c:invertIfNegative val="0"/>
            <c:bubble3D val="0"/>
            <c:spPr>
              <a:solidFill>
                <a:srgbClr val="FFC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5A8C-4C58-9F44-E252DD6908A4}"/>
              </c:ext>
            </c:extLst>
          </c:dPt>
          <c:dPt>
            <c:idx val="10"/>
            <c:invertIfNegative val="0"/>
            <c:bubble3D val="0"/>
            <c:spPr>
              <a:solidFill>
                <a:srgbClr val="526DB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0-5A8C-4C58-9F44-E252DD6908A4}"/>
              </c:ext>
            </c:extLst>
          </c:dPt>
          <c:cat>
            <c:strRef>
              <c:f>'[Life Expectancy Changes 2017_ESSEX_Districts.xlsx]Sheet1'!$A$1:$A$14</c:f>
              <c:strCache>
                <c:ptCount val="14"/>
                <c:pt idx="0">
                  <c:v>Uttlesford</c:v>
                </c:pt>
                <c:pt idx="1">
                  <c:v>Rochford</c:v>
                </c:pt>
                <c:pt idx="2">
                  <c:v>Maldon</c:v>
                </c:pt>
                <c:pt idx="3">
                  <c:v>Braintree</c:v>
                </c:pt>
                <c:pt idx="4">
                  <c:v>Chelmsford</c:v>
                </c:pt>
                <c:pt idx="5">
                  <c:v>Castle Point</c:v>
                </c:pt>
                <c:pt idx="6">
                  <c:v>Epping Forest</c:v>
                </c:pt>
                <c:pt idx="7">
                  <c:v>Colchester</c:v>
                </c:pt>
                <c:pt idx="8">
                  <c:v>Essex</c:v>
                </c:pt>
                <c:pt idx="9">
                  <c:v>Harlow</c:v>
                </c:pt>
                <c:pt idx="10">
                  <c:v>England</c:v>
                </c:pt>
                <c:pt idx="11">
                  <c:v>Basildon</c:v>
                </c:pt>
                <c:pt idx="12">
                  <c:v>Brentwood</c:v>
                </c:pt>
                <c:pt idx="13">
                  <c:v>Tendring</c:v>
                </c:pt>
              </c:strCache>
            </c:strRef>
          </c:cat>
          <c:val>
            <c:numRef>
              <c:f>'[Life Expectancy Changes 2017_ESSEX_Districts.xlsx]Sheet1'!$B$1:$B$14</c:f>
              <c:numCache>
                <c:formatCode>General</c:formatCode>
                <c:ptCount val="14"/>
                <c:pt idx="0">
                  <c:v>2.2000000000000002</c:v>
                </c:pt>
                <c:pt idx="1">
                  <c:v>3.2</c:v>
                </c:pt>
                <c:pt idx="2">
                  <c:v>3.9</c:v>
                </c:pt>
                <c:pt idx="3">
                  <c:v>5.5</c:v>
                </c:pt>
                <c:pt idx="4">
                  <c:v>6</c:v>
                </c:pt>
                <c:pt idx="5">
                  <c:v>6</c:v>
                </c:pt>
                <c:pt idx="6">
                  <c:v>6.6</c:v>
                </c:pt>
                <c:pt idx="7">
                  <c:v>7.5</c:v>
                </c:pt>
                <c:pt idx="8">
                  <c:v>7.7</c:v>
                </c:pt>
                <c:pt idx="9">
                  <c:v>7.8</c:v>
                </c:pt>
                <c:pt idx="10">
                  <c:v>9.4</c:v>
                </c:pt>
                <c:pt idx="11">
                  <c:v>9.6</c:v>
                </c:pt>
                <c:pt idx="12">
                  <c:v>9.9</c:v>
                </c:pt>
                <c:pt idx="13">
                  <c:v>10.8</c:v>
                </c:pt>
              </c:numCache>
            </c:numRef>
          </c:val>
          <c:extLst>
            <c:ext xmlns:c16="http://schemas.microsoft.com/office/drawing/2014/chart" uri="{C3380CC4-5D6E-409C-BE32-E72D297353CC}">
              <c16:uniqueId val="{00000000-CF1A-453C-80F7-A46457780F73}"/>
            </c:ext>
          </c:extLst>
        </c:ser>
        <c:dLbls>
          <c:showLegendKey val="0"/>
          <c:showVal val="0"/>
          <c:showCatName val="0"/>
          <c:showSerName val="0"/>
          <c:showPercent val="0"/>
          <c:showBubbleSize val="0"/>
        </c:dLbls>
        <c:gapWidth val="14"/>
        <c:overlap val="-5"/>
        <c:axId val="159771648"/>
        <c:axId val="160047872"/>
      </c:barChart>
      <c:catAx>
        <c:axId val="15977164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sz="900"/>
            </a:pPr>
            <a:endParaRPr lang="en-US"/>
          </a:p>
        </c:txPr>
        <c:crossAx val="160047872"/>
        <c:crosses val="autoZero"/>
        <c:auto val="1"/>
        <c:lblAlgn val="ctr"/>
        <c:lblOffset val="100"/>
        <c:noMultiLvlLbl val="0"/>
      </c:catAx>
      <c:valAx>
        <c:axId val="160047872"/>
        <c:scaling>
          <c:orientation val="minMax"/>
          <c:max val="11"/>
        </c:scaling>
        <c:delete val="0"/>
        <c:axPos val="b"/>
        <c:majorGridlines>
          <c:spPr>
            <a:ln w="9525" cap="flat" cmpd="sng" algn="ctr">
              <a:solidFill>
                <a:srgbClr val="000000">
                  <a:alpha val="25000"/>
                </a:srgbClr>
              </a:solidFill>
              <a:round/>
            </a:ln>
            <a:effectLst/>
          </c:spPr>
        </c:majorGridlines>
        <c:title>
          <c:tx>
            <c:rich>
              <a:bodyPr rot="0" vert="horz"/>
              <a:lstStyle/>
              <a:p>
                <a:pPr>
                  <a:defRPr/>
                </a:pPr>
                <a:r>
                  <a:rPr lang="en-GB"/>
                  <a:t>Years </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597716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Physically active</c:v>
                </c:pt>
              </c:strCache>
            </c:strRef>
          </c:tx>
          <c:spPr>
            <a:solidFill>
              <a:schemeClr val="accent4"/>
            </a:solidFill>
          </c:spPr>
          <c:invertIfNegative val="0"/>
          <c:cat>
            <c:strRef>
              <c:f>Sheet1!$A$2:$A$13</c:f>
              <c:strCache>
                <c:ptCount val="12"/>
                <c:pt idx="0">
                  <c:v>Basildon</c:v>
                </c:pt>
                <c:pt idx="1">
                  <c:v>Castle Point </c:v>
                </c:pt>
                <c:pt idx="2">
                  <c:v>Tendring </c:v>
                </c:pt>
                <c:pt idx="3">
                  <c:v>Harlow</c:v>
                </c:pt>
                <c:pt idx="4">
                  <c:v>Braintree</c:v>
                </c:pt>
                <c:pt idx="5">
                  <c:v>Colchester</c:v>
                </c:pt>
                <c:pt idx="6">
                  <c:v>Maldon</c:v>
                </c:pt>
                <c:pt idx="7">
                  <c:v>Epping Forest</c:v>
                </c:pt>
                <c:pt idx="8">
                  <c:v>Chelmsford</c:v>
                </c:pt>
                <c:pt idx="9">
                  <c:v>Rochford</c:v>
                </c:pt>
                <c:pt idx="10">
                  <c:v>Brentwood</c:v>
                </c:pt>
                <c:pt idx="11">
                  <c:v>Uttlesford </c:v>
                </c:pt>
              </c:strCache>
            </c:strRef>
          </c:cat>
          <c:val>
            <c:numRef>
              <c:f>Sheet1!$B$2:$B$13</c:f>
              <c:numCache>
                <c:formatCode>0.00</c:formatCode>
                <c:ptCount val="12"/>
                <c:pt idx="0">
                  <c:v>61</c:v>
                </c:pt>
                <c:pt idx="1">
                  <c:v>61.3</c:v>
                </c:pt>
                <c:pt idx="2">
                  <c:v>62.6</c:v>
                </c:pt>
                <c:pt idx="3">
                  <c:v>62.8</c:v>
                </c:pt>
                <c:pt idx="4">
                  <c:v>66.5</c:v>
                </c:pt>
                <c:pt idx="5">
                  <c:v>67.2</c:v>
                </c:pt>
                <c:pt idx="6">
                  <c:v>67.400000000000006</c:v>
                </c:pt>
                <c:pt idx="7">
                  <c:v>67.599999999999994</c:v>
                </c:pt>
                <c:pt idx="8">
                  <c:v>67.900000000000006</c:v>
                </c:pt>
                <c:pt idx="9">
                  <c:v>70</c:v>
                </c:pt>
                <c:pt idx="10">
                  <c:v>70.099999999999994</c:v>
                </c:pt>
                <c:pt idx="11">
                  <c:v>71.400000000000006</c:v>
                </c:pt>
              </c:numCache>
            </c:numRef>
          </c:val>
          <c:extLst>
            <c:ext xmlns:c16="http://schemas.microsoft.com/office/drawing/2014/chart" uri="{C3380CC4-5D6E-409C-BE32-E72D297353CC}">
              <c16:uniqueId val="{00000000-9A3C-4EAF-BF14-CDE4660C00B6}"/>
            </c:ext>
          </c:extLst>
        </c:ser>
        <c:dLbls>
          <c:showLegendKey val="0"/>
          <c:showVal val="0"/>
          <c:showCatName val="0"/>
          <c:showSerName val="0"/>
          <c:showPercent val="0"/>
          <c:showBubbleSize val="0"/>
        </c:dLbls>
        <c:gapWidth val="150"/>
        <c:axId val="200570368"/>
        <c:axId val="200571904"/>
      </c:barChart>
      <c:catAx>
        <c:axId val="200570368"/>
        <c:scaling>
          <c:orientation val="minMax"/>
        </c:scaling>
        <c:delete val="0"/>
        <c:axPos val="l"/>
        <c:numFmt formatCode="General" sourceLinked="0"/>
        <c:majorTickMark val="out"/>
        <c:minorTickMark val="none"/>
        <c:tickLblPos val="nextTo"/>
        <c:txPr>
          <a:bodyPr/>
          <a:lstStyle/>
          <a:p>
            <a:pPr>
              <a:defRPr sz="900"/>
            </a:pPr>
            <a:endParaRPr lang="en-US"/>
          </a:p>
        </c:txPr>
        <c:crossAx val="200571904"/>
        <c:crosses val="autoZero"/>
        <c:auto val="1"/>
        <c:lblAlgn val="ctr"/>
        <c:lblOffset val="100"/>
        <c:noMultiLvlLbl val="0"/>
      </c:catAx>
      <c:valAx>
        <c:axId val="200571904"/>
        <c:scaling>
          <c:orientation val="minMax"/>
        </c:scaling>
        <c:delete val="0"/>
        <c:axPos val="b"/>
        <c:majorGridlines>
          <c:spPr>
            <a:ln>
              <a:solidFill>
                <a:schemeClr val="accent1">
                  <a:alpha val="50000"/>
                </a:schemeClr>
              </a:solidFill>
            </a:ln>
          </c:spPr>
        </c:majorGridlines>
        <c:numFmt formatCode="0.00" sourceLinked="1"/>
        <c:majorTickMark val="out"/>
        <c:minorTickMark val="none"/>
        <c:tickLblPos val="nextTo"/>
        <c:txPr>
          <a:bodyPr/>
          <a:lstStyle/>
          <a:p>
            <a:pPr>
              <a:defRPr sz="1000"/>
            </a:pPr>
            <a:endParaRPr lang="en-US"/>
          </a:p>
        </c:txPr>
        <c:crossAx val="200570368"/>
        <c:crosses val="autoZero"/>
        <c:crossBetween val="between"/>
      </c:valAx>
    </c:plotArea>
    <c:legend>
      <c:legendPos val="b"/>
      <c:layout>
        <c:manualLayout>
          <c:xMode val="edge"/>
          <c:yMode val="edge"/>
          <c:x val="0.43693420018341411"/>
          <c:y val="0.89277036764263284"/>
          <c:w val="0.27755469671164679"/>
          <c:h val="6.6758137673898182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Great Britain</c:v>
                </c:pt>
              </c:strCache>
            </c:strRef>
          </c:tx>
          <c:spPr>
            <a:ln>
              <a:solidFill>
                <a:schemeClr val="accent6">
                  <a:alpha val="50000"/>
                </a:schemeClr>
              </a:solidFill>
              <a:prstDash val="solid"/>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Sheet1!$B$2:$L$2</c:f>
              <c:numCache>
                <c:formatCode>General</c:formatCode>
                <c:ptCount val="11"/>
                <c:pt idx="0">
                  <c:v>9.3000000000000007</c:v>
                </c:pt>
                <c:pt idx="1">
                  <c:v>8.8000000000000007</c:v>
                </c:pt>
                <c:pt idx="2">
                  <c:v>8</c:v>
                </c:pt>
                <c:pt idx="3">
                  <c:v>7.2</c:v>
                </c:pt>
                <c:pt idx="4">
                  <c:v>6.8</c:v>
                </c:pt>
                <c:pt idx="5">
                  <c:v>6.1</c:v>
                </c:pt>
                <c:pt idx="6">
                  <c:v>6</c:v>
                </c:pt>
                <c:pt idx="7">
                  <c:v>5.5</c:v>
                </c:pt>
                <c:pt idx="8">
                  <c:v>5.4</c:v>
                </c:pt>
                <c:pt idx="9">
                  <c:v>5</c:v>
                </c:pt>
                <c:pt idx="10">
                  <c:v>4.9000000000000004</c:v>
                </c:pt>
              </c:numCache>
            </c:numRef>
          </c:val>
          <c:smooth val="0"/>
          <c:extLst>
            <c:ext xmlns:c16="http://schemas.microsoft.com/office/drawing/2014/chart" uri="{C3380CC4-5D6E-409C-BE32-E72D297353CC}">
              <c16:uniqueId val="{00000000-27F8-41D9-939E-5A79C21945C0}"/>
            </c:ext>
          </c:extLst>
        </c:ser>
        <c:ser>
          <c:idx val="1"/>
          <c:order val="1"/>
          <c:tx>
            <c:strRef>
              <c:f>Sheet1!$A$3</c:f>
              <c:strCache>
                <c:ptCount val="1"/>
                <c:pt idx="0">
                  <c:v>Essex</c:v>
                </c:pt>
              </c:strCache>
            </c:strRef>
          </c:tx>
          <c:spPr>
            <a:ln>
              <a:solidFill>
                <a:srgbClr val="E00069"/>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Sheet1!$B$3:$L$3</c:f>
              <c:numCache>
                <c:formatCode>0.0</c:formatCode>
                <c:ptCount val="11"/>
                <c:pt idx="0">
                  <c:v>12.4</c:v>
                </c:pt>
                <c:pt idx="1">
                  <c:v>11.7</c:v>
                </c:pt>
                <c:pt idx="2">
                  <c:v>10.5</c:v>
                </c:pt>
                <c:pt idx="3">
                  <c:v>7.2</c:v>
                </c:pt>
                <c:pt idx="4">
                  <c:v>6.7</c:v>
                </c:pt>
                <c:pt idx="5">
                  <c:v>6.1</c:v>
                </c:pt>
                <c:pt idx="6">
                  <c:v>6</c:v>
                </c:pt>
                <c:pt idx="7">
                  <c:v>6.8</c:v>
                </c:pt>
                <c:pt idx="8" formatCode="General">
                  <c:v>5.7</c:v>
                </c:pt>
                <c:pt idx="9" formatCode="General">
                  <c:v>5</c:v>
                </c:pt>
                <c:pt idx="10" formatCode="General">
                  <c:v>5.3</c:v>
                </c:pt>
              </c:numCache>
            </c:numRef>
          </c:val>
          <c:smooth val="0"/>
          <c:extLst>
            <c:ext xmlns:c16="http://schemas.microsoft.com/office/drawing/2014/chart" uri="{C3380CC4-5D6E-409C-BE32-E72D297353CC}">
              <c16:uniqueId val="{00000001-27F8-41D9-939E-5A79C21945C0}"/>
            </c:ext>
          </c:extLst>
        </c:ser>
        <c:ser>
          <c:idx val="2"/>
          <c:order val="2"/>
          <c:tx>
            <c:strRef>
              <c:f>Sheet1!$A$4</c:f>
              <c:strCache>
                <c:ptCount val="1"/>
                <c:pt idx="0">
                  <c:v>SELEP</c:v>
                </c:pt>
              </c:strCache>
            </c:strRef>
          </c:tx>
          <c:spPr>
            <a:ln>
              <a:solidFill>
                <a:schemeClr val="accent3">
                  <a:alpha val="50000"/>
                </a:schemeClr>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Sheet1!$B$4:$L$4</c:f>
              <c:numCache>
                <c:formatCode>General</c:formatCode>
                <c:ptCount val="11"/>
                <c:pt idx="0">
                  <c:v>10.5</c:v>
                </c:pt>
                <c:pt idx="1">
                  <c:v>9.6999999999999993</c:v>
                </c:pt>
                <c:pt idx="2">
                  <c:v>8.8000000000000007</c:v>
                </c:pt>
                <c:pt idx="3">
                  <c:v>7.4</c:v>
                </c:pt>
                <c:pt idx="4">
                  <c:v>7.4</c:v>
                </c:pt>
                <c:pt idx="5">
                  <c:v>5.8</c:v>
                </c:pt>
                <c:pt idx="6">
                  <c:v>5.5</c:v>
                </c:pt>
                <c:pt idx="7">
                  <c:v>5.5</c:v>
                </c:pt>
                <c:pt idx="8">
                  <c:v>5.3</c:v>
                </c:pt>
                <c:pt idx="9">
                  <c:v>5.0999999999999996</c:v>
                </c:pt>
                <c:pt idx="10">
                  <c:v>4.8</c:v>
                </c:pt>
              </c:numCache>
            </c:numRef>
          </c:val>
          <c:smooth val="0"/>
          <c:extLst>
            <c:ext xmlns:c16="http://schemas.microsoft.com/office/drawing/2014/chart" uri="{C3380CC4-5D6E-409C-BE32-E72D297353CC}">
              <c16:uniqueId val="{00000002-27F8-41D9-939E-5A79C21945C0}"/>
            </c:ext>
          </c:extLst>
        </c:ser>
        <c:dLbls>
          <c:showLegendKey val="0"/>
          <c:showVal val="0"/>
          <c:showCatName val="0"/>
          <c:showSerName val="0"/>
          <c:showPercent val="0"/>
          <c:showBubbleSize val="0"/>
        </c:dLbls>
        <c:smooth val="0"/>
        <c:axId val="32412416"/>
        <c:axId val="32413952"/>
      </c:lineChart>
      <c:catAx>
        <c:axId val="32412416"/>
        <c:scaling>
          <c:orientation val="minMax"/>
        </c:scaling>
        <c:delete val="0"/>
        <c:axPos val="b"/>
        <c:numFmt formatCode="General" sourceLinked="0"/>
        <c:majorTickMark val="out"/>
        <c:minorTickMark val="none"/>
        <c:tickLblPos val="nextTo"/>
        <c:txPr>
          <a:bodyPr/>
          <a:lstStyle/>
          <a:p>
            <a:pPr>
              <a:defRPr sz="1000"/>
            </a:pPr>
            <a:endParaRPr lang="en-US"/>
          </a:p>
        </c:txPr>
        <c:crossAx val="32413952"/>
        <c:crosses val="autoZero"/>
        <c:auto val="1"/>
        <c:lblAlgn val="ctr"/>
        <c:lblOffset val="100"/>
        <c:noMultiLvlLbl val="0"/>
      </c:catAx>
      <c:valAx>
        <c:axId val="32413952"/>
        <c:scaling>
          <c:orientation val="minMax"/>
          <c:max val="15"/>
        </c:scaling>
        <c:delete val="0"/>
        <c:axPos val="l"/>
        <c:numFmt formatCode="General" sourceLinked="1"/>
        <c:majorTickMark val="out"/>
        <c:minorTickMark val="none"/>
        <c:tickLblPos val="nextTo"/>
        <c:txPr>
          <a:bodyPr/>
          <a:lstStyle/>
          <a:p>
            <a:pPr>
              <a:defRPr sz="1050"/>
            </a:pPr>
            <a:endParaRPr lang="en-US"/>
          </a:p>
        </c:txPr>
        <c:crossAx val="32412416"/>
        <c:crosses val="autoZero"/>
        <c:crossBetween val="between"/>
        <c:majorUnit val="5"/>
      </c:valAx>
    </c:plotArea>
    <c:legend>
      <c:legendPos val="r"/>
      <c:layout>
        <c:manualLayout>
          <c:xMode val="edge"/>
          <c:yMode val="edge"/>
          <c:x val="0.67946170060547273"/>
          <c:y val="0.11059729977586656"/>
          <c:w val="0.26260785434082212"/>
          <c:h val="0.23019145176881323"/>
        </c:manualLayout>
      </c:layout>
      <c:overlay val="1"/>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Great Britain</c:v>
                </c:pt>
              </c:strCache>
            </c:strRef>
          </c:tx>
          <c:spPr>
            <a:ln>
              <a:solidFill>
                <a:schemeClr val="accent6">
                  <a:alpha val="50000"/>
                </a:schemeClr>
              </a:solidFill>
              <a:prstDash val="solid"/>
            </a:ln>
          </c:spPr>
          <c:marker>
            <c:symbol val="none"/>
          </c:marker>
          <c:cat>
            <c:strRef>
              <c:f>Sheet1!$B$1:$G$1</c:f>
              <c:strCache>
                <c:ptCount val="6"/>
                <c:pt idx="0">
                  <c:v>2012</c:v>
                </c:pt>
                <c:pt idx="1">
                  <c:v>2013</c:v>
                </c:pt>
                <c:pt idx="2">
                  <c:v>2014</c:v>
                </c:pt>
                <c:pt idx="3">
                  <c:v>2015</c:v>
                </c:pt>
                <c:pt idx="4">
                  <c:v>2016</c:v>
                </c:pt>
                <c:pt idx="5">
                  <c:v>2017</c:v>
                </c:pt>
              </c:strCache>
            </c:strRef>
          </c:cat>
          <c:val>
            <c:numRef>
              <c:f>Sheet1!$B$2:$G$2</c:f>
              <c:numCache>
                <c:formatCode>General</c:formatCode>
                <c:ptCount val="6"/>
                <c:pt idx="0">
                  <c:v>56</c:v>
                </c:pt>
                <c:pt idx="1">
                  <c:v>56</c:v>
                </c:pt>
                <c:pt idx="2">
                  <c:v>57</c:v>
                </c:pt>
                <c:pt idx="3">
                  <c:v>57</c:v>
                </c:pt>
                <c:pt idx="4">
                  <c:v>66.099999999999994</c:v>
                </c:pt>
                <c:pt idx="5">
                  <c:v>66</c:v>
                </c:pt>
              </c:numCache>
            </c:numRef>
          </c:val>
          <c:smooth val="0"/>
          <c:extLst>
            <c:ext xmlns:c16="http://schemas.microsoft.com/office/drawing/2014/chart" uri="{C3380CC4-5D6E-409C-BE32-E72D297353CC}">
              <c16:uniqueId val="{00000000-2B78-4BEB-A3AA-9078A2BE6152}"/>
            </c:ext>
          </c:extLst>
        </c:ser>
        <c:ser>
          <c:idx val="1"/>
          <c:order val="1"/>
          <c:tx>
            <c:strRef>
              <c:f>Sheet1!$A$3</c:f>
              <c:strCache>
                <c:ptCount val="1"/>
                <c:pt idx="0">
                  <c:v>Essex</c:v>
                </c:pt>
              </c:strCache>
            </c:strRef>
          </c:tx>
          <c:spPr>
            <a:ln>
              <a:solidFill>
                <a:srgbClr val="E00069"/>
              </a:solidFill>
            </a:ln>
          </c:spPr>
          <c:marker>
            <c:symbol val="none"/>
          </c:marker>
          <c:cat>
            <c:strRef>
              <c:f>Sheet1!$B$1:$G$1</c:f>
              <c:strCache>
                <c:ptCount val="6"/>
                <c:pt idx="0">
                  <c:v>2012</c:v>
                </c:pt>
                <c:pt idx="1">
                  <c:v>2013</c:v>
                </c:pt>
                <c:pt idx="2">
                  <c:v>2014</c:v>
                </c:pt>
                <c:pt idx="3">
                  <c:v>2015</c:v>
                </c:pt>
                <c:pt idx="4">
                  <c:v>2016</c:v>
                </c:pt>
                <c:pt idx="5">
                  <c:v>2017</c:v>
                </c:pt>
              </c:strCache>
            </c:strRef>
          </c:cat>
          <c:val>
            <c:numRef>
              <c:f>Sheet1!$B$3:$G$3</c:f>
              <c:numCache>
                <c:formatCode>General</c:formatCode>
                <c:ptCount val="6"/>
                <c:pt idx="0">
                  <c:v>57.4</c:v>
                </c:pt>
                <c:pt idx="1">
                  <c:v>57.6</c:v>
                </c:pt>
                <c:pt idx="2">
                  <c:v>57.9</c:v>
                </c:pt>
                <c:pt idx="3">
                  <c:v>57.5</c:v>
                </c:pt>
                <c:pt idx="4">
                  <c:v>66.099999999999994</c:v>
                </c:pt>
                <c:pt idx="5">
                  <c:v>66</c:v>
                </c:pt>
              </c:numCache>
            </c:numRef>
          </c:val>
          <c:smooth val="0"/>
          <c:extLst>
            <c:ext xmlns:c16="http://schemas.microsoft.com/office/drawing/2014/chart" uri="{C3380CC4-5D6E-409C-BE32-E72D297353CC}">
              <c16:uniqueId val="{00000001-2B78-4BEB-A3AA-9078A2BE6152}"/>
            </c:ext>
          </c:extLst>
        </c:ser>
        <c:dLbls>
          <c:showLegendKey val="0"/>
          <c:showVal val="0"/>
          <c:showCatName val="0"/>
          <c:showSerName val="0"/>
          <c:showPercent val="0"/>
          <c:showBubbleSize val="0"/>
        </c:dLbls>
        <c:smooth val="0"/>
        <c:axId val="201023872"/>
        <c:axId val="201025408"/>
      </c:lineChart>
      <c:catAx>
        <c:axId val="201023872"/>
        <c:scaling>
          <c:orientation val="minMax"/>
        </c:scaling>
        <c:delete val="0"/>
        <c:axPos val="b"/>
        <c:numFmt formatCode="General" sourceLinked="0"/>
        <c:majorTickMark val="out"/>
        <c:minorTickMark val="none"/>
        <c:tickLblPos val="nextTo"/>
        <c:txPr>
          <a:bodyPr/>
          <a:lstStyle/>
          <a:p>
            <a:pPr>
              <a:defRPr sz="1000"/>
            </a:pPr>
            <a:endParaRPr lang="en-US"/>
          </a:p>
        </c:txPr>
        <c:crossAx val="201025408"/>
        <c:crosses val="autoZero"/>
        <c:auto val="1"/>
        <c:lblAlgn val="ctr"/>
        <c:lblOffset val="100"/>
        <c:noMultiLvlLbl val="0"/>
      </c:catAx>
      <c:valAx>
        <c:axId val="201025408"/>
        <c:scaling>
          <c:orientation val="minMax"/>
        </c:scaling>
        <c:delete val="0"/>
        <c:axPos val="l"/>
        <c:numFmt formatCode="General" sourceLinked="1"/>
        <c:majorTickMark val="out"/>
        <c:minorTickMark val="none"/>
        <c:tickLblPos val="nextTo"/>
        <c:txPr>
          <a:bodyPr/>
          <a:lstStyle/>
          <a:p>
            <a:pPr>
              <a:defRPr sz="1000"/>
            </a:pPr>
            <a:endParaRPr lang="en-US"/>
          </a:p>
        </c:txPr>
        <c:crossAx val="201023872"/>
        <c:crosses val="autoZero"/>
        <c:crossBetween val="between"/>
        <c:majorUnit val="10"/>
      </c:valAx>
    </c:plotArea>
    <c:legend>
      <c:legendPos val="r"/>
      <c:layout>
        <c:manualLayout>
          <c:xMode val="edge"/>
          <c:yMode val="edge"/>
          <c:x val="0.67345605361857974"/>
          <c:y val="0.51143344607695618"/>
          <c:w val="0.28372067085475361"/>
          <c:h val="0.24334543118820998"/>
        </c:manualLayout>
      </c:layout>
      <c:overlay val="1"/>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Reception</c:v>
                </c:pt>
              </c:strCache>
            </c:strRef>
          </c:tx>
          <c:spPr>
            <a:solidFill>
              <a:schemeClr val="accent4"/>
            </a:solidFill>
          </c:spPr>
          <c:invertIfNegative val="0"/>
          <c:cat>
            <c:strRef>
              <c:f>Sheet1!$A$2:$A$13</c:f>
              <c:strCache>
                <c:ptCount val="12"/>
                <c:pt idx="0">
                  <c:v>Uttlesford</c:v>
                </c:pt>
                <c:pt idx="1">
                  <c:v>Brentwood</c:v>
                </c:pt>
                <c:pt idx="2">
                  <c:v>Rochford</c:v>
                </c:pt>
                <c:pt idx="3">
                  <c:v>Colchester</c:v>
                </c:pt>
                <c:pt idx="4">
                  <c:v>Chelmsford</c:v>
                </c:pt>
                <c:pt idx="5">
                  <c:v>Epping Forest</c:v>
                </c:pt>
                <c:pt idx="6">
                  <c:v>Braintree</c:v>
                </c:pt>
                <c:pt idx="7">
                  <c:v>Maldon</c:v>
                </c:pt>
                <c:pt idx="8">
                  <c:v>Basildon</c:v>
                </c:pt>
                <c:pt idx="9">
                  <c:v>Tendring</c:v>
                </c:pt>
                <c:pt idx="10">
                  <c:v>Harlow</c:v>
                </c:pt>
                <c:pt idx="11">
                  <c:v>Castle Point</c:v>
                </c:pt>
              </c:strCache>
            </c:strRef>
          </c:cat>
          <c:val>
            <c:numRef>
              <c:f>Sheet1!$B$2:$B$13</c:f>
              <c:numCache>
                <c:formatCode>0.00</c:formatCode>
                <c:ptCount val="12"/>
                <c:pt idx="0">
                  <c:v>18.399999999999999</c:v>
                </c:pt>
                <c:pt idx="1">
                  <c:v>20.5</c:v>
                </c:pt>
                <c:pt idx="2">
                  <c:v>20.100000000000001</c:v>
                </c:pt>
                <c:pt idx="3">
                  <c:v>19.5</c:v>
                </c:pt>
                <c:pt idx="4">
                  <c:v>21.6</c:v>
                </c:pt>
                <c:pt idx="5">
                  <c:v>20.6</c:v>
                </c:pt>
                <c:pt idx="6">
                  <c:v>21.8</c:v>
                </c:pt>
                <c:pt idx="7">
                  <c:v>24.8</c:v>
                </c:pt>
                <c:pt idx="8">
                  <c:v>19.899999999999999</c:v>
                </c:pt>
                <c:pt idx="9">
                  <c:v>21.7</c:v>
                </c:pt>
                <c:pt idx="10">
                  <c:v>21.7</c:v>
                </c:pt>
                <c:pt idx="11">
                  <c:v>23.5</c:v>
                </c:pt>
              </c:numCache>
            </c:numRef>
          </c:val>
          <c:extLst>
            <c:ext xmlns:c16="http://schemas.microsoft.com/office/drawing/2014/chart" uri="{C3380CC4-5D6E-409C-BE32-E72D297353CC}">
              <c16:uniqueId val="{00000000-4665-49F7-8540-040E3B45346E}"/>
            </c:ext>
          </c:extLst>
        </c:ser>
        <c:ser>
          <c:idx val="1"/>
          <c:order val="1"/>
          <c:tx>
            <c:strRef>
              <c:f>Sheet1!$C$1</c:f>
              <c:strCache>
                <c:ptCount val="1"/>
                <c:pt idx="0">
                  <c:v>Year 6 </c:v>
                </c:pt>
              </c:strCache>
            </c:strRef>
          </c:tx>
          <c:spPr>
            <a:solidFill>
              <a:schemeClr val="accent3"/>
            </a:solidFill>
          </c:spPr>
          <c:invertIfNegative val="0"/>
          <c:cat>
            <c:strRef>
              <c:f>Sheet1!$A$2:$A$13</c:f>
              <c:strCache>
                <c:ptCount val="12"/>
                <c:pt idx="0">
                  <c:v>Uttlesford</c:v>
                </c:pt>
                <c:pt idx="1">
                  <c:v>Brentwood</c:v>
                </c:pt>
                <c:pt idx="2">
                  <c:v>Rochford</c:v>
                </c:pt>
                <c:pt idx="3">
                  <c:v>Colchester</c:v>
                </c:pt>
                <c:pt idx="4">
                  <c:v>Chelmsford</c:v>
                </c:pt>
                <c:pt idx="5">
                  <c:v>Epping Forest</c:v>
                </c:pt>
                <c:pt idx="6">
                  <c:v>Braintree</c:v>
                </c:pt>
                <c:pt idx="7">
                  <c:v>Maldon</c:v>
                </c:pt>
                <c:pt idx="8">
                  <c:v>Basildon</c:v>
                </c:pt>
                <c:pt idx="9">
                  <c:v>Tendring</c:v>
                </c:pt>
                <c:pt idx="10">
                  <c:v>Harlow</c:v>
                </c:pt>
                <c:pt idx="11">
                  <c:v>Castle Point</c:v>
                </c:pt>
              </c:strCache>
            </c:strRef>
          </c:cat>
          <c:val>
            <c:numRef>
              <c:f>Sheet1!$C$2:$C$13</c:f>
              <c:numCache>
                <c:formatCode>General</c:formatCode>
                <c:ptCount val="12"/>
                <c:pt idx="0">
                  <c:v>26.3</c:v>
                </c:pt>
                <c:pt idx="1">
                  <c:v>28.7</c:v>
                </c:pt>
                <c:pt idx="2">
                  <c:v>29.7</c:v>
                </c:pt>
                <c:pt idx="3">
                  <c:v>29.8</c:v>
                </c:pt>
                <c:pt idx="4">
                  <c:v>30.6</c:v>
                </c:pt>
                <c:pt idx="5">
                  <c:v>31.1</c:v>
                </c:pt>
                <c:pt idx="6">
                  <c:v>31.2</c:v>
                </c:pt>
                <c:pt idx="7">
                  <c:v>33.700000000000003</c:v>
                </c:pt>
                <c:pt idx="8">
                  <c:v>33.9</c:v>
                </c:pt>
                <c:pt idx="9">
                  <c:v>33.9</c:v>
                </c:pt>
                <c:pt idx="10">
                  <c:v>34.6</c:v>
                </c:pt>
                <c:pt idx="11">
                  <c:v>35.6</c:v>
                </c:pt>
              </c:numCache>
            </c:numRef>
          </c:val>
          <c:extLst>
            <c:ext xmlns:c16="http://schemas.microsoft.com/office/drawing/2014/chart" uri="{C3380CC4-5D6E-409C-BE32-E72D297353CC}">
              <c16:uniqueId val="{00000001-4665-49F7-8540-040E3B45346E}"/>
            </c:ext>
          </c:extLst>
        </c:ser>
        <c:dLbls>
          <c:showLegendKey val="0"/>
          <c:showVal val="0"/>
          <c:showCatName val="0"/>
          <c:showSerName val="0"/>
          <c:showPercent val="0"/>
          <c:showBubbleSize val="0"/>
        </c:dLbls>
        <c:gapWidth val="150"/>
        <c:axId val="201108096"/>
        <c:axId val="201109888"/>
      </c:barChart>
      <c:catAx>
        <c:axId val="201108096"/>
        <c:scaling>
          <c:orientation val="minMax"/>
        </c:scaling>
        <c:delete val="0"/>
        <c:axPos val="l"/>
        <c:numFmt formatCode="General" sourceLinked="0"/>
        <c:majorTickMark val="out"/>
        <c:minorTickMark val="none"/>
        <c:tickLblPos val="nextTo"/>
        <c:txPr>
          <a:bodyPr/>
          <a:lstStyle/>
          <a:p>
            <a:pPr>
              <a:defRPr sz="900"/>
            </a:pPr>
            <a:endParaRPr lang="en-US"/>
          </a:p>
        </c:txPr>
        <c:crossAx val="201109888"/>
        <c:crosses val="autoZero"/>
        <c:auto val="1"/>
        <c:lblAlgn val="ctr"/>
        <c:lblOffset val="100"/>
        <c:noMultiLvlLbl val="0"/>
      </c:catAx>
      <c:valAx>
        <c:axId val="201109888"/>
        <c:scaling>
          <c:orientation val="minMax"/>
        </c:scaling>
        <c:delete val="0"/>
        <c:axPos val="b"/>
        <c:majorGridlines>
          <c:spPr>
            <a:ln>
              <a:solidFill>
                <a:schemeClr val="accent1">
                  <a:alpha val="50000"/>
                </a:schemeClr>
              </a:solidFill>
            </a:ln>
          </c:spPr>
        </c:majorGridlines>
        <c:numFmt formatCode="0.00" sourceLinked="1"/>
        <c:majorTickMark val="out"/>
        <c:minorTickMark val="none"/>
        <c:tickLblPos val="nextTo"/>
        <c:txPr>
          <a:bodyPr/>
          <a:lstStyle/>
          <a:p>
            <a:pPr>
              <a:defRPr sz="1000"/>
            </a:pPr>
            <a:endParaRPr lang="en-US"/>
          </a:p>
        </c:txPr>
        <c:crossAx val="201108096"/>
        <c:crosses val="autoZero"/>
        <c:crossBetween val="between"/>
      </c:valAx>
    </c:plotArea>
    <c:legend>
      <c:legendPos val="b"/>
      <c:layout>
        <c:manualLayout>
          <c:xMode val="edge"/>
          <c:yMode val="edge"/>
          <c:x val="0.43693420018341411"/>
          <c:y val="0.89277036764263284"/>
          <c:w val="0.32406491549849337"/>
          <c:h val="6.6758137673898182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England </c:v>
                </c:pt>
              </c:strCache>
            </c:strRef>
          </c:tx>
          <c:spPr>
            <a:ln>
              <a:solidFill>
                <a:schemeClr val="accent6">
                  <a:alpha val="50000"/>
                </a:schemeClr>
              </a:solidFill>
              <a:prstDash val="solid"/>
            </a:ln>
          </c:spPr>
          <c:marker>
            <c:symbol val="none"/>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32.6</c:v>
                </c:pt>
                <c:pt idx="1">
                  <c:v>32.6</c:v>
                </c:pt>
                <c:pt idx="2">
                  <c:v>33.4</c:v>
                </c:pt>
                <c:pt idx="3">
                  <c:v>33.4</c:v>
                </c:pt>
                <c:pt idx="4">
                  <c:v>33.9</c:v>
                </c:pt>
                <c:pt idx="5">
                  <c:v>33.299999999999997</c:v>
                </c:pt>
                <c:pt idx="6">
                  <c:v>33.5</c:v>
                </c:pt>
                <c:pt idx="7">
                  <c:v>33.200000000000003</c:v>
                </c:pt>
                <c:pt idx="8">
                  <c:v>34.200000000000003</c:v>
                </c:pt>
                <c:pt idx="9">
                  <c:v>34.200000000000003</c:v>
                </c:pt>
              </c:numCache>
            </c:numRef>
          </c:val>
          <c:smooth val="0"/>
          <c:extLst>
            <c:ext xmlns:c16="http://schemas.microsoft.com/office/drawing/2014/chart" uri="{C3380CC4-5D6E-409C-BE32-E72D297353CC}">
              <c16:uniqueId val="{00000000-2096-4E05-AF48-371DABC35522}"/>
            </c:ext>
          </c:extLst>
        </c:ser>
        <c:ser>
          <c:idx val="1"/>
          <c:order val="1"/>
          <c:tx>
            <c:strRef>
              <c:f>Sheet1!$A$3</c:f>
              <c:strCache>
                <c:ptCount val="1"/>
                <c:pt idx="0">
                  <c:v>Essex</c:v>
                </c:pt>
              </c:strCache>
            </c:strRef>
          </c:tx>
          <c:spPr>
            <a:ln>
              <a:solidFill>
                <a:srgbClr val="E00069"/>
              </a:solidFill>
            </a:ln>
          </c:spPr>
          <c:marker>
            <c:symbol val="none"/>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31.2</c:v>
                </c:pt>
                <c:pt idx="1">
                  <c:v>29.7</c:v>
                </c:pt>
                <c:pt idx="2">
                  <c:v>31.2</c:v>
                </c:pt>
                <c:pt idx="3">
                  <c:v>31.8</c:v>
                </c:pt>
                <c:pt idx="4">
                  <c:v>31.9</c:v>
                </c:pt>
                <c:pt idx="5">
                  <c:v>30.9</c:v>
                </c:pt>
                <c:pt idx="6">
                  <c:v>30.7</c:v>
                </c:pt>
                <c:pt idx="7">
                  <c:v>30.8</c:v>
                </c:pt>
                <c:pt idx="8">
                  <c:v>31.8</c:v>
                </c:pt>
                <c:pt idx="9">
                  <c:v>31.6</c:v>
                </c:pt>
              </c:numCache>
            </c:numRef>
          </c:val>
          <c:smooth val="0"/>
          <c:extLst>
            <c:ext xmlns:c16="http://schemas.microsoft.com/office/drawing/2014/chart" uri="{C3380CC4-5D6E-409C-BE32-E72D297353CC}">
              <c16:uniqueId val="{00000001-2096-4E05-AF48-371DABC35522}"/>
            </c:ext>
          </c:extLst>
        </c:ser>
        <c:dLbls>
          <c:showLegendKey val="0"/>
          <c:showVal val="0"/>
          <c:showCatName val="0"/>
          <c:showSerName val="0"/>
          <c:showPercent val="0"/>
          <c:showBubbleSize val="0"/>
        </c:dLbls>
        <c:smooth val="0"/>
        <c:axId val="201156096"/>
        <c:axId val="201157632"/>
      </c:lineChart>
      <c:catAx>
        <c:axId val="201156096"/>
        <c:scaling>
          <c:orientation val="minMax"/>
        </c:scaling>
        <c:delete val="0"/>
        <c:axPos val="b"/>
        <c:numFmt formatCode="General" sourceLinked="0"/>
        <c:majorTickMark val="out"/>
        <c:minorTickMark val="none"/>
        <c:tickLblPos val="nextTo"/>
        <c:txPr>
          <a:bodyPr/>
          <a:lstStyle/>
          <a:p>
            <a:pPr>
              <a:defRPr sz="1000"/>
            </a:pPr>
            <a:endParaRPr lang="en-US"/>
          </a:p>
        </c:txPr>
        <c:crossAx val="201157632"/>
        <c:crosses val="autoZero"/>
        <c:auto val="1"/>
        <c:lblAlgn val="ctr"/>
        <c:lblOffset val="100"/>
        <c:noMultiLvlLbl val="0"/>
      </c:catAx>
      <c:valAx>
        <c:axId val="201157632"/>
        <c:scaling>
          <c:orientation val="minMax"/>
        </c:scaling>
        <c:delete val="0"/>
        <c:axPos val="l"/>
        <c:numFmt formatCode="General" sourceLinked="1"/>
        <c:majorTickMark val="out"/>
        <c:minorTickMark val="none"/>
        <c:tickLblPos val="nextTo"/>
        <c:txPr>
          <a:bodyPr/>
          <a:lstStyle/>
          <a:p>
            <a:pPr>
              <a:defRPr sz="1000"/>
            </a:pPr>
            <a:endParaRPr lang="en-US"/>
          </a:p>
        </c:txPr>
        <c:crossAx val="201156096"/>
        <c:crosses val="autoZero"/>
        <c:crossBetween val="between"/>
        <c:majorUnit val="10"/>
      </c:valAx>
    </c:plotArea>
    <c:legend>
      <c:legendPos val="r"/>
      <c:layout>
        <c:manualLayout>
          <c:xMode val="edge"/>
          <c:yMode val="edge"/>
          <c:x val="0.67345605361857974"/>
          <c:y val="0.51143344607695618"/>
          <c:w val="0.28372067085475361"/>
          <c:h val="0.24334543118820998"/>
        </c:manualLayout>
      </c:layout>
      <c:overlay val="1"/>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Females </c:v>
                </c:pt>
              </c:strCache>
            </c:strRef>
          </c:tx>
          <c:spPr>
            <a:solidFill>
              <a:schemeClr val="accent4"/>
            </a:solidFill>
          </c:spPr>
          <c:invertIfNegative val="0"/>
          <c:cat>
            <c:strRef>
              <c:f>Sheet1!$A$2:$A$13</c:f>
              <c:strCache>
                <c:ptCount val="12"/>
                <c:pt idx="0">
                  <c:v>Brentwood</c:v>
                </c:pt>
                <c:pt idx="1">
                  <c:v>Rochford</c:v>
                </c:pt>
                <c:pt idx="2">
                  <c:v>Uttlesford</c:v>
                </c:pt>
                <c:pt idx="3">
                  <c:v>Maldon</c:v>
                </c:pt>
                <c:pt idx="4">
                  <c:v>Braintree</c:v>
                </c:pt>
                <c:pt idx="5">
                  <c:v>Chelmsford</c:v>
                </c:pt>
                <c:pt idx="6">
                  <c:v>Colchester</c:v>
                </c:pt>
                <c:pt idx="7">
                  <c:v>Castle Point</c:v>
                </c:pt>
                <c:pt idx="8">
                  <c:v>Basildon</c:v>
                </c:pt>
                <c:pt idx="9">
                  <c:v>Epping Forest</c:v>
                </c:pt>
                <c:pt idx="10">
                  <c:v>Tendring</c:v>
                </c:pt>
                <c:pt idx="11">
                  <c:v>Harlow</c:v>
                </c:pt>
              </c:strCache>
            </c:strRef>
          </c:cat>
          <c:val>
            <c:numRef>
              <c:f>Sheet1!$B$2:$B$13</c:f>
              <c:numCache>
                <c:formatCode>0</c:formatCode>
                <c:ptCount val="12"/>
                <c:pt idx="0">
                  <c:v>270</c:v>
                </c:pt>
                <c:pt idx="1">
                  <c:v>350</c:v>
                </c:pt>
                <c:pt idx="2">
                  <c:v>420</c:v>
                </c:pt>
                <c:pt idx="3">
                  <c:v>430</c:v>
                </c:pt>
                <c:pt idx="4">
                  <c:v>380</c:v>
                </c:pt>
                <c:pt idx="5">
                  <c:v>400</c:v>
                </c:pt>
                <c:pt idx="6">
                  <c:v>350</c:v>
                </c:pt>
                <c:pt idx="7">
                  <c:v>390</c:v>
                </c:pt>
                <c:pt idx="8">
                  <c:v>360</c:v>
                </c:pt>
                <c:pt idx="9">
                  <c:v>390</c:v>
                </c:pt>
                <c:pt idx="10">
                  <c:v>360</c:v>
                </c:pt>
                <c:pt idx="11">
                  <c:v>560</c:v>
                </c:pt>
              </c:numCache>
            </c:numRef>
          </c:val>
          <c:extLst>
            <c:ext xmlns:c16="http://schemas.microsoft.com/office/drawing/2014/chart" uri="{C3380CC4-5D6E-409C-BE32-E72D297353CC}">
              <c16:uniqueId val="{00000000-C908-4B6E-B88B-5A7A3E40DE4F}"/>
            </c:ext>
          </c:extLst>
        </c:ser>
        <c:ser>
          <c:idx val="1"/>
          <c:order val="1"/>
          <c:tx>
            <c:strRef>
              <c:f>Sheet1!$C$1</c:f>
              <c:strCache>
                <c:ptCount val="1"/>
                <c:pt idx="0">
                  <c:v>Males</c:v>
                </c:pt>
              </c:strCache>
            </c:strRef>
          </c:tx>
          <c:spPr>
            <a:solidFill>
              <a:schemeClr val="accent3"/>
            </a:solidFill>
          </c:spPr>
          <c:invertIfNegative val="0"/>
          <c:cat>
            <c:strRef>
              <c:f>Sheet1!$A$2:$A$13</c:f>
              <c:strCache>
                <c:ptCount val="12"/>
                <c:pt idx="0">
                  <c:v>Brentwood</c:v>
                </c:pt>
                <c:pt idx="1">
                  <c:v>Rochford</c:v>
                </c:pt>
                <c:pt idx="2">
                  <c:v>Uttlesford</c:v>
                </c:pt>
                <c:pt idx="3">
                  <c:v>Maldon</c:v>
                </c:pt>
                <c:pt idx="4">
                  <c:v>Braintree</c:v>
                </c:pt>
                <c:pt idx="5">
                  <c:v>Chelmsford</c:v>
                </c:pt>
                <c:pt idx="6">
                  <c:v>Colchester</c:v>
                </c:pt>
                <c:pt idx="7">
                  <c:v>Castle Point</c:v>
                </c:pt>
                <c:pt idx="8">
                  <c:v>Basildon</c:v>
                </c:pt>
                <c:pt idx="9">
                  <c:v>Epping Forest</c:v>
                </c:pt>
                <c:pt idx="10">
                  <c:v>Tendring</c:v>
                </c:pt>
                <c:pt idx="11">
                  <c:v>Harlow</c:v>
                </c:pt>
              </c:strCache>
            </c:strRef>
          </c:cat>
          <c:val>
            <c:numRef>
              <c:f>Sheet1!$C$2:$C$13</c:f>
              <c:numCache>
                <c:formatCode>General</c:formatCode>
                <c:ptCount val="12"/>
                <c:pt idx="0">
                  <c:v>480</c:v>
                </c:pt>
                <c:pt idx="1">
                  <c:v>530</c:v>
                </c:pt>
                <c:pt idx="2">
                  <c:v>540</c:v>
                </c:pt>
                <c:pt idx="3">
                  <c:v>550</c:v>
                </c:pt>
                <c:pt idx="4">
                  <c:v>560</c:v>
                </c:pt>
                <c:pt idx="5">
                  <c:v>600</c:v>
                </c:pt>
                <c:pt idx="6">
                  <c:v>660</c:v>
                </c:pt>
                <c:pt idx="7">
                  <c:v>680</c:v>
                </c:pt>
                <c:pt idx="8">
                  <c:v>690</c:v>
                </c:pt>
                <c:pt idx="9">
                  <c:v>690</c:v>
                </c:pt>
                <c:pt idx="10">
                  <c:v>710</c:v>
                </c:pt>
                <c:pt idx="11">
                  <c:v>950</c:v>
                </c:pt>
              </c:numCache>
            </c:numRef>
          </c:val>
          <c:extLst>
            <c:ext xmlns:c16="http://schemas.microsoft.com/office/drawing/2014/chart" uri="{C3380CC4-5D6E-409C-BE32-E72D297353CC}">
              <c16:uniqueId val="{00000001-C908-4B6E-B88B-5A7A3E40DE4F}"/>
            </c:ext>
          </c:extLst>
        </c:ser>
        <c:dLbls>
          <c:showLegendKey val="0"/>
          <c:showVal val="0"/>
          <c:showCatName val="0"/>
          <c:showSerName val="0"/>
          <c:showPercent val="0"/>
          <c:showBubbleSize val="0"/>
        </c:dLbls>
        <c:gapWidth val="150"/>
        <c:axId val="200786688"/>
        <c:axId val="200788224"/>
      </c:barChart>
      <c:catAx>
        <c:axId val="200786688"/>
        <c:scaling>
          <c:orientation val="minMax"/>
        </c:scaling>
        <c:delete val="0"/>
        <c:axPos val="l"/>
        <c:numFmt formatCode="General" sourceLinked="0"/>
        <c:majorTickMark val="out"/>
        <c:minorTickMark val="none"/>
        <c:tickLblPos val="nextTo"/>
        <c:txPr>
          <a:bodyPr/>
          <a:lstStyle/>
          <a:p>
            <a:pPr>
              <a:defRPr sz="900"/>
            </a:pPr>
            <a:endParaRPr lang="en-US"/>
          </a:p>
        </c:txPr>
        <c:crossAx val="200788224"/>
        <c:crosses val="autoZero"/>
        <c:auto val="1"/>
        <c:lblAlgn val="ctr"/>
        <c:lblOffset val="100"/>
        <c:noMultiLvlLbl val="0"/>
      </c:catAx>
      <c:valAx>
        <c:axId val="200788224"/>
        <c:scaling>
          <c:orientation val="minMax"/>
        </c:scaling>
        <c:delete val="0"/>
        <c:axPos val="b"/>
        <c:majorGridlines>
          <c:spPr>
            <a:ln>
              <a:solidFill>
                <a:schemeClr val="accent1">
                  <a:alpha val="50000"/>
                </a:schemeClr>
              </a:solidFill>
            </a:ln>
          </c:spPr>
        </c:majorGridlines>
        <c:numFmt formatCode="0" sourceLinked="1"/>
        <c:majorTickMark val="out"/>
        <c:minorTickMark val="none"/>
        <c:tickLblPos val="nextTo"/>
        <c:txPr>
          <a:bodyPr/>
          <a:lstStyle/>
          <a:p>
            <a:pPr>
              <a:defRPr sz="1000"/>
            </a:pPr>
            <a:endParaRPr lang="en-US"/>
          </a:p>
        </c:txPr>
        <c:crossAx val="200786688"/>
        <c:crosses val="autoZero"/>
        <c:crossBetween val="between"/>
      </c:valAx>
    </c:plotArea>
    <c:legend>
      <c:legendPos val="b"/>
      <c:layout>
        <c:manualLayout>
          <c:xMode val="edge"/>
          <c:yMode val="edge"/>
          <c:x val="0.43693420018341411"/>
          <c:y val="0.89277036764263284"/>
          <c:w val="0.32406491549849337"/>
          <c:h val="6.6758137673898182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35141542467935E-2"/>
          <c:y val="7.1949323881722677E-2"/>
          <c:w val="0.85905928857855773"/>
          <c:h val="0.84390714571508496"/>
        </c:manualLayout>
      </c:layout>
      <c:lineChart>
        <c:grouping val="standard"/>
        <c:varyColors val="0"/>
        <c:ser>
          <c:idx val="0"/>
          <c:order val="0"/>
          <c:tx>
            <c:strRef>
              <c:f>Sheet1!$A$2</c:f>
              <c:strCache>
                <c:ptCount val="1"/>
                <c:pt idx="0">
                  <c:v>England females</c:v>
                </c:pt>
              </c:strCache>
            </c:strRef>
          </c:tx>
          <c:spPr>
            <a:ln>
              <a:solidFill>
                <a:schemeClr val="accent6">
                  <a:alpha val="50000"/>
                </a:schemeClr>
              </a:solidFill>
              <a:prstDash val="solid"/>
            </a:ln>
          </c:spPr>
          <c:marker>
            <c:symbol val="none"/>
          </c:marker>
          <c:cat>
            <c:strRef>
              <c:f>Sheet1!$B$1:$F$1</c:f>
              <c:strCache>
                <c:ptCount val="5"/>
                <c:pt idx="0">
                  <c:v>2013</c:v>
                </c:pt>
                <c:pt idx="1">
                  <c:v>2014</c:v>
                </c:pt>
                <c:pt idx="2">
                  <c:v>2015</c:v>
                </c:pt>
                <c:pt idx="3">
                  <c:v>2016</c:v>
                </c:pt>
                <c:pt idx="4">
                  <c:v>2017</c:v>
                </c:pt>
              </c:strCache>
            </c:strRef>
          </c:cat>
          <c:val>
            <c:numRef>
              <c:f>Sheet1!$B$2:$F$2</c:f>
              <c:numCache>
                <c:formatCode>General</c:formatCode>
                <c:ptCount val="5"/>
                <c:pt idx="0">
                  <c:v>460</c:v>
                </c:pt>
                <c:pt idx="1">
                  <c:v>470</c:v>
                </c:pt>
                <c:pt idx="2">
                  <c:v>470</c:v>
                </c:pt>
                <c:pt idx="3">
                  <c:v>480</c:v>
                </c:pt>
                <c:pt idx="4">
                  <c:v>470</c:v>
                </c:pt>
              </c:numCache>
            </c:numRef>
          </c:val>
          <c:smooth val="0"/>
          <c:extLst>
            <c:ext xmlns:c16="http://schemas.microsoft.com/office/drawing/2014/chart" uri="{C3380CC4-5D6E-409C-BE32-E72D297353CC}">
              <c16:uniqueId val="{00000000-9652-4258-846D-BCD2854C1342}"/>
            </c:ext>
          </c:extLst>
        </c:ser>
        <c:ser>
          <c:idx val="1"/>
          <c:order val="1"/>
          <c:tx>
            <c:strRef>
              <c:f>Sheet1!$A$3</c:f>
              <c:strCache>
                <c:ptCount val="1"/>
                <c:pt idx="0">
                  <c:v>Essex females</c:v>
                </c:pt>
              </c:strCache>
            </c:strRef>
          </c:tx>
          <c:spPr>
            <a:ln>
              <a:solidFill>
                <a:srgbClr val="934D98"/>
              </a:solidFill>
            </a:ln>
          </c:spPr>
          <c:marker>
            <c:symbol val="none"/>
          </c:marker>
          <c:cat>
            <c:strRef>
              <c:f>Sheet1!$B$1:$F$1</c:f>
              <c:strCache>
                <c:ptCount val="5"/>
                <c:pt idx="0">
                  <c:v>2013</c:v>
                </c:pt>
                <c:pt idx="1">
                  <c:v>2014</c:v>
                </c:pt>
                <c:pt idx="2">
                  <c:v>2015</c:v>
                </c:pt>
                <c:pt idx="3">
                  <c:v>2016</c:v>
                </c:pt>
                <c:pt idx="4">
                  <c:v>2017</c:v>
                </c:pt>
              </c:strCache>
            </c:strRef>
          </c:cat>
          <c:val>
            <c:numRef>
              <c:f>Sheet1!$B$3:$F$3</c:f>
              <c:numCache>
                <c:formatCode>General</c:formatCode>
                <c:ptCount val="5"/>
                <c:pt idx="0">
                  <c:v>420</c:v>
                </c:pt>
                <c:pt idx="1">
                  <c:v>460</c:v>
                </c:pt>
                <c:pt idx="2">
                  <c:v>450</c:v>
                </c:pt>
                <c:pt idx="3">
                  <c:v>460</c:v>
                </c:pt>
                <c:pt idx="4">
                  <c:v>450</c:v>
                </c:pt>
              </c:numCache>
            </c:numRef>
          </c:val>
          <c:smooth val="0"/>
          <c:extLst>
            <c:ext xmlns:c16="http://schemas.microsoft.com/office/drawing/2014/chart" uri="{C3380CC4-5D6E-409C-BE32-E72D297353CC}">
              <c16:uniqueId val="{00000001-9652-4258-846D-BCD2854C1342}"/>
            </c:ext>
          </c:extLst>
        </c:ser>
        <c:ser>
          <c:idx val="2"/>
          <c:order val="2"/>
          <c:tx>
            <c:strRef>
              <c:f>Sheet1!$A$4</c:f>
              <c:strCache>
                <c:ptCount val="1"/>
                <c:pt idx="0">
                  <c:v>East females</c:v>
                </c:pt>
              </c:strCache>
            </c:strRef>
          </c:tx>
          <c:spPr>
            <a:ln>
              <a:solidFill>
                <a:schemeClr val="accent3"/>
              </a:solidFill>
            </a:ln>
          </c:spPr>
          <c:marker>
            <c:symbol val="none"/>
          </c:marker>
          <c:cat>
            <c:strRef>
              <c:f>Sheet1!$B$1:$F$1</c:f>
              <c:strCache>
                <c:ptCount val="5"/>
                <c:pt idx="0">
                  <c:v>2013</c:v>
                </c:pt>
                <c:pt idx="1">
                  <c:v>2014</c:v>
                </c:pt>
                <c:pt idx="2">
                  <c:v>2015</c:v>
                </c:pt>
                <c:pt idx="3">
                  <c:v>2016</c:v>
                </c:pt>
                <c:pt idx="4">
                  <c:v>2017</c:v>
                </c:pt>
              </c:strCache>
            </c:strRef>
          </c:cat>
          <c:val>
            <c:numRef>
              <c:f>Sheet1!$B$4:$F$4</c:f>
              <c:numCache>
                <c:formatCode>General</c:formatCode>
                <c:ptCount val="5"/>
                <c:pt idx="0">
                  <c:v>380</c:v>
                </c:pt>
                <c:pt idx="1">
                  <c:v>440</c:v>
                </c:pt>
                <c:pt idx="2">
                  <c:v>440</c:v>
                </c:pt>
                <c:pt idx="3">
                  <c:v>460</c:v>
                </c:pt>
                <c:pt idx="4">
                  <c:v>470</c:v>
                </c:pt>
              </c:numCache>
            </c:numRef>
          </c:val>
          <c:smooth val="0"/>
          <c:extLst>
            <c:ext xmlns:c16="http://schemas.microsoft.com/office/drawing/2014/chart" uri="{C3380CC4-5D6E-409C-BE32-E72D297353CC}">
              <c16:uniqueId val="{00000002-9652-4258-846D-BCD2854C1342}"/>
            </c:ext>
          </c:extLst>
        </c:ser>
        <c:ser>
          <c:idx val="3"/>
          <c:order val="3"/>
          <c:tx>
            <c:strRef>
              <c:f>Sheet1!$A$5</c:f>
              <c:strCache>
                <c:ptCount val="1"/>
                <c:pt idx="0">
                  <c:v>England males</c:v>
                </c:pt>
              </c:strCache>
            </c:strRef>
          </c:tx>
          <c:spPr>
            <a:ln>
              <a:solidFill>
                <a:schemeClr val="accent6"/>
              </a:solidFill>
              <a:prstDash val="dash"/>
            </a:ln>
          </c:spPr>
          <c:marker>
            <c:symbol val="none"/>
          </c:marker>
          <c:cat>
            <c:strRef>
              <c:f>Sheet1!$B$1:$F$1</c:f>
              <c:strCache>
                <c:ptCount val="5"/>
                <c:pt idx="0">
                  <c:v>2013</c:v>
                </c:pt>
                <c:pt idx="1">
                  <c:v>2014</c:v>
                </c:pt>
                <c:pt idx="2">
                  <c:v>2015</c:v>
                </c:pt>
                <c:pt idx="3">
                  <c:v>2016</c:v>
                </c:pt>
                <c:pt idx="4">
                  <c:v>2017</c:v>
                </c:pt>
              </c:strCache>
            </c:strRef>
          </c:cat>
          <c:val>
            <c:numRef>
              <c:f>Sheet1!$B$5:$F$5</c:f>
              <c:numCache>
                <c:formatCode>General</c:formatCode>
                <c:ptCount val="5"/>
                <c:pt idx="0" formatCode="0.00">
                  <c:v>820</c:v>
                </c:pt>
                <c:pt idx="1">
                  <c:v>830</c:v>
                </c:pt>
                <c:pt idx="2">
                  <c:v>820</c:v>
                </c:pt>
                <c:pt idx="3">
                  <c:v>830</c:v>
                </c:pt>
                <c:pt idx="4">
                  <c:v>820</c:v>
                </c:pt>
              </c:numCache>
            </c:numRef>
          </c:val>
          <c:smooth val="0"/>
          <c:extLst>
            <c:ext xmlns:c16="http://schemas.microsoft.com/office/drawing/2014/chart" uri="{C3380CC4-5D6E-409C-BE32-E72D297353CC}">
              <c16:uniqueId val="{00000003-9652-4258-846D-BCD2854C1342}"/>
            </c:ext>
          </c:extLst>
        </c:ser>
        <c:ser>
          <c:idx val="4"/>
          <c:order val="4"/>
          <c:tx>
            <c:strRef>
              <c:f>Sheet1!$A$6</c:f>
              <c:strCache>
                <c:ptCount val="1"/>
                <c:pt idx="0">
                  <c:v>Essex males</c:v>
                </c:pt>
              </c:strCache>
            </c:strRef>
          </c:tx>
          <c:spPr>
            <a:ln>
              <a:solidFill>
                <a:srgbClr val="934D98"/>
              </a:solidFill>
              <a:prstDash val="dash"/>
            </a:ln>
          </c:spPr>
          <c:marker>
            <c:symbol val="none"/>
          </c:marker>
          <c:cat>
            <c:strRef>
              <c:f>Sheet1!$B$1:$F$1</c:f>
              <c:strCache>
                <c:ptCount val="5"/>
                <c:pt idx="0">
                  <c:v>2013</c:v>
                </c:pt>
                <c:pt idx="1">
                  <c:v>2014</c:v>
                </c:pt>
                <c:pt idx="2">
                  <c:v>2015</c:v>
                </c:pt>
                <c:pt idx="3">
                  <c:v>2016</c:v>
                </c:pt>
                <c:pt idx="4">
                  <c:v>2017</c:v>
                </c:pt>
              </c:strCache>
            </c:strRef>
          </c:cat>
          <c:val>
            <c:numRef>
              <c:f>Sheet1!$B$6:$F$6</c:f>
              <c:numCache>
                <c:formatCode>General</c:formatCode>
                <c:ptCount val="5"/>
                <c:pt idx="0" formatCode="0.00">
                  <c:v>630</c:v>
                </c:pt>
                <c:pt idx="1">
                  <c:v>720</c:v>
                </c:pt>
                <c:pt idx="2">
                  <c:v>710</c:v>
                </c:pt>
                <c:pt idx="3">
                  <c:v>710</c:v>
                </c:pt>
                <c:pt idx="4">
                  <c:v>710</c:v>
                </c:pt>
              </c:numCache>
            </c:numRef>
          </c:val>
          <c:smooth val="0"/>
          <c:extLst>
            <c:ext xmlns:c16="http://schemas.microsoft.com/office/drawing/2014/chart" uri="{C3380CC4-5D6E-409C-BE32-E72D297353CC}">
              <c16:uniqueId val="{00000004-9652-4258-846D-BCD2854C1342}"/>
            </c:ext>
          </c:extLst>
        </c:ser>
        <c:ser>
          <c:idx val="5"/>
          <c:order val="5"/>
          <c:tx>
            <c:strRef>
              <c:f>Sheet1!$A$7</c:f>
              <c:strCache>
                <c:ptCount val="1"/>
                <c:pt idx="0">
                  <c:v>East males</c:v>
                </c:pt>
              </c:strCache>
            </c:strRef>
          </c:tx>
          <c:spPr>
            <a:ln>
              <a:solidFill>
                <a:schemeClr val="accent3"/>
              </a:solidFill>
              <a:prstDash val="dash"/>
            </a:ln>
          </c:spPr>
          <c:marker>
            <c:symbol val="none"/>
          </c:marker>
          <c:cat>
            <c:strRef>
              <c:f>Sheet1!$B$1:$F$1</c:f>
              <c:strCache>
                <c:ptCount val="5"/>
                <c:pt idx="0">
                  <c:v>2013</c:v>
                </c:pt>
                <c:pt idx="1">
                  <c:v>2014</c:v>
                </c:pt>
                <c:pt idx="2">
                  <c:v>2015</c:v>
                </c:pt>
                <c:pt idx="3">
                  <c:v>2016</c:v>
                </c:pt>
                <c:pt idx="4">
                  <c:v>2017</c:v>
                </c:pt>
              </c:strCache>
            </c:strRef>
          </c:cat>
          <c:val>
            <c:numRef>
              <c:f>Sheet1!$B$7:$F$7</c:f>
              <c:numCache>
                <c:formatCode>General</c:formatCode>
                <c:ptCount val="5"/>
                <c:pt idx="0" formatCode="0.00">
                  <c:v>700</c:v>
                </c:pt>
                <c:pt idx="1">
                  <c:v>720</c:v>
                </c:pt>
                <c:pt idx="2">
                  <c:v>730</c:v>
                </c:pt>
                <c:pt idx="3">
                  <c:v>730</c:v>
                </c:pt>
                <c:pt idx="4">
                  <c:v>730</c:v>
                </c:pt>
              </c:numCache>
            </c:numRef>
          </c:val>
          <c:smooth val="0"/>
          <c:extLst>
            <c:ext xmlns:c16="http://schemas.microsoft.com/office/drawing/2014/chart" uri="{C3380CC4-5D6E-409C-BE32-E72D297353CC}">
              <c16:uniqueId val="{00000005-9652-4258-846D-BCD2854C1342}"/>
            </c:ext>
          </c:extLst>
        </c:ser>
        <c:dLbls>
          <c:showLegendKey val="0"/>
          <c:showVal val="0"/>
          <c:showCatName val="0"/>
          <c:showSerName val="0"/>
          <c:showPercent val="0"/>
          <c:showBubbleSize val="0"/>
        </c:dLbls>
        <c:smooth val="0"/>
        <c:axId val="200810880"/>
        <c:axId val="200812416"/>
      </c:lineChart>
      <c:catAx>
        <c:axId val="200810880"/>
        <c:scaling>
          <c:orientation val="minMax"/>
        </c:scaling>
        <c:delete val="0"/>
        <c:axPos val="b"/>
        <c:numFmt formatCode="General" sourceLinked="0"/>
        <c:majorTickMark val="out"/>
        <c:minorTickMark val="none"/>
        <c:tickLblPos val="nextTo"/>
        <c:txPr>
          <a:bodyPr/>
          <a:lstStyle/>
          <a:p>
            <a:pPr>
              <a:defRPr sz="1000"/>
            </a:pPr>
            <a:endParaRPr lang="en-US"/>
          </a:p>
        </c:txPr>
        <c:crossAx val="200812416"/>
        <c:crosses val="autoZero"/>
        <c:auto val="1"/>
        <c:lblAlgn val="ctr"/>
        <c:lblOffset val="100"/>
        <c:noMultiLvlLbl val="0"/>
      </c:catAx>
      <c:valAx>
        <c:axId val="200812416"/>
        <c:scaling>
          <c:orientation val="minMax"/>
        </c:scaling>
        <c:delete val="0"/>
        <c:axPos val="l"/>
        <c:numFmt formatCode="General" sourceLinked="1"/>
        <c:majorTickMark val="out"/>
        <c:minorTickMark val="none"/>
        <c:tickLblPos val="nextTo"/>
        <c:txPr>
          <a:bodyPr/>
          <a:lstStyle/>
          <a:p>
            <a:pPr>
              <a:defRPr sz="1000"/>
            </a:pPr>
            <a:endParaRPr lang="en-US"/>
          </a:p>
        </c:txPr>
        <c:crossAx val="200810880"/>
        <c:crosses val="autoZero"/>
        <c:crossBetween val="between"/>
      </c:valAx>
    </c:plotArea>
    <c:legend>
      <c:legendPos val="r"/>
      <c:layout>
        <c:manualLayout>
          <c:xMode val="edge"/>
          <c:yMode val="edge"/>
          <c:x val="0.35722263434473384"/>
          <c:y val="0.54291111496666322"/>
          <c:w val="0.62630687506808669"/>
          <c:h val="0.32098108851678875"/>
        </c:manualLayout>
      </c:layout>
      <c:overlay val="1"/>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85838675276279E-2"/>
          <c:y val="0.10519351569018183"/>
          <c:w val="0.89683913232002432"/>
          <c:h val="0.8218704103373855"/>
        </c:manualLayout>
      </c:layout>
      <c:lineChart>
        <c:grouping val="standard"/>
        <c:varyColors val="0"/>
        <c:ser>
          <c:idx val="0"/>
          <c:order val="0"/>
          <c:tx>
            <c:strRef>
              <c:f>Sheet1!$A$2</c:f>
              <c:strCache>
                <c:ptCount val="1"/>
                <c:pt idx="0">
                  <c:v>England</c:v>
                </c:pt>
              </c:strCache>
            </c:strRef>
          </c:tx>
          <c:spPr>
            <a:ln>
              <a:solidFill>
                <a:srgbClr val="B4B392">
                  <a:alpha val="50196"/>
                </a:srgbClr>
              </a:solidFill>
            </a:ln>
          </c:spPr>
          <c:marker>
            <c:symbol val="none"/>
          </c:marker>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0</c:formatCode>
                <c:ptCount val="16"/>
                <c:pt idx="0">
                  <c:v>109.74153436500968</c:v>
                </c:pt>
                <c:pt idx="1">
                  <c:v>110.34418040024624</c:v>
                </c:pt>
                <c:pt idx="2">
                  <c:v>102.90577461621479</c:v>
                </c:pt>
                <c:pt idx="3">
                  <c:v>101.52944739075518</c:v>
                </c:pt>
                <c:pt idx="4">
                  <c:v>98.63406802437828</c:v>
                </c:pt>
                <c:pt idx="5">
                  <c:v>89.728937710538332</c:v>
                </c:pt>
                <c:pt idx="6">
                  <c:v>84.320140873608892</c:v>
                </c:pt>
                <c:pt idx="7">
                  <c:v>76.938750771892146</c:v>
                </c:pt>
                <c:pt idx="8">
                  <c:v>73.178617498404734</c:v>
                </c:pt>
                <c:pt idx="9">
                  <c:v>69.582587072501866</c:v>
                </c:pt>
                <c:pt idx="10">
                  <c:v>62.652934860828303</c:v>
                </c:pt>
                <c:pt idx="11">
                  <c:v>61.403963817889753</c:v>
                </c:pt>
                <c:pt idx="12">
                  <c:v>62.149711755044947</c:v>
                </c:pt>
                <c:pt idx="13">
                  <c:v>67.285209104882043</c:v>
                </c:pt>
                <c:pt idx="14">
                  <c:v>74.257159090077351</c:v>
                </c:pt>
                <c:pt idx="15">
                  <c:v>83.007806297983976</c:v>
                </c:pt>
              </c:numCache>
            </c:numRef>
          </c:val>
          <c:smooth val="0"/>
          <c:extLst>
            <c:ext xmlns:c16="http://schemas.microsoft.com/office/drawing/2014/chart" uri="{C3380CC4-5D6E-409C-BE32-E72D297353CC}">
              <c16:uniqueId val="{00000000-4DE0-474E-97C3-42EBECEDCF1C}"/>
            </c:ext>
          </c:extLst>
        </c:ser>
        <c:ser>
          <c:idx val="1"/>
          <c:order val="1"/>
          <c:tx>
            <c:strRef>
              <c:f>Sheet1!$A$3</c:f>
              <c:strCache>
                <c:ptCount val="1"/>
                <c:pt idx="0">
                  <c:v>Essex</c:v>
                </c:pt>
              </c:strCache>
            </c:strRef>
          </c:tx>
          <c:spPr>
            <a:ln>
              <a:solidFill>
                <a:srgbClr val="007E31"/>
              </a:solidFill>
            </a:ln>
          </c:spPr>
          <c:marker>
            <c:symbol val="none"/>
          </c:marker>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0</c:formatCode>
                <c:ptCount val="16"/>
                <c:pt idx="0">
                  <c:v>82.308641318403374</c:v>
                </c:pt>
                <c:pt idx="1">
                  <c:v>86.81736728876723</c:v>
                </c:pt>
                <c:pt idx="2">
                  <c:v>80.573348033937094</c:v>
                </c:pt>
                <c:pt idx="3">
                  <c:v>79.005535621260293</c:v>
                </c:pt>
                <c:pt idx="4">
                  <c:v>75.608061237488457</c:v>
                </c:pt>
                <c:pt idx="5">
                  <c:v>70.374151148216455</c:v>
                </c:pt>
                <c:pt idx="6">
                  <c:v>66.257236357316231</c:v>
                </c:pt>
                <c:pt idx="7">
                  <c:v>60.898961919342995</c:v>
                </c:pt>
                <c:pt idx="8">
                  <c:v>59.689566382070247</c:v>
                </c:pt>
                <c:pt idx="9">
                  <c:v>60.074987482679525</c:v>
                </c:pt>
                <c:pt idx="10">
                  <c:v>57.042196096211931</c:v>
                </c:pt>
                <c:pt idx="11">
                  <c:v>57.029457891220041</c:v>
                </c:pt>
                <c:pt idx="12">
                  <c:v>56.82747272720021</c:v>
                </c:pt>
                <c:pt idx="13">
                  <c:v>62.531012897422713</c:v>
                </c:pt>
                <c:pt idx="14">
                  <c:v>67.384229952356677</c:v>
                </c:pt>
                <c:pt idx="15">
                  <c:v>74.243031328032302</c:v>
                </c:pt>
              </c:numCache>
            </c:numRef>
          </c:val>
          <c:smooth val="0"/>
          <c:extLst>
            <c:ext xmlns:c16="http://schemas.microsoft.com/office/drawing/2014/chart" uri="{C3380CC4-5D6E-409C-BE32-E72D297353CC}">
              <c16:uniqueId val="{00000001-4DE0-474E-97C3-42EBECEDCF1C}"/>
            </c:ext>
          </c:extLst>
        </c:ser>
        <c:dLbls>
          <c:showLegendKey val="0"/>
          <c:showVal val="0"/>
          <c:showCatName val="0"/>
          <c:showSerName val="0"/>
          <c:showPercent val="0"/>
          <c:showBubbleSize val="0"/>
        </c:dLbls>
        <c:smooth val="0"/>
        <c:axId val="200969216"/>
        <c:axId val="201609984"/>
      </c:lineChart>
      <c:catAx>
        <c:axId val="200969216"/>
        <c:scaling>
          <c:orientation val="minMax"/>
        </c:scaling>
        <c:delete val="0"/>
        <c:axPos val="b"/>
        <c:numFmt formatCode="General" sourceLinked="0"/>
        <c:majorTickMark val="out"/>
        <c:minorTickMark val="none"/>
        <c:tickLblPos val="nextTo"/>
        <c:txPr>
          <a:bodyPr/>
          <a:lstStyle/>
          <a:p>
            <a:pPr>
              <a:defRPr sz="700"/>
            </a:pPr>
            <a:endParaRPr lang="en-US"/>
          </a:p>
        </c:txPr>
        <c:crossAx val="201609984"/>
        <c:crosses val="autoZero"/>
        <c:auto val="1"/>
        <c:lblAlgn val="ctr"/>
        <c:lblOffset val="100"/>
        <c:noMultiLvlLbl val="0"/>
      </c:catAx>
      <c:valAx>
        <c:axId val="201609984"/>
        <c:scaling>
          <c:orientation val="minMax"/>
        </c:scaling>
        <c:delete val="0"/>
        <c:axPos val="l"/>
        <c:numFmt formatCode="0" sourceLinked="1"/>
        <c:majorTickMark val="out"/>
        <c:minorTickMark val="none"/>
        <c:tickLblPos val="nextTo"/>
        <c:txPr>
          <a:bodyPr/>
          <a:lstStyle/>
          <a:p>
            <a:pPr>
              <a:defRPr sz="900"/>
            </a:pPr>
            <a:endParaRPr lang="en-US"/>
          </a:p>
        </c:txPr>
        <c:crossAx val="200969216"/>
        <c:crosses val="autoZero"/>
        <c:crossBetween val="between"/>
      </c:valAx>
    </c:plotArea>
    <c:legend>
      <c:legendPos val="r"/>
      <c:layout>
        <c:manualLayout>
          <c:xMode val="edge"/>
          <c:yMode val="edge"/>
          <c:x val="0.80544632079783418"/>
          <c:y val="0.71084384287063807"/>
          <c:w val="0.17669381584652705"/>
          <c:h val="0.1300026891544333"/>
        </c:manualLayout>
      </c:layout>
      <c:overlay val="1"/>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september 2017 to august 18 recorded instances</c:v>
                </c:pt>
              </c:strCache>
            </c:strRef>
          </c:tx>
          <c:spPr>
            <a:solidFill>
              <a:schemeClr val="accent4"/>
            </a:solidFill>
          </c:spPr>
          <c:invertIfNegative val="0"/>
          <c:cat>
            <c:strRef>
              <c:f>Sheet1!$A$2:$A$13</c:f>
              <c:strCache>
                <c:ptCount val="12"/>
                <c:pt idx="0">
                  <c:v>Maldon</c:v>
                </c:pt>
                <c:pt idx="1">
                  <c:v>Rochford</c:v>
                </c:pt>
                <c:pt idx="2">
                  <c:v>Brentwood</c:v>
                </c:pt>
                <c:pt idx="3">
                  <c:v>Castle</c:v>
                </c:pt>
                <c:pt idx="4">
                  <c:v>Uttlesford</c:v>
                </c:pt>
                <c:pt idx="5">
                  <c:v>Harlow</c:v>
                </c:pt>
                <c:pt idx="6">
                  <c:v>Braintree</c:v>
                </c:pt>
                <c:pt idx="7">
                  <c:v>Epping</c:v>
                </c:pt>
                <c:pt idx="8">
                  <c:v>Chelmsford</c:v>
                </c:pt>
                <c:pt idx="9">
                  <c:v>Tendring</c:v>
                </c:pt>
                <c:pt idx="10">
                  <c:v>Colchester</c:v>
                </c:pt>
                <c:pt idx="11">
                  <c:v>Basildon</c:v>
                </c:pt>
              </c:strCache>
            </c:strRef>
          </c:cat>
          <c:val>
            <c:numRef>
              <c:f>Sheet1!$B$2:$B$13</c:f>
              <c:numCache>
                <c:formatCode>0</c:formatCode>
                <c:ptCount val="12"/>
                <c:pt idx="0">
                  <c:v>10712</c:v>
                </c:pt>
                <c:pt idx="1">
                  <c:v>15023</c:v>
                </c:pt>
                <c:pt idx="2">
                  <c:v>18891</c:v>
                </c:pt>
                <c:pt idx="3">
                  <c:v>19813</c:v>
                </c:pt>
                <c:pt idx="4">
                  <c:v>19879</c:v>
                </c:pt>
                <c:pt idx="5">
                  <c:v>33955</c:v>
                </c:pt>
                <c:pt idx="6">
                  <c:v>34055</c:v>
                </c:pt>
                <c:pt idx="7">
                  <c:v>37378</c:v>
                </c:pt>
                <c:pt idx="8">
                  <c:v>48029</c:v>
                </c:pt>
                <c:pt idx="9">
                  <c:v>48786</c:v>
                </c:pt>
                <c:pt idx="10">
                  <c:v>57941</c:v>
                </c:pt>
                <c:pt idx="11">
                  <c:v>66369</c:v>
                </c:pt>
              </c:numCache>
            </c:numRef>
          </c:val>
          <c:extLst>
            <c:ext xmlns:c16="http://schemas.microsoft.com/office/drawing/2014/chart" uri="{C3380CC4-5D6E-409C-BE32-E72D297353CC}">
              <c16:uniqueId val="{00000000-D78F-479F-9D2F-10DFCE3D90FE}"/>
            </c:ext>
          </c:extLst>
        </c:ser>
        <c:dLbls>
          <c:showLegendKey val="0"/>
          <c:showVal val="0"/>
          <c:showCatName val="0"/>
          <c:showSerName val="0"/>
          <c:showPercent val="0"/>
          <c:showBubbleSize val="0"/>
        </c:dLbls>
        <c:gapWidth val="150"/>
        <c:axId val="192353792"/>
        <c:axId val="192355328"/>
      </c:barChart>
      <c:catAx>
        <c:axId val="192353792"/>
        <c:scaling>
          <c:orientation val="minMax"/>
        </c:scaling>
        <c:delete val="0"/>
        <c:axPos val="l"/>
        <c:numFmt formatCode="General" sourceLinked="0"/>
        <c:majorTickMark val="out"/>
        <c:minorTickMark val="none"/>
        <c:tickLblPos val="nextTo"/>
        <c:txPr>
          <a:bodyPr/>
          <a:lstStyle/>
          <a:p>
            <a:pPr>
              <a:defRPr sz="900"/>
            </a:pPr>
            <a:endParaRPr lang="en-US"/>
          </a:p>
        </c:txPr>
        <c:crossAx val="192355328"/>
        <c:crosses val="autoZero"/>
        <c:auto val="1"/>
        <c:lblAlgn val="ctr"/>
        <c:lblOffset val="100"/>
        <c:noMultiLvlLbl val="0"/>
      </c:catAx>
      <c:valAx>
        <c:axId val="192355328"/>
        <c:scaling>
          <c:orientation val="minMax"/>
        </c:scaling>
        <c:delete val="0"/>
        <c:axPos val="b"/>
        <c:majorGridlines>
          <c:spPr>
            <a:ln>
              <a:solidFill>
                <a:schemeClr val="accent1">
                  <a:alpha val="50000"/>
                </a:schemeClr>
              </a:solidFill>
            </a:ln>
          </c:spPr>
        </c:majorGridlines>
        <c:numFmt formatCode="0" sourceLinked="1"/>
        <c:majorTickMark val="out"/>
        <c:minorTickMark val="none"/>
        <c:tickLblPos val="nextTo"/>
        <c:txPr>
          <a:bodyPr/>
          <a:lstStyle/>
          <a:p>
            <a:pPr>
              <a:defRPr sz="900"/>
            </a:pPr>
            <a:endParaRPr lang="en-US"/>
          </a:p>
        </c:txPr>
        <c:crossAx val="192353792"/>
        <c:crosses val="autoZero"/>
        <c:crossBetween val="between"/>
        <c:majorUnit val="20000"/>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200872940900659E-2"/>
          <c:y val="1.9059280385102472E-2"/>
          <c:w val="0.86909517997798114"/>
          <c:h val="0.54754624824060172"/>
        </c:manualLayout>
      </c:layout>
      <c:barChart>
        <c:barDir val="col"/>
        <c:grouping val="percentStacked"/>
        <c:varyColors val="0"/>
        <c:ser>
          <c:idx val="0"/>
          <c:order val="0"/>
          <c:tx>
            <c:strRef>
              <c:f>Sheet1!$D$1</c:f>
              <c:strCache>
                <c:ptCount val="1"/>
                <c:pt idx="0">
                  <c:v>Not very worried</c:v>
                </c:pt>
              </c:strCache>
            </c:strRef>
          </c:tx>
          <c:spPr>
            <a:solidFill>
              <a:srgbClr val="7030A0">
                <a:alpha val="74902"/>
              </a:srgbClr>
            </a:solidFill>
          </c:spPr>
          <c:invertIfNegative val="0"/>
          <c:cat>
            <c:strRef>
              <c:f>Sheet1!$A$2:$A$14</c:f>
              <c:strCache>
                <c:ptCount val="13"/>
                <c:pt idx="0">
                  <c:v>Maldon</c:v>
                </c:pt>
                <c:pt idx="1">
                  <c:v>Uttlesford</c:v>
                </c:pt>
                <c:pt idx="2">
                  <c:v>Rochford</c:v>
                </c:pt>
                <c:pt idx="3">
                  <c:v>Colchester</c:v>
                </c:pt>
                <c:pt idx="4">
                  <c:v>Chelmsford</c:v>
                </c:pt>
                <c:pt idx="5">
                  <c:v>Braintree</c:v>
                </c:pt>
                <c:pt idx="6">
                  <c:v>Brentwood</c:v>
                </c:pt>
                <c:pt idx="7">
                  <c:v>Essex</c:v>
                </c:pt>
                <c:pt idx="8">
                  <c:v>Harlow</c:v>
                </c:pt>
                <c:pt idx="9">
                  <c:v>Basildon</c:v>
                </c:pt>
                <c:pt idx="10">
                  <c:v>Epping Forest</c:v>
                </c:pt>
                <c:pt idx="11">
                  <c:v>Tendring</c:v>
                </c:pt>
                <c:pt idx="12">
                  <c:v>Castle Point</c:v>
                </c:pt>
              </c:strCache>
            </c:strRef>
          </c:cat>
          <c:val>
            <c:numRef>
              <c:f>Sheet1!$D$2:$D$14</c:f>
              <c:numCache>
                <c:formatCode>0%</c:formatCode>
                <c:ptCount val="13"/>
                <c:pt idx="0">
                  <c:v>0.56969999999999998</c:v>
                </c:pt>
                <c:pt idx="1">
                  <c:v>0.48130000000000001</c:v>
                </c:pt>
                <c:pt idx="2">
                  <c:v>0.53069999999999995</c:v>
                </c:pt>
                <c:pt idx="3">
                  <c:v>0.50800000000000001</c:v>
                </c:pt>
                <c:pt idx="4">
                  <c:v>0.49320000000000003</c:v>
                </c:pt>
                <c:pt idx="5">
                  <c:v>0.52410000000000001</c:v>
                </c:pt>
                <c:pt idx="6">
                  <c:v>0.51319999999999999</c:v>
                </c:pt>
                <c:pt idx="7">
                  <c:v>0.45229999999999998</c:v>
                </c:pt>
                <c:pt idx="8">
                  <c:v>0.42780000000000001</c:v>
                </c:pt>
                <c:pt idx="9">
                  <c:v>0.30819999999999997</c:v>
                </c:pt>
                <c:pt idx="10">
                  <c:v>0.41499999999999998</c:v>
                </c:pt>
                <c:pt idx="11">
                  <c:v>0.39350000000000002</c:v>
                </c:pt>
                <c:pt idx="12">
                  <c:v>0.3664</c:v>
                </c:pt>
              </c:numCache>
            </c:numRef>
          </c:val>
          <c:extLst>
            <c:ext xmlns:c16="http://schemas.microsoft.com/office/drawing/2014/chart" uri="{C3380CC4-5D6E-409C-BE32-E72D297353CC}">
              <c16:uniqueId val="{00000000-CC5F-4F26-8147-0E2E7FCD1612}"/>
            </c:ext>
          </c:extLst>
        </c:ser>
        <c:ser>
          <c:idx val="1"/>
          <c:order val="1"/>
          <c:tx>
            <c:strRef>
              <c:f>Sheet1!$E$1</c:f>
              <c:strCache>
                <c:ptCount val="1"/>
                <c:pt idx="0">
                  <c:v>Not worried at all</c:v>
                </c:pt>
              </c:strCache>
            </c:strRef>
          </c:tx>
          <c:spPr>
            <a:solidFill>
              <a:srgbClr val="F5C201">
                <a:alpha val="74902"/>
              </a:srgbClr>
            </a:solidFill>
          </c:spPr>
          <c:invertIfNegative val="0"/>
          <c:cat>
            <c:strRef>
              <c:f>Sheet1!$A$2:$A$14</c:f>
              <c:strCache>
                <c:ptCount val="13"/>
                <c:pt idx="0">
                  <c:v>Maldon</c:v>
                </c:pt>
                <c:pt idx="1">
                  <c:v>Uttlesford</c:v>
                </c:pt>
                <c:pt idx="2">
                  <c:v>Rochford</c:v>
                </c:pt>
                <c:pt idx="3">
                  <c:v>Colchester</c:v>
                </c:pt>
                <c:pt idx="4">
                  <c:v>Chelmsford</c:v>
                </c:pt>
                <c:pt idx="5">
                  <c:v>Braintree</c:v>
                </c:pt>
                <c:pt idx="6">
                  <c:v>Brentwood</c:v>
                </c:pt>
                <c:pt idx="7">
                  <c:v>Essex</c:v>
                </c:pt>
                <c:pt idx="8">
                  <c:v>Harlow</c:v>
                </c:pt>
                <c:pt idx="9">
                  <c:v>Basildon</c:v>
                </c:pt>
                <c:pt idx="10">
                  <c:v>Epping Forest</c:v>
                </c:pt>
                <c:pt idx="11">
                  <c:v>Tendring</c:v>
                </c:pt>
                <c:pt idx="12">
                  <c:v>Castle Point</c:v>
                </c:pt>
              </c:strCache>
            </c:strRef>
          </c:cat>
          <c:val>
            <c:numRef>
              <c:f>Sheet1!$E$2:$E$14</c:f>
              <c:numCache>
                <c:formatCode>0%</c:formatCode>
                <c:ptCount val="13"/>
                <c:pt idx="0">
                  <c:v>8.48E-2</c:v>
                </c:pt>
                <c:pt idx="1">
                  <c:v>0.12720000000000001</c:v>
                </c:pt>
                <c:pt idx="2">
                  <c:v>7.0300000000000001E-2</c:v>
                </c:pt>
                <c:pt idx="3">
                  <c:v>8.0100000000000005E-2</c:v>
                </c:pt>
                <c:pt idx="4">
                  <c:v>0.1013</c:v>
                </c:pt>
                <c:pt idx="5">
                  <c:v>4.41E-2</c:v>
                </c:pt>
                <c:pt idx="6">
                  <c:v>4.41E-2</c:v>
                </c:pt>
                <c:pt idx="7">
                  <c:v>6.93E-2</c:v>
                </c:pt>
                <c:pt idx="8">
                  <c:v>5.96E-2</c:v>
                </c:pt>
                <c:pt idx="9">
                  <c:v>4.1099999999999998E-2</c:v>
                </c:pt>
                <c:pt idx="10">
                  <c:v>4.2299999999999997E-2</c:v>
                </c:pt>
                <c:pt idx="11">
                  <c:v>9.5899999999999999E-2</c:v>
                </c:pt>
                <c:pt idx="12">
                  <c:v>4.4499999999999998E-2</c:v>
                </c:pt>
              </c:numCache>
            </c:numRef>
          </c:val>
          <c:extLst>
            <c:ext xmlns:c16="http://schemas.microsoft.com/office/drawing/2014/chart" uri="{C3380CC4-5D6E-409C-BE32-E72D297353CC}">
              <c16:uniqueId val="{00000001-CC5F-4F26-8147-0E2E7FCD1612}"/>
            </c:ext>
          </c:extLst>
        </c:ser>
        <c:ser>
          <c:idx val="2"/>
          <c:order val="2"/>
          <c:tx>
            <c:strRef>
              <c:f>Sheet1!$F$1</c:f>
              <c:strCache>
                <c:ptCount val="1"/>
                <c:pt idx="0">
                  <c:v>Not applicable</c:v>
                </c:pt>
              </c:strCache>
            </c:strRef>
          </c:tx>
          <c:spPr>
            <a:solidFill>
              <a:srgbClr val="526DB0">
                <a:alpha val="75000"/>
              </a:srgbClr>
            </a:solidFill>
          </c:spPr>
          <c:invertIfNegative val="0"/>
          <c:cat>
            <c:strRef>
              <c:f>Sheet1!$A$2:$A$14</c:f>
              <c:strCache>
                <c:ptCount val="13"/>
                <c:pt idx="0">
                  <c:v>Maldon</c:v>
                </c:pt>
                <c:pt idx="1">
                  <c:v>Uttlesford</c:v>
                </c:pt>
                <c:pt idx="2">
                  <c:v>Rochford</c:v>
                </c:pt>
                <c:pt idx="3">
                  <c:v>Colchester</c:v>
                </c:pt>
                <c:pt idx="4">
                  <c:v>Chelmsford</c:v>
                </c:pt>
                <c:pt idx="5">
                  <c:v>Braintree</c:v>
                </c:pt>
                <c:pt idx="6">
                  <c:v>Brentwood</c:v>
                </c:pt>
                <c:pt idx="7">
                  <c:v>Essex</c:v>
                </c:pt>
                <c:pt idx="8">
                  <c:v>Harlow</c:v>
                </c:pt>
                <c:pt idx="9">
                  <c:v>Basildon</c:v>
                </c:pt>
                <c:pt idx="10">
                  <c:v>Epping Forest</c:v>
                </c:pt>
                <c:pt idx="11">
                  <c:v>Tendring</c:v>
                </c:pt>
                <c:pt idx="12">
                  <c:v>Castle Point</c:v>
                </c:pt>
              </c:strCache>
            </c:strRef>
          </c:cat>
          <c:val>
            <c:numRef>
              <c:f>Sheet1!$F$2:$F$14</c:f>
              <c:numCache>
                <c:formatCode>0%</c:formatCode>
                <c:ptCount val="13"/>
                <c:pt idx="0">
                  <c:v>3.7000000000000002E-3</c:v>
                </c:pt>
                <c:pt idx="1">
                  <c:v>0</c:v>
                </c:pt>
                <c:pt idx="2">
                  <c:v>7.4000000000000003E-3</c:v>
                </c:pt>
                <c:pt idx="3">
                  <c:v>0</c:v>
                </c:pt>
                <c:pt idx="4">
                  <c:v>0</c:v>
                </c:pt>
                <c:pt idx="5">
                  <c:v>4.4999999999999997E-3</c:v>
                </c:pt>
                <c:pt idx="6">
                  <c:v>1.9E-3</c:v>
                </c:pt>
                <c:pt idx="7">
                  <c:v>4.1000000000000003E-3</c:v>
                </c:pt>
                <c:pt idx="8">
                  <c:v>2.5999999999999999E-3</c:v>
                </c:pt>
                <c:pt idx="9">
                  <c:v>5.1999999999999998E-3</c:v>
                </c:pt>
                <c:pt idx="10">
                  <c:v>7.4000000000000003E-3</c:v>
                </c:pt>
                <c:pt idx="11">
                  <c:v>6.8999999999999999E-3</c:v>
                </c:pt>
                <c:pt idx="12">
                  <c:v>1.1299999999999999E-2</c:v>
                </c:pt>
              </c:numCache>
            </c:numRef>
          </c:val>
          <c:extLst>
            <c:ext xmlns:c16="http://schemas.microsoft.com/office/drawing/2014/chart" uri="{C3380CC4-5D6E-409C-BE32-E72D297353CC}">
              <c16:uniqueId val="{00000002-CC5F-4F26-8147-0E2E7FCD1612}"/>
            </c:ext>
          </c:extLst>
        </c:ser>
        <c:ser>
          <c:idx val="3"/>
          <c:order val="3"/>
          <c:tx>
            <c:strRef>
              <c:f>Sheet1!$B$1</c:f>
              <c:strCache>
                <c:ptCount val="1"/>
                <c:pt idx="0">
                  <c:v>Very worried</c:v>
                </c:pt>
              </c:strCache>
            </c:strRef>
          </c:tx>
          <c:spPr>
            <a:solidFill>
              <a:srgbClr val="989AAC">
                <a:alpha val="75000"/>
              </a:srgbClr>
            </a:solidFill>
          </c:spPr>
          <c:invertIfNegative val="0"/>
          <c:cat>
            <c:strRef>
              <c:f>Sheet1!$A$2:$A$14</c:f>
              <c:strCache>
                <c:ptCount val="13"/>
                <c:pt idx="0">
                  <c:v>Maldon</c:v>
                </c:pt>
                <c:pt idx="1">
                  <c:v>Uttlesford</c:v>
                </c:pt>
                <c:pt idx="2">
                  <c:v>Rochford</c:v>
                </c:pt>
                <c:pt idx="3">
                  <c:v>Colchester</c:v>
                </c:pt>
                <c:pt idx="4">
                  <c:v>Chelmsford</c:v>
                </c:pt>
                <c:pt idx="5">
                  <c:v>Braintree</c:v>
                </c:pt>
                <c:pt idx="6">
                  <c:v>Brentwood</c:v>
                </c:pt>
                <c:pt idx="7">
                  <c:v>Essex</c:v>
                </c:pt>
                <c:pt idx="8">
                  <c:v>Harlow</c:v>
                </c:pt>
                <c:pt idx="9">
                  <c:v>Basildon</c:v>
                </c:pt>
                <c:pt idx="10">
                  <c:v>Epping Forest</c:v>
                </c:pt>
                <c:pt idx="11">
                  <c:v>Tendring</c:v>
                </c:pt>
                <c:pt idx="12">
                  <c:v>Castle Point</c:v>
                </c:pt>
              </c:strCache>
            </c:strRef>
          </c:cat>
          <c:val>
            <c:numRef>
              <c:f>Sheet1!$B$2:$B$14</c:f>
              <c:numCache>
                <c:formatCode>0%</c:formatCode>
                <c:ptCount val="13"/>
                <c:pt idx="0">
                  <c:v>7.5899999999999995E-2</c:v>
                </c:pt>
                <c:pt idx="1">
                  <c:v>0.1038</c:v>
                </c:pt>
                <c:pt idx="2">
                  <c:v>9.8799999999999999E-2</c:v>
                </c:pt>
                <c:pt idx="3">
                  <c:v>0.1116</c:v>
                </c:pt>
                <c:pt idx="4">
                  <c:v>8.48E-2</c:v>
                </c:pt>
                <c:pt idx="5">
                  <c:v>0.1016</c:v>
                </c:pt>
                <c:pt idx="6">
                  <c:v>0.1057</c:v>
                </c:pt>
                <c:pt idx="7">
                  <c:v>0.12620000000000001</c:v>
                </c:pt>
                <c:pt idx="8">
                  <c:v>0.1303</c:v>
                </c:pt>
                <c:pt idx="9">
                  <c:v>0.2616</c:v>
                </c:pt>
                <c:pt idx="10">
                  <c:v>0.1293</c:v>
                </c:pt>
                <c:pt idx="11">
                  <c:v>8.8599999999999998E-2</c:v>
                </c:pt>
                <c:pt idx="12">
                  <c:v>0.15690000000000001</c:v>
                </c:pt>
              </c:numCache>
            </c:numRef>
          </c:val>
          <c:extLst>
            <c:ext xmlns:c16="http://schemas.microsoft.com/office/drawing/2014/chart" uri="{C3380CC4-5D6E-409C-BE32-E72D297353CC}">
              <c16:uniqueId val="{00000003-CC5F-4F26-8147-0E2E7FCD1612}"/>
            </c:ext>
          </c:extLst>
        </c:ser>
        <c:ser>
          <c:idx val="4"/>
          <c:order val="4"/>
          <c:tx>
            <c:strRef>
              <c:f>Sheet1!$C$1</c:f>
              <c:strCache>
                <c:ptCount val="1"/>
                <c:pt idx="0">
                  <c:v>Fairly worried</c:v>
                </c:pt>
              </c:strCache>
            </c:strRef>
          </c:tx>
          <c:spPr>
            <a:solidFill>
              <a:srgbClr val="DC5924">
                <a:alpha val="75000"/>
              </a:srgbClr>
            </a:solidFill>
          </c:spPr>
          <c:invertIfNegative val="0"/>
          <c:cat>
            <c:strRef>
              <c:f>Sheet1!$A$2:$A$14</c:f>
              <c:strCache>
                <c:ptCount val="13"/>
                <c:pt idx="0">
                  <c:v>Maldon</c:v>
                </c:pt>
                <c:pt idx="1">
                  <c:v>Uttlesford</c:v>
                </c:pt>
                <c:pt idx="2">
                  <c:v>Rochford</c:v>
                </c:pt>
                <c:pt idx="3">
                  <c:v>Colchester</c:v>
                </c:pt>
                <c:pt idx="4">
                  <c:v>Chelmsford</c:v>
                </c:pt>
                <c:pt idx="5">
                  <c:v>Braintree</c:v>
                </c:pt>
                <c:pt idx="6">
                  <c:v>Brentwood</c:v>
                </c:pt>
                <c:pt idx="7">
                  <c:v>Essex</c:v>
                </c:pt>
                <c:pt idx="8">
                  <c:v>Harlow</c:v>
                </c:pt>
                <c:pt idx="9">
                  <c:v>Basildon</c:v>
                </c:pt>
                <c:pt idx="10">
                  <c:v>Epping Forest</c:v>
                </c:pt>
                <c:pt idx="11">
                  <c:v>Tendring</c:v>
                </c:pt>
                <c:pt idx="12">
                  <c:v>Castle Point</c:v>
                </c:pt>
              </c:strCache>
            </c:strRef>
          </c:cat>
          <c:val>
            <c:numRef>
              <c:f>Sheet1!$C$2:$C$14</c:f>
              <c:numCache>
                <c:formatCode>0%</c:formatCode>
                <c:ptCount val="13"/>
                <c:pt idx="0">
                  <c:v>0.26600000000000001</c:v>
                </c:pt>
                <c:pt idx="1">
                  <c:v>0.28770000000000001</c:v>
                </c:pt>
                <c:pt idx="2">
                  <c:v>0.2928</c:v>
                </c:pt>
                <c:pt idx="3">
                  <c:v>0.30030000000000001</c:v>
                </c:pt>
                <c:pt idx="4">
                  <c:v>0.32069999999999999</c:v>
                </c:pt>
                <c:pt idx="5">
                  <c:v>0.32569999999999999</c:v>
                </c:pt>
                <c:pt idx="6">
                  <c:v>0.3352</c:v>
                </c:pt>
                <c:pt idx="7">
                  <c:v>0.34810000000000002</c:v>
                </c:pt>
                <c:pt idx="8">
                  <c:v>0.37959999999999999</c:v>
                </c:pt>
                <c:pt idx="9">
                  <c:v>0.38379999999999997</c:v>
                </c:pt>
                <c:pt idx="10">
                  <c:v>0.40589999999999998</c:v>
                </c:pt>
                <c:pt idx="11">
                  <c:v>0.41499999999999998</c:v>
                </c:pt>
                <c:pt idx="12">
                  <c:v>0.42080000000000001</c:v>
                </c:pt>
              </c:numCache>
            </c:numRef>
          </c:val>
          <c:extLst>
            <c:ext xmlns:c16="http://schemas.microsoft.com/office/drawing/2014/chart" uri="{C3380CC4-5D6E-409C-BE32-E72D297353CC}">
              <c16:uniqueId val="{00000004-CC5F-4F26-8147-0E2E7FCD1612}"/>
            </c:ext>
          </c:extLst>
        </c:ser>
        <c:dLbls>
          <c:showLegendKey val="0"/>
          <c:showVal val="0"/>
          <c:showCatName val="0"/>
          <c:showSerName val="0"/>
          <c:showPercent val="0"/>
          <c:showBubbleSize val="0"/>
        </c:dLbls>
        <c:gapWidth val="150"/>
        <c:overlap val="100"/>
        <c:axId val="200928640"/>
        <c:axId val="192418944"/>
      </c:barChart>
      <c:catAx>
        <c:axId val="200928640"/>
        <c:scaling>
          <c:orientation val="minMax"/>
        </c:scaling>
        <c:delete val="0"/>
        <c:axPos val="b"/>
        <c:numFmt formatCode="General" sourceLinked="0"/>
        <c:majorTickMark val="out"/>
        <c:minorTickMark val="none"/>
        <c:tickLblPos val="nextTo"/>
        <c:txPr>
          <a:bodyPr/>
          <a:lstStyle/>
          <a:p>
            <a:pPr>
              <a:defRPr sz="900"/>
            </a:pPr>
            <a:endParaRPr lang="en-US"/>
          </a:p>
        </c:txPr>
        <c:crossAx val="192418944"/>
        <c:crosses val="autoZero"/>
        <c:auto val="1"/>
        <c:lblAlgn val="ctr"/>
        <c:lblOffset val="100"/>
        <c:noMultiLvlLbl val="0"/>
      </c:catAx>
      <c:valAx>
        <c:axId val="192418944"/>
        <c:scaling>
          <c:orientation val="minMax"/>
        </c:scaling>
        <c:delete val="0"/>
        <c:axPos val="l"/>
        <c:majorGridlines>
          <c:spPr>
            <a:ln>
              <a:solidFill>
                <a:schemeClr val="accent6">
                  <a:alpha val="50000"/>
                </a:schemeClr>
              </a:solidFill>
            </a:ln>
          </c:spPr>
        </c:majorGridlines>
        <c:numFmt formatCode="0%" sourceLinked="1"/>
        <c:majorTickMark val="out"/>
        <c:minorTickMark val="none"/>
        <c:tickLblPos val="nextTo"/>
        <c:txPr>
          <a:bodyPr/>
          <a:lstStyle/>
          <a:p>
            <a:pPr>
              <a:defRPr sz="800"/>
            </a:pPr>
            <a:endParaRPr lang="en-US"/>
          </a:p>
        </c:txPr>
        <c:crossAx val="200928640"/>
        <c:crosses val="autoZero"/>
        <c:crossBetween val="between"/>
        <c:majorUnit val="0.5"/>
      </c:valAx>
    </c:plotArea>
    <c:legend>
      <c:legendPos val="b"/>
      <c:layout>
        <c:manualLayout>
          <c:xMode val="edge"/>
          <c:yMode val="edge"/>
          <c:x val="5.9466612915089166E-2"/>
          <c:y val="0.84091815138476389"/>
          <c:w val="0.874811816650233"/>
          <c:h val="0.12968923735332749"/>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Residents</a:t>
            </a:r>
            <a:r>
              <a:rPr lang="en-US" sz="1200" baseline="0"/>
              <a:t> Survey Trend Data</a:t>
            </a:r>
          </a:p>
        </c:rich>
      </c:tx>
      <c:layout>
        <c:manualLayout>
          <c:xMode val="edge"/>
          <c:yMode val="edge"/>
          <c:x val="0.5159024570935975"/>
          <c:y val="3.0456844676220826E-2"/>
        </c:manualLayout>
      </c:layout>
      <c:overlay val="0"/>
    </c:title>
    <c:autoTitleDeleted val="0"/>
    <c:plotArea>
      <c:layout>
        <c:manualLayout>
          <c:layoutTarget val="inner"/>
          <c:xMode val="edge"/>
          <c:yMode val="edge"/>
          <c:x val="0.31289860075235382"/>
          <c:y val="0.10861054078094026"/>
          <c:w val="0.68710139924764613"/>
          <c:h val="0.64289722217443701"/>
        </c:manualLayout>
      </c:layout>
      <c:lineChart>
        <c:grouping val="standard"/>
        <c:varyColors val="0"/>
        <c:ser>
          <c:idx val="0"/>
          <c:order val="0"/>
          <c:tx>
            <c:strRef>
              <c:f>'[Chart in Microsoft PowerPoint]Sheet1'!$A$4</c:f>
              <c:strCache>
                <c:ptCount val="1"/>
                <c:pt idx="0">
                  <c:v>% Satisfied with local area </c:v>
                </c:pt>
              </c:strCache>
            </c:strRef>
          </c:tx>
          <c:marker>
            <c:symbol val="square"/>
            <c:size val="5"/>
          </c:marker>
          <c:cat>
            <c:numRef>
              <c:f>'[Chart in Microsoft PowerPoint]Sheet1'!$B$3:$F$3</c:f>
              <c:numCache>
                <c:formatCode>General</c:formatCode>
                <c:ptCount val="5"/>
                <c:pt idx="0">
                  <c:v>2013</c:v>
                </c:pt>
                <c:pt idx="1">
                  <c:v>2014</c:v>
                </c:pt>
                <c:pt idx="2">
                  <c:v>2015</c:v>
                </c:pt>
                <c:pt idx="3">
                  <c:v>2016</c:v>
                </c:pt>
                <c:pt idx="4">
                  <c:v>2018</c:v>
                </c:pt>
              </c:numCache>
            </c:numRef>
          </c:cat>
          <c:val>
            <c:numRef>
              <c:f>'[Chart in Microsoft PowerPoint]Sheet1'!$B$4:$F$4</c:f>
              <c:numCache>
                <c:formatCode>0.00%</c:formatCode>
                <c:ptCount val="5"/>
                <c:pt idx="0">
                  <c:v>0.80700000000000005</c:v>
                </c:pt>
                <c:pt idx="1">
                  <c:v>0.84199999999999997</c:v>
                </c:pt>
                <c:pt idx="2" formatCode="0%">
                  <c:v>0.82</c:v>
                </c:pt>
                <c:pt idx="3" formatCode="0%">
                  <c:v>0.82</c:v>
                </c:pt>
                <c:pt idx="4" formatCode="0%">
                  <c:v>0.8</c:v>
                </c:pt>
              </c:numCache>
            </c:numRef>
          </c:val>
          <c:smooth val="0"/>
          <c:extLst>
            <c:ext xmlns:c16="http://schemas.microsoft.com/office/drawing/2014/chart" uri="{C3380CC4-5D6E-409C-BE32-E72D297353CC}">
              <c16:uniqueId val="{00000000-A6C1-45EE-A988-97FDE429E8B7}"/>
            </c:ext>
          </c:extLst>
        </c:ser>
        <c:ser>
          <c:idx val="1"/>
          <c:order val="1"/>
          <c:tx>
            <c:strRef>
              <c:f>'[Chart in Microsoft PowerPoint]Sheet1'!$A$5</c:f>
              <c:strCache>
                <c:ptCount val="1"/>
                <c:pt idx="0">
                  <c:v>Getting on well together </c:v>
                </c:pt>
              </c:strCache>
            </c:strRef>
          </c:tx>
          <c:marker>
            <c:symbol val="square"/>
            <c:size val="5"/>
            <c:spPr>
              <a:solidFill>
                <a:srgbClr val="C00000"/>
              </a:solidFill>
            </c:spPr>
          </c:marker>
          <c:cat>
            <c:numRef>
              <c:f>'[Chart in Microsoft PowerPoint]Sheet1'!$B$3:$F$3</c:f>
              <c:numCache>
                <c:formatCode>General</c:formatCode>
                <c:ptCount val="5"/>
                <c:pt idx="0">
                  <c:v>2013</c:v>
                </c:pt>
                <c:pt idx="1">
                  <c:v>2014</c:v>
                </c:pt>
                <c:pt idx="2">
                  <c:v>2015</c:v>
                </c:pt>
                <c:pt idx="3">
                  <c:v>2016</c:v>
                </c:pt>
                <c:pt idx="4">
                  <c:v>2018</c:v>
                </c:pt>
              </c:numCache>
            </c:numRef>
          </c:cat>
          <c:val>
            <c:numRef>
              <c:f>'[Chart in Microsoft PowerPoint]Sheet1'!$B$5:$F$5</c:f>
              <c:numCache>
                <c:formatCode>0.00%</c:formatCode>
                <c:ptCount val="5"/>
                <c:pt idx="0">
                  <c:v>0.77500000000000002</c:v>
                </c:pt>
                <c:pt idx="1">
                  <c:v>0.83099999999999996</c:v>
                </c:pt>
                <c:pt idx="2" formatCode="0%">
                  <c:v>0.81</c:v>
                </c:pt>
                <c:pt idx="3" formatCode="0%">
                  <c:v>0.79</c:v>
                </c:pt>
                <c:pt idx="4" formatCode="0%">
                  <c:v>0.84</c:v>
                </c:pt>
              </c:numCache>
            </c:numRef>
          </c:val>
          <c:smooth val="0"/>
          <c:extLst>
            <c:ext xmlns:c16="http://schemas.microsoft.com/office/drawing/2014/chart" uri="{C3380CC4-5D6E-409C-BE32-E72D297353CC}">
              <c16:uniqueId val="{00000001-A6C1-45EE-A988-97FDE429E8B7}"/>
            </c:ext>
          </c:extLst>
        </c:ser>
        <c:ser>
          <c:idx val="2"/>
          <c:order val="2"/>
          <c:tx>
            <c:strRef>
              <c:f>'[Chart in Microsoft PowerPoint]Sheet1'!$A$6</c:f>
              <c:strCache>
                <c:ptCount val="1"/>
                <c:pt idx="0">
                  <c:v>% of residents that participate in volunteering (unpaid help)</c:v>
                </c:pt>
              </c:strCache>
            </c:strRef>
          </c:tx>
          <c:marker>
            <c:symbol val="square"/>
            <c:size val="5"/>
          </c:marker>
          <c:cat>
            <c:numRef>
              <c:f>'[Chart in Microsoft PowerPoint]Sheet1'!$B$3:$F$3</c:f>
              <c:numCache>
                <c:formatCode>General</c:formatCode>
                <c:ptCount val="5"/>
                <c:pt idx="0">
                  <c:v>2013</c:v>
                </c:pt>
                <c:pt idx="1">
                  <c:v>2014</c:v>
                </c:pt>
                <c:pt idx="2">
                  <c:v>2015</c:v>
                </c:pt>
                <c:pt idx="3">
                  <c:v>2016</c:v>
                </c:pt>
                <c:pt idx="4">
                  <c:v>2018</c:v>
                </c:pt>
              </c:numCache>
            </c:numRef>
          </c:cat>
          <c:val>
            <c:numRef>
              <c:f>'[Chart in Microsoft PowerPoint]Sheet1'!$B$6:$F$6</c:f>
              <c:numCache>
                <c:formatCode>0%</c:formatCode>
                <c:ptCount val="5"/>
                <c:pt idx="0" formatCode="0.00%">
                  <c:v>0.20599999999999999</c:v>
                </c:pt>
                <c:pt idx="1">
                  <c:v>0.33</c:v>
                </c:pt>
                <c:pt idx="2">
                  <c:v>0.34</c:v>
                </c:pt>
                <c:pt idx="3">
                  <c:v>0.35</c:v>
                </c:pt>
                <c:pt idx="4">
                  <c:v>0.34</c:v>
                </c:pt>
              </c:numCache>
            </c:numRef>
          </c:val>
          <c:smooth val="0"/>
          <c:extLst>
            <c:ext xmlns:c16="http://schemas.microsoft.com/office/drawing/2014/chart" uri="{C3380CC4-5D6E-409C-BE32-E72D297353CC}">
              <c16:uniqueId val="{00000002-A6C1-45EE-A988-97FDE429E8B7}"/>
            </c:ext>
          </c:extLst>
        </c:ser>
        <c:dLbls>
          <c:showLegendKey val="0"/>
          <c:showVal val="0"/>
          <c:showCatName val="0"/>
          <c:showSerName val="0"/>
          <c:showPercent val="0"/>
          <c:showBubbleSize val="0"/>
        </c:dLbls>
        <c:marker val="1"/>
        <c:smooth val="0"/>
        <c:axId val="160111232"/>
        <c:axId val="160113024"/>
      </c:lineChart>
      <c:catAx>
        <c:axId val="160111232"/>
        <c:scaling>
          <c:orientation val="minMax"/>
        </c:scaling>
        <c:delete val="0"/>
        <c:axPos val="b"/>
        <c:numFmt formatCode="General" sourceLinked="1"/>
        <c:majorTickMark val="none"/>
        <c:minorTickMark val="none"/>
        <c:tickLblPos val="nextTo"/>
        <c:crossAx val="160113024"/>
        <c:crosses val="autoZero"/>
        <c:auto val="1"/>
        <c:lblAlgn val="ctr"/>
        <c:lblOffset val="100"/>
        <c:noMultiLvlLbl val="0"/>
      </c:catAx>
      <c:valAx>
        <c:axId val="160113024"/>
        <c:scaling>
          <c:orientation val="minMax"/>
          <c:max val="1"/>
          <c:min val="0"/>
        </c:scaling>
        <c:delete val="0"/>
        <c:axPos val="l"/>
        <c:numFmt formatCode="0%" sourceLinked="0"/>
        <c:majorTickMark val="none"/>
        <c:minorTickMark val="none"/>
        <c:tickLblPos val="nextTo"/>
        <c:crossAx val="16011123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200" b="1" i="0" u="none" strike="noStrike" kern="1200" spc="0" baseline="0" dirty="0" smtClean="0">
                <a:solidFill>
                  <a:srgbClr val="000000"/>
                </a:solidFill>
                <a:latin typeface="+mn-lt"/>
                <a:ea typeface="+mn-ea"/>
                <a:cs typeface="+mn-cs"/>
              </a:defRPr>
            </a:pPr>
            <a:r>
              <a:rPr lang="en-GB" sz="1200" b="1" i="0" u="none" strike="noStrike" kern="1200" baseline="0" dirty="0">
                <a:solidFill>
                  <a:srgbClr val="000000"/>
                </a:solidFill>
                <a:latin typeface="+mn-lt"/>
                <a:ea typeface="+mn-ea"/>
                <a:cs typeface="+mn-cs"/>
              </a:rPr>
              <a:t>	</a:t>
            </a:r>
          </a:p>
        </c:rich>
      </c:tx>
      <c:layout>
        <c:manualLayout>
          <c:xMode val="edge"/>
          <c:yMode val="edge"/>
          <c:x val="0.10957633420822398"/>
          <c:y val="1.4097131455750825E-2"/>
        </c:manualLayout>
      </c:layout>
      <c:overlay val="0"/>
      <c:spPr>
        <a:noFill/>
        <a:ln>
          <a:noFill/>
        </a:ln>
        <a:effectLst/>
      </c:spPr>
      <c:txPr>
        <a:bodyPr rot="0" spcFirstLastPara="1" vertOverflow="ellipsis" vert="horz" wrap="square" anchor="ctr" anchorCtr="1"/>
        <a:lstStyle/>
        <a:p>
          <a:pPr algn="ctr" rtl="0">
            <a:defRPr lang="en-GB" sz="1200" b="1" i="0" u="none" strike="noStrike" kern="1200" spc="0" baseline="0" dirty="0" smtClean="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Sheet1!$D$6</c:f>
              <c:strCache>
                <c:ptCount val="1"/>
                <c:pt idx="0">
                  <c:v>Agree</c:v>
                </c:pt>
              </c:strCache>
            </c:strRef>
          </c:tx>
          <c:spPr>
            <a:solidFill>
              <a:schemeClr val="accent1"/>
            </a:solidFill>
            <a:ln>
              <a:noFill/>
            </a:ln>
            <a:effectLst/>
          </c:spPr>
          <c:invertIfNegative val="0"/>
          <c:cat>
            <c:strRef>
              <c:f>Sheet1!$C$7:$C$18</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Sheet1!$D$7:$D$18</c:f>
              <c:numCache>
                <c:formatCode>0%</c:formatCode>
                <c:ptCount val="12"/>
                <c:pt idx="0">
                  <c:v>0.75</c:v>
                </c:pt>
                <c:pt idx="1">
                  <c:v>0.74</c:v>
                </c:pt>
                <c:pt idx="2">
                  <c:v>0.75</c:v>
                </c:pt>
                <c:pt idx="3">
                  <c:v>0.71</c:v>
                </c:pt>
                <c:pt idx="4">
                  <c:v>0.79</c:v>
                </c:pt>
                <c:pt idx="5">
                  <c:v>0.79</c:v>
                </c:pt>
                <c:pt idx="6">
                  <c:v>0.81</c:v>
                </c:pt>
                <c:pt idx="7">
                  <c:v>0.7</c:v>
                </c:pt>
                <c:pt idx="8">
                  <c:v>0.75</c:v>
                </c:pt>
                <c:pt idx="9">
                  <c:v>0.69</c:v>
                </c:pt>
                <c:pt idx="10">
                  <c:v>0.67</c:v>
                </c:pt>
                <c:pt idx="11">
                  <c:v>0.71</c:v>
                </c:pt>
              </c:numCache>
            </c:numRef>
          </c:val>
          <c:extLst>
            <c:ext xmlns:c16="http://schemas.microsoft.com/office/drawing/2014/chart" uri="{C3380CC4-5D6E-409C-BE32-E72D297353CC}">
              <c16:uniqueId val="{00000000-DC23-48D8-A4F1-40ECF7B3276B}"/>
            </c:ext>
          </c:extLst>
        </c:ser>
        <c:ser>
          <c:idx val="1"/>
          <c:order val="1"/>
          <c:tx>
            <c:strRef>
              <c:f>Sheet1!$E$6</c:f>
              <c:strCache>
                <c:ptCount val="1"/>
                <c:pt idx="0">
                  <c:v>Disagree</c:v>
                </c:pt>
              </c:strCache>
            </c:strRef>
          </c:tx>
          <c:spPr>
            <a:solidFill>
              <a:schemeClr val="accent2"/>
            </a:solidFill>
            <a:ln>
              <a:noFill/>
            </a:ln>
            <a:effectLst/>
          </c:spPr>
          <c:invertIfNegative val="0"/>
          <c:cat>
            <c:strRef>
              <c:f>Sheet1!$C$7:$C$18</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Sheet1!$E$7:$E$18</c:f>
              <c:numCache>
                <c:formatCode>0%</c:formatCode>
                <c:ptCount val="12"/>
                <c:pt idx="0">
                  <c:v>0.15</c:v>
                </c:pt>
                <c:pt idx="1">
                  <c:v>0.14000000000000001</c:v>
                </c:pt>
                <c:pt idx="2">
                  <c:v>0.1</c:v>
                </c:pt>
                <c:pt idx="3">
                  <c:v>0.15</c:v>
                </c:pt>
                <c:pt idx="4">
                  <c:v>0.13</c:v>
                </c:pt>
                <c:pt idx="5">
                  <c:v>0.12</c:v>
                </c:pt>
                <c:pt idx="6">
                  <c:v>0.14000000000000001</c:v>
                </c:pt>
                <c:pt idx="7">
                  <c:v>0.26</c:v>
                </c:pt>
                <c:pt idx="8">
                  <c:v>0.1</c:v>
                </c:pt>
                <c:pt idx="9">
                  <c:v>0.11</c:v>
                </c:pt>
                <c:pt idx="10">
                  <c:v>0.19</c:v>
                </c:pt>
                <c:pt idx="11">
                  <c:v>0.13</c:v>
                </c:pt>
              </c:numCache>
            </c:numRef>
          </c:val>
          <c:extLst>
            <c:ext xmlns:c16="http://schemas.microsoft.com/office/drawing/2014/chart" uri="{C3380CC4-5D6E-409C-BE32-E72D297353CC}">
              <c16:uniqueId val="{00000001-DC23-48D8-A4F1-40ECF7B3276B}"/>
            </c:ext>
          </c:extLst>
        </c:ser>
        <c:dLbls>
          <c:showLegendKey val="0"/>
          <c:showVal val="0"/>
          <c:showCatName val="0"/>
          <c:showSerName val="0"/>
          <c:showPercent val="0"/>
          <c:showBubbleSize val="0"/>
        </c:dLbls>
        <c:gapWidth val="219"/>
        <c:overlap val="-27"/>
        <c:axId val="161873920"/>
        <c:axId val="161875456"/>
      </c:barChart>
      <c:catAx>
        <c:axId val="16187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75456"/>
        <c:crosses val="autoZero"/>
        <c:auto val="1"/>
        <c:lblAlgn val="ctr"/>
        <c:lblOffset val="100"/>
        <c:noMultiLvlLbl val="0"/>
      </c:catAx>
      <c:valAx>
        <c:axId val="16187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7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c:v>
                </c:pt>
              </c:strCache>
            </c:strRef>
          </c:tx>
          <c:invertIfNegative val="0"/>
          <c:cat>
            <c:strRef>
              <c:f>Sheet1!$A$2:$A$13</c:f>
              <c:strCache>
                <c:ptCount val="12"/>
                <c:pt idx="0">
                  <c:v>Brentwood</c:v>
                </c:pt>
                <c:pt idx="1">
                  <c:v>Tendring</c:v>
                </c:pt>
                <c:pt idx="2">
                  <c:v>Basildon</c:v>
                </c:pt>
                <c:pt idx="3">
                  <c:v>Harlow</c:v>
                </c:pt>
                <c:pt idx="4">
                  <c:v>Uttlesford</c:v>
                </c:pt>
                <c:pt idx="5">
                  <c:v>Maldon</c:v>
                </c:pt>
                <c:pt idx="6">
                  <c:v>Epping Forest</c:v>
                </c:pt>
                <c:pt idx="7">
                  <c:v>Chelmsford</c:v>
                </c:pt>
                <c:pt idx="8">
                  <c:v>Castle Point</c:v>
                </c:pt>
                <c:pt idx="9">
                  <c:v>Rochford</c:v>
                </c:pt>
                <c:pt idx="10">
                  <c:v>Colchester</c:v>
                </c:pt>
                <c:pt idx="11">
                  <c:v>Braintree</c:v>
                </c:pt>
              </c:strCache>
            </c:strRef>
          </c:cat>
          <c:val>
            <c:numRef>
              <c:f>Sheet1!$B$2:$B$13</c:f>
              <c:numCache>
                <c:formatCode>General</c:formatCode>
                <c:ptCount val="12"/>
                <c:pt idx="0">
                  <c:v>74.400000000000006</c:v>
                </c:pt>
                <c:pt idx="1">
                  <c:v>74.8</c:v>
                </c:pt>
                <c:pt idx="2">
                  <c:v>76.400000000000006</c:v>
                </c:pt>
                <c:pt idx="3">
                  <c:v>76.599999999999994</c:v>
                </c:pt>
                <c:pt idx="4">
                  <c:v>81.3</c:v>
                </c:pt>
                <c:pt idx="5">
                  <c:v>82.1</c:v>
                </c:pt>
                <c:pt idx="6">
                  <c:v>83.6</c:v>
                </c:pt>
                <c:pt idx="7">
                  <c:v>84.4</c:v>
                </c:pt>
                <c:pt idx="8">
                  <c:v>84.7</c:v>
                </c:pt>
                <c:pt idx="9">
                  <c:v>84.9</c:v>
                </c:pt>
                <c:pt idx="10">
                  <c:v>85.2</c:v>
                </c:pt>
                <c:pt idx="11">
                  <c:v>86.9</c:v>
                </c:pt>
              </c:numCache>
            </c:numRef>
          </c:val>
          <c:extLst>
            <c:ext xmlns:c16="http://schemas.microsoft.com/office/drawing/2014/chart" uri="{C3380CC4-5D6E-409C-BE32-E72D297353CC}">
              <c16:uniqueId val="{00000000-FC81-46EC-A8DC-E690720A9535}"/>
            </c:ext>
          </c:extLst>
        </c:ser>
        <c:dLbls>
          <c:showLegendKey val="0"/>
          <c:showVal val="0"/>
          <c:showCatName val="0"/>
          <c:showSerName val="0"/>
          <c:showPercent val="0"/>
          <c:showBubbleSize val="0"/>
        </c:dLbls>
        <c:gapWidth val="150"/>
        <c:axId val="33174656"/>
        <c:axId val="33176192"/>
      </c:barChart>
      <c:catAx>
        <c:axId val="33174656"/>
        <c:scaling>
          <c:orientation val="minMax"/>
        </c:scaling>
        <c:delete val="0"/>
        <c:axPos val="l"/>
        <c:numFmt formatCode="General" sourceLinked="0"/>
        <c:majorTickMark val="out"/>
        <c:minorTickMark val="none"/>
        <c:tickLblPos val="nextTo"/>
        <c:txPr>
          <a:bodyPr/>
          <a:lstStyle/>
          <a:p>
            <a:pPr>
              <a:defRPr sz="1000"/>
            </a:pPr>
            <a:endParaRPr lang="en-US"/>
          </a:p>
        </c:txPr>
        <c:crossAx val="33176192"/>
        <c:crosses val="autoZero"/>
        <c:auto val="1"/>
        <c:lblAlgn val="ctr"/>
        <c:lblOffset val="100"/>
        <c:noMultiLvlLbl val="0"/>
      </c:catAx>
      <c:valAx>
        <c:axId val="33176192"/>
        <c:scaling>
          <c:orientation val="minMax"/>
        </c:scaling>
        <c:delete val="0"/>
        <c:axPos val="b"/>
        <c:majorGridlines>
          <c:spPr>
            <a:ln>
              <a:solidFill>
                <a:schemeClr val="accent6">
                  <a:alpha val="50000"/>
                </a:schemeClr>
              </a:solidFill>
            </a:ln>
          </c:spPr>
        </c:majorGridlines>
        <c:numFmt formatCode="General" sourceLinked="1"/>
        <c:majorTickMark val="out"/>
        <c:minorTickMark val="none"/>
        <c:tickLblPos val="nextTo"/>
        <c:spPr>
          <a:ln>
            <a:solidFill>
              <a:schemeClr val="accent6"/>
            </a:solidFill>
          </a:ln>
        </c:spPr>
        <c:txPr>
          <a:bodyPr/>
          <a:lstStyle/>
          <a:p>
            <a:pPr>
              <a:defRPr sz="1000"/>
            </a:pPr>
            <a:endParaRPr lang="en-US"/>
          </a:p>
        </c:txPr>
        <c:crossAx val="33174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Sheet1!$D$1</c:f>
              <c:strCache>
                <c:ptCount val="1"/>
                <c:pt idx="0">
                  <c:v>Bungalow</c:v>
                </c:pt>
              </c:strCache>
            </c:strRef>
          </c:tx>
          <c:spPr>
            <a:solidFill>
              <a:srgbClr val="7030A0">
                <a:alpha val="74902"/>
              </a:srgbClr>
            </a:solidFill>
          </c:spPr>
          <c:invertIfNegative val="0"/>
          <c:cat>
            <c:strRef>
              <c:f>Sheet1!$A$2:$A$14</c:f>
              <c:strCache>
                <c:ptCount val="13"/>
                <c:pt idx="0">
                  <c:v>Brentwood</c:v>
                </c:pt>
                <c:pt idx="1">
                  <c:v>Uttlesford</c:v>
                </c:pt>
                <c:pt idx="2">
                  <c:v>Colchester</c:v>
                </c:pt>
                <c:pt idx="3">
                  <c:v>Maldon</c:v>
                </c:pt>
                <c:pt idx="4">
                  <c:v>Tendring</c:v>
                </c:pt>
                <c:pt idx="5">
                  <c:v>Chelmsford</c:v>
                </c:pt>
                <c:pt idx="6">
                  <c:v>Essex</c:v>
                </c:pt>
                <c:pt idx="7">
                  <c:v>Braintree</c:v>
                </c:pt>
                <c:pt idx="8">
                  <c:v>Epping Forest</c:v>
                </c:pt>
                <c:pt idx="9">
                  <c:v>Basildon</c:v>
                </c:pt>
                <c:pt idx="10">
                  <c:v>Harlow </c:v>
                </c:pt>
                <c:pt idx="11">
                  <c:v>Rochford</c:v>
                </c:pt>
                <c:pt idx="12">
                  <c:v>Castle Point</c:v>
                </c:pt>
              </c:strCache>
            </c:strRef>
          </c:cat>
          <c:val>
            <c:numRef>
              <c:f>Sheet1!$D$2:$D$14</c:f>
              <c:numCache>
                <c:formatCode>General</c:formatCode>
                <c:ptCount val="13"/>
                <c:pt idx="0">
                  <c:v>9.2595013629992021E-2</c:v>
                </c:pt>
                <c:pt idx="1">
                  <c:v>0.11576073799789237</c:v>
                </c:pt>
                <c:pt idx="2">
                  <c:v>0.10744335547314157</c:v>
                </c:pt>
                <c:pt idx="3">
                  <c:v>0.16112988578586396</c:v>
                </c:pt>
                <c:pt idx="4">
                  <c:v>0.23450728585425057</c:v>
                </c:pt>
                <c:pt idx="5">
                  <c:v>0.10515556702875568</c:v>
                </c:pt>
                <c:pt idx="6">
                  <c:v>0.127</c:v>
                </c:pt>
                <c:pt idx="7">
                  <c:v>0.12044404037592442</c:v>
                </c:pt>
                <c:pt idx="8">
                  <c:v>0.11179719611755756</c:v>
                </c:pt>
                <c:pt idx="9">
                  <c:v>9.0999999999999998E-2</c:v>
                </c:pt>
                <c:pt idx="10">
                  <c:v>7.2121476990544844E-2</c:v>
                </c:pt>
                <c:pt idx="11">
                  <c:v>0.1504425896851932</c:v>
                </c:pt>
                <c:pt idx="12">
                  <c:v>0.15873432832508985</c:v>
                </c:pt>
              </c:numCache>
            </c:numRef>
          </c:val>
          <c:extLst>
            <c:ext xmlns:c16="http://schemas.microsoft.com/office/drawing/2014/chart" uri="{C3380CC4-5D6E-409C-BE32-E72D297353CC}">
              <c16:uniqueId val="{00000000-D354-4F1F-A769-C8011AFD1E29}"/>
            </c:ext>
          </c:extLst>
        </c:ser>
        <c:ser>
          <c:idx val="1"/>
          <c:order val="1"/>
          <c:tx>
            <c:strRef>
              <c:f>Sheet1!$E$1</c:f>
              <c:strCache>
                <c:ptCount val="1"/>
                <c:pt idx="0">
                  <c:v>Terraced</c:v>
                </c:pt>
              </c:strCache>
            </c:strRef>
          </c:tx>
          <c:spPr>
            <a:solidFill>
              <a:srgbClr val="F5C201">
                <a:alpha val="74902"/>
              </a:srgbClr>
            </a:solidFill>
          </c:spPr>
          <c:invertIfNegative val="0"/>
          <c:cat>
            <c:strRef>
              <c:f>Sheet1!$A$2:$A$14</c:f>
              <c:strCache>
                <c:ptCount val="13"/>
                <c:pt idx="0">
                  <c:v>Brentwood</c:v>
                </c:pt>
                <c:pt idx="1">
                  <c:v>Uttlesford</c:v>
                </c:pt>
                <c:pt idx="2">
                  <c:v>Colchester</c:v>
                </c:pt>
                <c:pt idx="3">
                  <c:v>Maldon</c:v>
                </c:pt>
                <c:pt idx="4">
                  <c:v>Tendring</c:v>
                </c:pt>
                <c:pt idx="5">
                  <c:v>Chelmsford</c:v>
                </c:pt>
                <c:pt idx="6">
                  <c:v>Essex</c:v>
                </c:pt>
                <c:pt idx="7">
                  <c:v>Braintree</c:v>
                </c:pt>
                <c:pt idx="8">
                  <c:v>Epping Forest</c:v>
                </c:pt>
                <c:pt idx="9">
                  <c:v>Basildon</c:v>
                </c:pt>
                <c:pt idx="10">
                  <c:v>Harlow </c:v>
                </c:pt>
                <c:pt idx="11">
                  <c:v>Rochford</c:v>
                </c:pt>
                <c:pt idx="12">
                  <c:v>Castle Point</c:v>
                </c:pt>
              </c:strCache>
            </c:strRef>
          </c:cat>
          <c:val>
            <c:numRef>
              <c:f>Sheet1!$E$2:$E$14</c:f>
              <c:numCache>
                <c:formatCode>General</c:formatCode>
                <c:ptCount val="13"/>
                <c:pt idx="0">
                  <c:v>0.16384412595008174</c:v>
                </c:pt>
                <c:pt idx="1">
                  <c:v>0.1744480620452859</c:v>
                </c:pt>
                <c:pt idx="2">
                  <c:v>0.24443439765102773</c:v>
                </c:pt>
                <c:pt idx="3">
                  <c:v>0.17491350986285234</c:v>
                </c:pt>
                <c:pt idx="4">
                  <c:v>0.2398768787735211</c:v>
                </c:pt>
                <c:pt idx="5">
                  <c:v>0.19553146407565167</c:v>
                </c:pt>
                <c:pt idx="6">
                  <c:v>0.221</c:v>
                </c:pt>
                <c:pt idx="7">
                  <c:v>0.23230368939605756</c:v>
                </c:pt>
                <c:pt idx="8">
                  <c:v>0.21507821340786479</c:v>
                </c:pt>
                <c:pt idx="9">
                  <c:v>0.29399999999999998</c:v>
                </c:pt>
                <c:pt idx="10">
                  <c:v>0.35319310755855549</c:v>
                </c:pt>
                <c:pt idx="11">
                  <c:v>0.16553305567332219</c:v>
                </c:pt>
                <c:pt idx="12">
                  <c:v>0.20361613510061891</c:v>
                </c:pt>
              </c:numCache>
            </c:numRef>
          </c:val>
          <c:extLst>
            <c:ext xmlns:c16="http://schemas.microsoft.com/office/drawing/2014/chart" uri="{C3380CC4-5D6E-409C-BE32-E72D297353CC}">
              <c16:uniqueId val="{00000001-D354-4F1F-A769-C8011AFD1E29}"/>
            </c:ext>
          </c:extLst>
        </c:ser>
        <c:ser>
          <c:idx val="2"/>
          <c:order val="2"/>
          <c:tx>
            <c:strRef>
              <c:f>Sheet1!$F$1</c:f>
              <c:strCache>
                <c:ptCount val="1"/>
                <c:pt idx="0">
                  <c:v>Purpose built flats</c:v>
                </c:pt>
              </c:strCache>
            </c:strRef>
          </c:tx>
          <c:spPr>
            <a:solidFill>
              <a:srgbClr val="526DB0">
                <a:alpha val="75000"/>
              </a:srgbClr>
            </a:solidFill>
          </c:spPr>
          <c:invertIfNegative val="0"/>
          <c:cat>
            <c:strRef>
              <c:f>Sheet1!$A$2:$A$14</c:f>
              <c:strCache>
                <c:ptCount val="13"/>
                <c:pt idx="0">
                  <c:v>Brentwood</c:v>
                </c:pt>
                <c:pt idx="1">
                  <c:v>Uttlesford</c:v>
                </c:pt>
                <c:pt idx="2">
                  <c:v>Colchester</c:v>
                </c:pt>
                <c:pt idx="3">
                  <c:v>Maldon</c:v>
                </c:pt>
                <c:pt idx="4">
                  <c:v>Tendring</c:v>
                </c:pt>
                <c:pt idx="5">
                  <c:v>Chelmsford</c:v>
                </c:pt>
                <c:pt idx="6">
                  <c:v>Essex</c:v>
                </c:pt>
                <c:pt idx="7">
                  <c:v>Braintree</c:v>
                </c:pt>
                <c:pt idx="8">
                  <c:v>Epping Forest</c:v>
                </c:pt>
                <c:pt idx="9">
                  <c:v>Basildon</c:v>
                </c:pt>
                <c:pt idx="10">
                  <c:v>Harlow </c:v>
                </c:pt>
                <c:pt idx="11">
                  <c:v>Rochford</c:v>
                </c:pt>
                <c:pt idx="12">
                  <c:v>Castle Point</c:v>
                </c:pt>
              </c:strCache>
            </c:strRef>
          </c:cat>
          <c:val>
            <c:numRef>
              <c:f>Sheet1!$F$2:$F$14</c:f>
              <c:numCache>
                <c:formatCode>General</c:formatCode>
                <c:ptCount val="13"/>
                <c:pt idx="0">
                  <c:v>0.14428231282249593</c:v>
                </c:pt>
                <c:pt idx="1">
                  <c:v>9.2550553013938275E-2</c:v>
                </c:pt>
                <c:pt idx="2">
                  <c:v>0.16097965690535798</c:v>
                </c:pt>
                <c:pt idx="3">
                  <c:v>6.3972163756830513E-2</c:v>
                </c:pt>
                <c:pt idx="4">
                  <c:v>0.10074645699394634</c:v>
                </c:pt>
                <c:pt idx="5">
                  <c:v>0.14242278283963558</c:v>
                </c:pt>
                <c:pt idx="6">
                  <c:v>0.114</c:v>
                </c:pt>
                <c:pt idx="7">
                  <c:v>0.1067165100006822</c:v>
                </c:pt>
                <c:pt idx="8">
                  <c:v>0.1269190843315178</c:v>
                </c:pt>
                <c:pt idx="9">
                  <c:v>0.13100000000000001</c:v>
                </c:pt>
                <c:pt idx="10">
                  <c:v>0.15538294213388959</c:v>
                </c:pt>
                <c:pt idx="11">
                  <c:v>7.3417500219224344E-2</c:v>
                </c:pt>
                <c:pt idx="12">
                  <c:v>7.0370132836402838E-2</c:v>
                </c:pt>
              </c:numCache>
            </c:numRef>
          </c:val>
          <c:extLst>
            <c:ext xmlns:c16="http://schemas.microsoft.com/office/drawing/2014/chart" uri="{C3380CC4-5D6E-409C-BE32-E72D297353CC}">
              <c16:uniqueId val="{00000002-D354-4F1F-A769-C8011AFD1E29}"/>
            </c:ext>
          </c:extLst>
        </c:ser>
        <c:ser>
          <c:idx val="3"/>
          <c:order val="3"/>
          <c:tx>
            <c:strRef>
              <c:f>Sheet1!$B$1</c:f>
              <c:strCache>
                <c:ptCount val="1"/>
                <c:pt idx="0">
                  <c:v>Detached</c:v>
                </c:pt>
              </c:strCache>
            </c:strRef>
          </c:tx>
          <c:spPr>
            <a:solidFill>
              <a:srgbClr val="989AAC">
                <a:alpha val="75000"/>
              </a:srgbClr>
            </a:solidFill>
          </c:spPr>
          <c:invertIfNegative val="0"/>
          <c:cat>
            <c:strRef>
              <c:f>Sheet1!$A$2:$A$14</c:f>
              <c:strCache>
                <c:ptCount val="13"/>
                <c:pt idx="0">
                  <c:v>Brentwood</c:v>
                </c:pt>
                <c:pt idx="1">
                  <c:v>Uttlesford</c:v>
                </c:pt>
                <c:pt idx="2">
                  <c:v>Colchester</c:v>
                </c:pt>
                <c:pt idx="3">
                  <c:v>Maldon</c:v>
                </c:pt>
                <c:pt idx="4">
                  <c:v>Tendring</c:v>
                </c:pt>
                <c:pt idx="5">
                  <c:v>Chelmsford</c:v>
                </c:pt>
                <c:pt idx="6">
                  <c:v>Essex</c:v>
                </c:pt>
                <c:pt idx="7">
                  <c:v>Braintree</c:v>
                </c:pt>
                <c:pt idx="8">
                  <c:v>Epping Forest</c:v>
                </c:pt>
                <c:pt idx="9">
                  <c:v>Basildon</c:v>
                </c:pt>
                <c:pt idx="10">
                  <c:v>Harlow </c:v>
                </c:pt>
                <c:pt idx="11">
                  <c:v>Rochford</c:v>
                </c:pt>
                <c:pt idx="12">
                  <c:v>Castle Point</c:v>
                </c:pt>
              </c:strCache>
            </c:strRef>
          </c:cat>
          <c:val>
            <c:numRef>
              <c:f>Sheet1!$B$2:$B$14</c:f>
              <c:numCache>
                <c:formatCode>0.00%</c:formatCode>
                <c:ptCount val="13"/>
                <c:pt idx="0">
                  <c:v>0.33827930634855968</c:v>
                </c:pt>
                <c:pt idx="1">
                  <c:v>0.35844640402161976</c:v>
                </c:pt>
                <c:pt idx="2">
                  <c:v>0.19758388430765655</c:v>
                </c:pt>
                <c:pt idx="3">
                  <c:v>0.32687758368700265</c:v>
                </c:pt>
                <c:pt idx="4">
                  <c:v>0.14902829010718371</c:v>
                </c:pt>
                <c:pt idx="5">
                  <c:v>0.26309733316200523</c:v>
                </c:pt>
                <c:pt idx="6">
                  <c:v>0.23699999999999999</c:v>
                </c:pt>
                <c:pt idx="7">
                  <c:v>0.24027480761593725</c:v>
                </c:pt>
                <c:pt idx="8">
                  <c:v>0.23691451943682357</c:v>
                </c:pt>
                <c:pt idx="9">
                  <c:v>0.17499999999999999</c:v>
                </c:pt>
                <c:pt idx="10">
                  <c:v>9.5594571748823742E-2</c:v>
                </c:pt>
                <c:pt idx="11">
                  <c:v>0.26923044031083959</c:v>
                </c:pt>
                <c:pt idx="12">
                  <c:v>0.18856354856011928</c:v>
                </c:pt>
              </c:numCache>
            </c:numRef>
          </c:val>
          <c:extLst>
            <c:ext xmlns:c16="http://schemas.microsoft.com/office/drawing/2014/chart" uri="{C3380CC4-5D6E-409C-BE32-E72D297353CC}">
              <c16:uniqueId val="{00000003-D354-4F1F-A769-C8011AFD1E29}"/>
            </c:ext>
          </c:extLst>
        </c:ser>
        <c:ser>
          <c:idx val="4"/>
          <c:order val="4"/>
          <c:tx>
            <c:strRef>
              <c:f>Sheet1!$C$1</c:f>
              <c:strCache>
                <c:ptCount val="1"/>
                <c:pt idx="0">
                  <c:v>Semi-Detached</c:v>
                </c:pt>
              </c:strCache>
            </c:strRef>
          </c:tx>
          <c:spPr>
            <a:solidFill>
              <a:srgbClr val="DC5924">
                <a:alpha val="75000"/>
              </a:srgbClr>
            </a:solidFill>
          </c:spPr>
          <c:invertIfNegative val="0"/>
          <c:cat>
            <c:strRef>
              <c:f>Sheet1!$A$2:$A$14</c:f>
              <c:strCache>
                <c:ptCount val="13"/>
                <c:pt idx="0">
                  <c:v>Brentwood</c:v>
                </c:pt>
                <c:pt idx="1">
                  <c:v>Uttlesford</c:v>
                </c:pt>
                <c:pt idx="2">
                  <c:v>Colchester</c:v>
                </c:pt>
                <c:pt idx="3">
                  <c:v>Maldon</c:v>
                </c:pt>
                <c:pt idx="4">
                  <c:v>Tendring</c:v>
                </c:pt>
                <c:pt idx="5">
                  <c:v>Chelmsford</c:v>
                </c:pt>
                <c:pt idx="6">
                  <c:v>Essex</c:v>
                </c:pt>
                <c:pt idx="7">
                  <c:v>Braintree</c:v>
                </c:pt>
                <c:pt idx="8">
                  <c:v>Epping Forest</c:v>
                </c:pt>
                <c:pt idx="9">
                  <c:v>Basildon</c:v>
                </c:pt>
                <c:pt idx="10">
                  <c:v>Harlow </c:v>
                </c:pt>
                <c:pt idx="11">
                  <c:v>Rochford</c:v>
                </c:pt>
                <c:pt idx="12">
                  <c:v>Castle Point</c:v>
                </c:pt>
              </c:strCache>
            </c:strRef>
          </c:cat>
          <c:val>
            <c:numRef>
              <c:f>Sheet1!$C$2:$C$14</c:f>
              <c:numCache>
                <c:formatCode>0.00%</c:formatCode>
                <c:ptCount val="13"/>
                <c:pt idx="0">
                  <c:v>0.23061957382187001</c:v>
                </c:pt>
                <c:pt idx="1">
                  <c:v>0.24324865951685043</c:v>
                </c:pt>
                <c:pt idx="2">
                  <c:v>0.25591345343605176</c:v>
                </c:pt>
                <c:pt idx="3">
                  <c:v>0.26220916488524737</c:v>
                </c:pt>
                <c:pt idx="4">
                  <c:v>0.26268534921468567</c:v>
                </c:pt>
                <c:pt idx="5">
                  <c:v>0.26595015953345408</c:v>
                </c:pt>
                <c:pt idx="6">
                  <c:v>0.28199999999999997</c:v>
                </c:pt>
                <c:pt idx="7">
                  <c:v>0.28328105133435522</c:v>
                </c:pt>
                <c:pt idx="8">
                  <c:v>0.28623930271757914</c:v>
                </c:pt>
                <c:pt idx="9">
                  <c:v>0.29099999999999998</c:v>
                </c:pt>
                <c:pt idx="10">
                  <c:v>0.30261855139629557</c:v>
                </c:pt>
                <c:pt idx="11">
                  <c:v>0.32934486256414297</c:v>
                </c:pt>
                <c:pt idx="12">
                  <c:v>0.36682144686719498</c:v>
                </c:pt>
              </c:numCache>
            </c:numRef>
          </c:val>
          <c:extLst>
            <c:ext xmlns:c16="http://schemas.microsoft.com/office/drawing/2014/chart" uri="{C3380CC4-5D6E-409C-BE32-E72D297353CC}">
              <c16:uniqueId val="{00000004-D354-4F1F-A769-C8011AFD1E29}"/>
            </c:ext>
          </c:extLst>
        </c:ser>
        <c:dLbls>
          <c:showLegendKey val="0"/>
          <c:showVal val="0"/>
          <c:showCatName val="0"/>
          <c:showSerName val="0"/>
          <c:showPercent val="0"/>
          <c:showBubbleSize val="0"/>
        </c:dLbls>
        <c:gapWidth val="150"/>
        <c:overlap val="100"/>
        <c:axId val="201745152"/>
        <c:axId val="201746688"/>
      </c:barChart>
      <c:catAx>
        <c:axId val="201745152"/>
        <c:scaling>
          <c:orientation val="minMax"/>
        </c:scaling>
        <c:delete val="0"/>
        <c:axPos val="b"/>
        <c:numFmt formatCode="General" sourceLinked="0"/>
        <c:majorTickMark val="out"/>
        <c:minorTickMark val="none"/>
        <c:tickLblPos val="nextTo"/>
        <c:txPr>
          <a:bodyPr/>
          <a:lstStyle/>
          <a:p>
            <a:pPr>
              <a:defRPr sz="900"/>
            </a:pPr>
            <a:endParaRPr lang="en-US"/>
          </a:p>
        </c:txPr>
        <c:crossAx val="201746688"/>
        <c:crosses val="autoZero"/>
        <c:auto val="1"/>
        <c:lblAlgn val="ctr"/>
        <c:lblOffset val="100"/>
        <c:noMultiLvlLbl val="0"/>
      </c:catAx>
      <c:valAx>
        <c:axId val="201746688"/>
        <c:scaling>
          <c:orientation val="minMax"/>
        </c:scaling>
        <c:delete val="0"/>
        <c:axPos val="l"/>
        <c:majorGridlines>
          <c:spPr>
            <a:ln>
              <a:solidFill>
                <a:schemeClr val="accent6">
                  <a:alpha val="50000"/>
                </a:schemeClr>
              </a:solidFill>
            </a:ln>
          </c:spPr>
        </c:majorGridlines>
        <c:numFmt formatCode="0%" sourceLinked="1"/>
        <c:majorTickMark val="out"/>
        <c:minorTickMark val="none"/>
        <c:tickLblPos val="nextTo"/>
        <c:txPr>
          <a:bodyPr/>
          <a:lstStyle/>
          <a:p>
            <a:pPr>
              <a:defRPr sz="800"/>
            </a:pPr>
            <a:endParaRPr lang="en-US"/>
          </a:p>
        </c:txPr>
        <c:crossAx val="201745152"/>
        <c:crosses val="autoZero"/>
        <c:crossBetween val="between"/>
        <c:majorUnit val="0.5"/>
      </c:valAx>
    </c:plotArea>
    <c:legend>
      <c:legendPos val="b"/>
      <c:layout>
        <c:manualLayout>
          <c:xMode val="edge"/>
          <c:yMode val="edge"/>
          <c:x val="3.1779304149276634E-2"/>
          <c:y val="0.81714732991734684"/>
          <c:w val="0.94535475660197266"/>
          <c:h val="0.15811420147177654"/>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836058954169192E-2"/>
          <c:y val="6.3706554022656181E-2"/>
          <c:w val="0.97216394104583082"/>
          <c:h val="0.56299629662902495"/>
        </c:manualLayout>
      </c:layout>
      <c:barChart>
        <c:barDir val="col"/>
        <c:grouping val="clustered"/>
        <c:varyColors val="0"/>
        <c:ser>
          <c:idx val="0"/>
          <c:order val="0"/>
          <c:tx>
            <c:strRef>
              <c:f>Sheet1!$B$1</c:f>
              <c:strCache>
                <c:ptCount val="1"/>
                <c:pt idx="0">
                  <c:v>Owned</c:v>
                </c:pt>
              </c:strCache>
            </c:strRef>
          </c:tx>
          <c:invertIfNegative val="0"/>
          <c:cat>
            <c:strRef>
              <c:f>Sheet1!$A$2:$A$14</c:f>
              <c:strCache>
                <c:ptCount val="13"/>
                <c:pt idx="0">
                  <c:v>Essex</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formatCode="0.0%">
                  <c:v>0.72799999999999998</c:v>
                </c:pt>
                <c:pt idx="1">
                  <c:v>0.6388019356352993</c:v>
                </c:pt>
                <c:pt idx="2">
                  <c:v>0.70783703432909639</c:v>
                </c:pt>
                <c:pt idx="3">
                  <c:v>0.76618675580930862</c:v>
                </c:pt>
                <c:pt idx="4">
                  <c:v>0.83529212662215691</c:v>
                </c:pt>
                <c:pt idx="5">
                  <c:v>0.72452885928588906</c:v>
                </c:pt>
                <c:pt idx="6">
                  <c:v>0.64933894721956853</c:v>
                </c:pt>
                <c:pt idx="7">
                  <c:v>0.7309990430554123</c:v>
                </c:pt>
                <c:pt idx="8">
                  <c:v>0.55964902765558577</c:v>
                </c:pt>
                <c:pt idx="9">
                  <c:v>0.77857175099676834</c:v>
                </c:pt>
                <c:pt idx="10">
                  <c:v>0.85080426004783416</c:v>
                </c:pt>
                <c:pt idx="11">
                  <c:v>0.72801290818658249</c:v>
                </c:pt>
                <c:pt idx="12">
                  <c:v>0.76633694947888154</c:v>
                </c:pt>
              </c:numCache>
            </c:numRef>
          </c:val>
          <c:extLst>
            <c:ext xmlns:c16="http://schemas.microsoft.com/office/drawing/2014/chart" uri="{C3380CC4-5D6E-409C-BE32-E72D297353CC}">
              <c16:uniqueId val="{00000000-FDFD-40D9-BAE5-DEE2C6E00AA0}"/>
            </c:ext>
          </c:extLst>
        </c:ser>
        <c:ser>
          <c:idx val="1"/>
          <c:order val="1"/>
          <c:tx>
            <c:strRef>
              <c:f>Sheet1!$C$1</c:f>
              <c:strCache>
                <c:ptCount val="1"/>
                <c:pt idx="0">
                  <c:v>Rented</c:v>
                </c:pt>
              </c:strCache>
            </c:strRef>
          </c:tx>
          <c:invertIfNegative val="0"/>
          <c:cat>
            <c:strRef>
              <c:f>Sheet1!$A$2:$A$14</c:f>
              <c:strCache>
                <c:ptCount val="13"/>
                <c:pt idx="0">
                  <c:v>Essex</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formatCode="0.0%">
                  <c:v>0.13600000000000001</c:v>
                </c:pt>
                <c:pt idx="1">
                  <c:v>0.13194318984327003</c:v>
                </c:pt>
                <c:pt idx="2">
                  <c:v>0.1351400304315335</c:v>
                </c:pt>
                <c:pt idx="3">
                  <c:v>0.15954044528710629</c:v>
                </c:pt>
                <c:pt idx="4">
                  <c:v>8.2293720652456617E-2</c:v>
                </c:pt>
                <c:pt idx="5">
                  <c:v>0.16038878163907325</c:v>
                </c:pt>
                <c:pt idx="6">
                  <c:v>0.2135482391160293</c:v>
                </c:pt>
                <c:pt idx="7">
                  <c:v>0.13939527961250642</c:v>
                </c:pt>
                <c:pt idx="8">
                  <c:v>0.15946103560141228</c:v>
                </c:pt>
                <c:pt idx="9">
                  <c:v>0.10815939637052566</c:v>
                </c:pt>
                <c:pt idx="10">
                  <c:v>8.4213490214083406E-2</c:v>
                </c:pt>
                <c:pt idx="11">
                  <c:v>0.12761216842162873</c:v>
                </c:pt>
                <c:pt idx="12">
                  <c:v>0.12481914926242323</c:v>
                </c:pt>
              </c:numCache>
            </c:numRef>
          </c:val>
          <c:extLst>
            <c:ext xmlns:c16="http://schemas.microsoft.com/office/drawing/2014/chart" uri="{C3380CC4-5D6E-409C-BE32-E72D297353CC}">
              <c16:uniqueId val="{00000001-FDFD-40D9-BAE5-DEE2C6E00AA0}"/>
            </c:ext>
          </c:extLst>
        </c:ser>
        <c:ser>
          <c:idx val="2"/>
          <c:order val="2"/>
          <c:tx>
            <c:strRef>
              <c:f>Sheet1!$D$1</c:f>
              <c:strCache>
                <c:ptCount val="1"/>
                <c:pt idx="0">
                  <c:v>Council / HA</c:v>
                </c:pt>
              </c:strCache>
            </c:strRef>
          </c:tx>
          <c:invertIfNegative val="0"/>
          <c:cat>
            <c:strRef>
              <c:f>Sheet1!$A$2:$A$14</c:f>
              <c:strCache>
                <c:ptCount val="13"/>
                <c:pt idx="0">
                  <c:v>Essex</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Sheet1!$D$2:$D$14</c:f>
              <c:numCache>
                <c:formatCode>0%</c:formatCode>
                <c:ptCount val="13"/>
                <c:pt idx="0" formatCode="0.0%">
                  <c:v>0.13600000000000001</c:v>
                </c:pt>
                <c:pt idx="1">
                  <c:v>0.22925487452143087</c:v>
                </c:pt>
                <c:pt idx="2">
                  <c:v>0.15702293523937005</c:v>
                </c:pt>
                <c:pt idx="3">
                  <c:v>7.4272798903584999E-2</c:v>
                </c:pt>
                <c:pt idx="4">
                  <c:v>8.2414152725386422E-2</c:v>
                </c:pt>
                <c:pt idx="5">
                  <c:v>0.11508235907503774</c:v>
                </c:pt>
                <c:pt idx="6">
                  <c:v>0.13711281366440206</c:v>
                </c:pt>
                <c:pt idx="7">
                  <c:v>0.12960567733208125</c:v>
                </c:pt>
                <c:pt idx="8">
                  <c:v>0.28088993674300194</c:v>
                </c:pt>
                <c:pt idx="9">
                  <c:v>0.11326885263270604</c:v>
                </c:pt>
                <c:pt idx="10">
                  <c:v>6.4982249738082393E-2</c:v>
                </c:pt>
                <c:pt idx="11">
                  <c:v>0.14437492339178901</c:v>
                </c:pt>
                <c:pt idx="12">
                  <c:v>0.10884390125869514</c:v>
                </c:pt>
              </c:numCache>
            </c:numRef>
          </c:val>
          <c:extLst>
            <c:ext xmlns:c16="http://schemas.microsoft.com/office/drawing/2014/chart" uri="{C3380CC4-5D6E-409C-BE32-E72D297353CC}">
              <c16:uniqueId val="{00000002-FDFD-40D9-BAE5-DEE2C6E00AA0}"/>
            </c:ext>
          </c:extLst>
        </c:ser>
        <c:dLbls>
          <c:showLegendKey val="0"/>
          <c:showVal val="0"/>
          <c:showCatName val="0"/>
          <c:showSerName val="0"/>
          <c:showPercent val="0"/>
          <c:showBubbleSize val="0"/>
        </c:dLbls>
        <c:gapWidth val="10"/>
        <c:axId val="202220288"/>
        <c:axId val="202221824"/>
      </c:barChart>
      <c:catAx>
        <c:axId val="202220288"/>
        <c:scaling>
          <c:orientation val="minMax"/>
        </c:scaling>
        <c:delete val="0"/>
        <c:axPos val="b"/>
        <c:numFmt formatCode="General" sourceLinked="0"/>
        <c:majorTickMark val="out"/>
        <c:minorTickMark val="none"/>
        <c:tickLblPos val="nextTo"/>
        <c:txPr>
          <a:bodyPr/>
          <a:lstStyle/>
          <a:p>
            <a:pPr>
              <a:defRPr sz="1000"/>
            </a:pPr>
            <a:endParaRPr lang="en-US"/>
          </a:p>
        </c:txPr>
        <c:crossAx val="202221824"/>
        <c:crosses val="autoZero"/>
        <c:auto val="1"/>
        <c:lblAlgn val="ctr"/>
        <c:lblOffset val="100"/>
        <c:noMultiLvlLbl val="0"/>
      </c:catAx>
      <c:valAx>
        <c:axId val="202221824"/>
        <c:scaling>
          <c:orientation val="minMax"/>
        </c:scaling>
        <c:delete val="0"/>
        <c:axPos val="l"/>
        <c:numFmt formatCode="0%" sourceLinked="0"/>
        <c:majorTickMark val="out"/>
        <c:minorTickMark val="none"/>
        <c:tickLblPos val="nextTo"/>
        <c:txPr>
          <a:bodyPr/>
          <a:lstStyle/>
          <a:p>
            <a:pPr>
              <a:defRPr sz="900"/>
            </a:pPr>
            <a:endParaRPr lang="en-US"/>
          </a:p>
        </c:txPr>
        <c:crossAx val="202220288"/>
        <c:crosses val="autoZero"/>
        <c:crossBetween val="between"/>
        <c:majorUnit val="0.2"/>
      </c:valAx>
    </c:plotArea>
    <c:legend>
      <c:legendPos val="b"/>
      <c:layout>
        <c:manualLayout>
          <c:xMode val="edge"/>
          <c:yMode val="edge"/>
          <c:x val="0.35201060173941084"/>
          <c:y val="0.89484153555448509"/>
          <c:w val="0.41372663233530521"/>
          <c:h val="7.6412935186376277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chemeClr val="accent4"/>
            </a:solidFill>
          </c:spPr>
          <c:invertIfNegative val="0"/>
          <c:cat>
            <c:strRef>
              <c:f>Sheet1!$A$2:$A$13</c:f>
              <c:strCache>
                <c:ptCount val="12"/>
                <c:pt idx="0">
                  <c:v>Tendring</c:v>
                </c:pt>
                <c:pt idx="1">
                  <c:v>Colchester</c:v>
                </c:pt>
                <c:pt idx="2">
                  <c:v>Harlow</c:v>
                </c:pt>
                <c:pt idx="3">
                  <c:v>Braintree</c:v>
                </c:pt>
                <c:pt idx="4">
                  <c:v>Basildon</c:v>
                </c:pt>
                <c:pt idx="5">
                  <c:v>Castle Point</c:v>
                </c:pt>
                <c:pt idx="6">
                  <c:v>Rochford</c:v>
                </c:pt>
                <c:pt idx="7">
                  <c:v>Chelmsford </c:v>
                </c:pt>
                <c:pt idx="8">
                  <c:v>Maldon</c:v>
                </c:pt>
                <c:pt idx="9">
                  <c:v>Brentwood</c:v>
                </c:pt>
                <c:pt idx="10">
                  <c:v>Uttlesford</c:v>
                </c:pt>
                <c:pt idx="11">
                  <c:v>Epping Forest</c:v>
                </c:pt>
              </c:strCache>
            </c:strRef>
          </c:cat>
          <c:val>
            <c:numRef>
              <c:f>Sheet1!$B$2:$B$13</c:f>
              <c:numCache>
                <c:formatCode>0.0</c:formatCode>
                <c:ptCount val="12"/>
                <c:pt idx="0">
                  <c:v>220169</c:v>
                </c:pt>
                <c:pt idx="1">
                  <c:v>259913</c:v>
                </c:pt>
                <c:pt idx="2">
                  <c:v>277273</c:v>
                </c:pt>
                <c:pt idx="3">
                  <c:v>283619</c:v>
                </c:pt>
                <c:pt idx="4">
                  <c:v>309659</c:v>
                </c:pt>
                <c:pt idx="5">
                  <c:v>314088</c:v>
                </c:pt>
                <c:pt idx="6">
                  <c:v>341062</c:v>
                </c:pt>
                <c:pt idx="7">
                  <c:v>342301</c:v>
                </c:pt>
                <c:pt idx="8">
                  <c:v>347173</c:v>
                </c:pt>
                <c:pt idx="9">
                  <c:v>411630</c:v>
                </c:pt>
                <c:pt idx="10">
                  <c:v>414730</c:v>
                </c:pt>
                <c:pt idx="11">
                  <c:v>475486</c:v>
                </c:pt>
              </c:numCache>
            </c:numRef>
          </c:val>
          <c:extLst>
            <c:ext xmlns:c16="http://schemas.microsoft.com/office/drawing/2014/chart" uri="{C3380CC4-5D6E-409C-BE32-E72D297353CC}">
              <c16:uniqueId val="{00000000-56E7-4BC1-BF28-F56199C29B1D}"/>
            </c:ext>
          </c:extLst>
        </c:ser>
        <c:dLbls>
          <c:showLegendKey val="0"/>
          <c:showVal val="0"/>
          <c:showCatName val="0"/>
          <c:showSerName val="0"/>
          <c:showPercent val="0"/>
          <c:showBubbleSize val="0"/>
        </c:dLbls>
        <c:gapWidth val="150"/>
        <c:axId val="202241152"/>
        <c:axId val="202242688"/>
      </c:barChart>
      <c:catAx>
        <c:axId val="202241152"/>
        <c:scaling>
          <c:orientation val="minMax"/>
        </c:scaling>
        <c:delete val="0"/>
        <c:axPos val="l"/>
        <c:numFmt formatCode="General" sourceLinked="0"/>
        <c:majorTickMark val="out"/>
        <c:minorTickMark val="none"/>
        <c:tickLblPos val="nextTo"/>
        <c:txPr>
          <a:bodyPr/>
          <a:lstStyle/>
          <a:p>
            <a:pPr>
              <a:defRPr sz="900"/>
            </a:pPr>
            <a:endParaRPr lang="en-US"/>
          </a:p>
        </c:txPr>
        <c:crossAx val="202242688"/>
        <c:crosses val="autoZero"/>
        <c:auto val="1"/>
        <c:lblAlgn val="ctr"/>
        <c:lblOffset val="100"/>
        <c:noMultiLvlLbl val="0"/>
      </c:catAx>
      <c:valAx>
        <c:axId val="202242688"/>
        <c:scaling>
          <c:orientation val="minMax"/>
        </c:scaling>
        <c:delete val="0"/>
        <c:axPos val="b"/>
        <c:majorGridlines>
          <c:spPr>
            <a:ln>
              <a:solidFill>
                <a:schemeClr val="accent1">
                  <a:alpha val="50000"/>
                </a:schemeClr>
              </a:solidFill>
            </a:ln>
          </c:spPr>
        </c:majorGridlines>
        <c:numFmt formatCode="#,##0" sourceLinked="0"/>
        <c:majorTickMark val="out"/>
        <c:minorTickMark val="none"/>
        <c:tickLblPos val="nextTo"/>
        <c:txPr>
          <a:bodyPr/>
          <a:lstStyle/>
          <a:p>
            <a:pPr>
              <a:defRPr sz="1000"/>
            </a:pPr>
            <a:endParaRPr lang="en-US"/>
          </a:p>
        </c:txPr>
        <c:crossAx val="202241152"/>
        <c:crosses val="autoZero"/>
        <c:crossBetween val="between"/>
        <c:dispUnits>
          <c:builtInUnit val="thousands"/>
          <c:dispUnitsLbl>
            <c:txPr>
              <a:bodyPr/>
              <a:lstStyle/>
              <a:p>
                <a:pPr>
                  <a:defRPr sz="800"/>
                </a:pPr>
                <a:endParaRPr lang="en-US"/>
              </a:p>
            </c:txPr>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85838675276279E-2"/>
          <c:y val="0.10519351569018183"/>
          <c:w val="0.89683913232002432"/>
          <c:h val="0.8218704103373855"/>
        </c:manualLayout>
      </c:layout>
      <c:lineChart>
        <c:grouping val="standard"/>
        <c:varyColors val="0"/>
        <c:ser>
          <c:idx val="0"/>
          <c:order val="0"/>
          <c:tx>
            <c:strRef>
              <c:f>Sheet1!$A$2</c:f>
              <c:strCache>
                <c:ptCount val="1"/>
                <c:pt idx="0">
                  <c:v>Essex</c:v>
                </c:pt>
              </c:strCache>
            </c:strRef>
          </c:tx>
          <c:spPr>
            <a:ln>
              <a:solidFill>
                <a:srgbClr val="B4B392">
                  <a:alpha val="50196"/>
                </a:srgbClr>
              </a:solidFill>
            </a:ln>
          </c:spPr>
          <c:marker>
            <c:symbol val="none"/>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Sheet1!$B$2:$K$2</c:f>
              <c:numCache>
                <c:formatCode>General</c:formatCode>
                <c:ptCount val="10"/>
                <c:pt idx="0">
                  <c:v>184970</c:v>
                </c:pt>
                <c:pt idx="1">
                  <c:v>202935</c:v>
                </c:pt>
                <c:pt idx="2">
                  <c:v>200919</c:v>
                </c:pt>
                <c:pt idx="3">
                  <c:v>205809</c:v>
                </c:pt>
                <c:pt idx="4">
                  <c:v>208658</c:v>
                </c:pt>
                <c:pt idx="5">
                  <c:v>230792</c:v>
                </c:pt>
                <c:pt idx="6">
                  <c:v>250391</c:v>
                </c:pt>
                <c:pt idx="7">
                  <c:v>284545</c:v>
                </c:pt>
                <c:pt idx="8">
                  <c:v>308554</c:v>
                </c:pt>
                <c:pt idx="9">
                  <c:v>314365</c:v>
                </c:pt>
              </c:numCache>
            </c:numRef>
          </c:val>
          <c:smooth val="0"/>
          <c:extLst>
            <c:ext xmlns:c16="http://schemas.microsoft.com/office/drawing/2014/chart" uri="{C3380CC4-5D6E-409C-BE32-E72D297353CC}">
              <c16:uniqueId val="{00000000-4DE0-474E-97C3-42EBECEDCF1C}"/>
            </c:ext>
          </c:extLst>
        </c:ser>
        <c:ser>
          <c:idx val="1"/>
          <c:order val="1"/>
          <c:tx>
            <c:strRef>
              <c:f>Sheet1!$A$3</c:f>
              <c:strCache>
                <c:ptCount val="1"/>
                <c:pt idx="0">
                  <c:v>England</c:v>
                </c:pt>
              </c:strCache>
            </c:strRef>
          </c:tx>
          <c:spPr>
            <a:ln>
              <a:solidFill>
                <a:srgbClr val="007E31"/>
              </a:solidFill>
            </a:ln>
          </c:spPr>
          <c:marker>
            <c:symbol val="none"/>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Sheet1!$B$3:$K$3</c:f>
              <c:numCache>
                <c:formatCode>General</c:formatCode>
                <c:ptCount val="10"/>
                <c:pt idx="0">
                  <c:v>167673</c:v>
                </c:pt>
                <c:pt idx="1">
                  <c:v>180519</c:v>
                </c:pt>
                <c:pt idx="2">
                  <c:v>177164</c:v>
                </c:pt>
                <c:pt idx="3">
                  <c:v>179756</c:v>
                </c:pt>
                <c:pt idx="4">
                  <c:v>184274</c:v>
                </c:pt>
                <c:pt idx="5">
                  <c:v>200825</c:v>
                </c:pt>
                <c:pt idx="6">
                  <c:v>213518</c:v>
                </c:pt>
                <c:pt idx="7">
                  <c:v>230868</c:v>
                </c:pt>
                <c:pt idx="8">
                  <c:v>241406</c:v>
                </c:pt>
                <c:pt idx="9">
                  <c:v>248611</c:v>
                </c:pt>
              </c:numCache>
            </c:numRef>
          </c:val>
          <c:smooth val="0"/>
          <c:extLst>
            <c:ext xmlns:c16="http://schemas.microsoft.com/office/drawing/2014/chart" uri="{C3380CC4-5D6E-409C-BE32-E72D297353CC}">
              <c16:uniqueId val="{00000001-4DE0-474E-97C3-42EBECEDCF1C}"/>
            </c:ext>
          </c:extLst>
        </c:ser>
        <c:ser>
          <c:idx val="2"/>
          <c:order val="2"/>
          <c:tx>
            <c:strRef>
              <c:f>Sheet1!$A$4</c:f>
              <c:strCache>
                <c:ptCount val="1"/>
                <c:pt idx="0">
                  <c:v>East of England</c:v>
                </c:pt>
              </c:strCache>
            </c:strRef>
          </c:tx>
          <c:marker>
            <c:symbol val="none"/>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Sheet1!$B$4:$K$4</c:f>
              <c:numCache>
                <c:formatCode>General</c:formatCode>
                <c:ptCount val="10"/>
                <c:pt idx="0">
                  <c:v>178444</c:v>
                </c:pt>
                <c:pt idx="1">
                  <c:v>194838</c:v>
                </c:pt>
                <c:pt idx="2">
                  <c:v>191792</c:v>
                </c:pt>
                <c:pt idx="3">
                  <c:v>196166</c:v>
                </c:pt>
                <c:pt idx="4">
                  <c:v>201279</c:v>
                </c:pt>
                <c:pt idx="5">
                  <c:v>221817</c:v>
                </c:pt>
                <c:pt idx="6">
                  <c:v>241817</c:v>
                </c:pt>
                <c:pt idx="7">
                  <c:v>270678</c:v>
                </c:pt>
                <c:pt idx="8">
                  <c:v>287743</c:v>
                </c:pt>
                <c:pt idx="9">
                  <c:v>294603</c:v>
                </c:pt>
              </c:numCache>
            </c:numRef>
          </c:val>
          <c:smooth val="0"/>
          <c:extLst>
            <c:ext xmlns:c16="http://schemas.microsoft.com/office/drawing/2014/chart" uri="{C3380CC4-5D6E-409C-BE32-E72D297353CC}">
              <c16:uniqueId val="{00000000-6FFD-48E4-9CCA-B95A5E4A79D0}"/>
            </c:ext>
          </c:extLst>
        </c:ser>
        <c:dLbls>
          <c:showLegendKey val="0"/>
          <c:showVal val="0"/>
          <c:showCatName val="0"/>
          <c:showSerName val="0"/>
          <c:showPercent val="0"/>
          <c:showBubbleSize val="0"/>
        </c:dLbls>
        <c:smooth val="0"/>
        <c:axId val="202167424"/>
        <c:axId val="202168960"/>
      </c:lineChart>
      <c:catAx>
        <c:axId val="202167424"/>
        <c:scaling>
          <c:orientation val="minMax"/>
        </c:scaling>
        <c:delete val="0"/>
        <c:axPos val="b"/>
        <c:numFmt formatCode="General" sourceLinked="0"/>
        <c:majorTickMark val="out"/>
        <c:minorTickMark val="none"/>
        <c:tickLblPos val="nextTo"/>
        <c:txPr>
          <a:bodyPr/>
          <a:lstStyle/>
          <a:p>
            <a:pPr>
              <a:defRPr sz="700"/>
            </a:pPr>
            <a:endParaRPr lang="en-US"/>
          </a:p>
        </c:txPr>
        <c:crossAx val="202168960"/>
        <c:crosses val="autoZero"/>
        <c:auto val="1"/>
        <c:lblAlgn val="ctr"/>
        <c:lblOffset val="100"/>
        <c:noMultiLvlLbl val="0"/>
      </c:catAx>
      <c:valAx>
        <c:axId val="202168960"/>
        <c:scaling>
          <c:orientation val="minMax"/>
        </c:scaling>
        <c:delete val="0"/>
        <c:axPos val="l"/>
        <c:numFmt formatCode="#,##0" sourceLinked="0"/>
        <c:majorTickMark val="out"/>
        <c:minorTickMark val="none"/>
        <c:tickLblPos val="nextTo"/>
        <c:txPr>
          <a:bodyPr/>
          <a:lstStyle/>
          <a:p>
            <a:pPr>
              <a:defRPr sz="900"/>
            </a:pPr>
            <a:endParaRPr lang="en-US"/>
          </a:p>
        </c:txPr>
        <c:crossAx val="202167424"/>
        <c:crosses val="autoZero"/>
        <c:crossBetween val="between"/>
      </c:valAx>
    </c:plotArea>
    <c:legend>
      <c:legendPos val="r"/>
      <c:layout>
        <c:manualLayout>
          <c:xMode val="edge"/>
          <c:yMode val="edge"/>
          <c:x val="0.80544632079783418"/>
          <c:y val="0.71084384287063807"/>
          <c:w val="0.19455367920216568"/>
          <c:h val="0.19500403373164996"/>
        </c:manualLayout>
      </c:layout>
      <c:overlay val="1"/>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35141542467935E-2"/>
          <c:y val="7.1949323881722677E-2"/>
          <c:w val="0.85905928857855773"/>
          <c:h val="0.84390714571508496"/>
        </c:manualLayout>
      </c:layout>
      <c:lineChart>
        <c:grouping val="standard"/>
        <c:varyColors val="0"/>
        <c:ser>
          <c:idx val="0"/>
          <c:order val="0"/>
          <c:tx>
            <c:strRef>
              <c:f>Sheet1!$A$2</c:f>
              <c:strCache>
                <c:ptCount val="1"/>
                <c:pt idx="0">
                  <c:v>England workplace</c:v>
                </c:pt>
              </c:strCache>
            </c:strRef>
          </c:tx>
          <c:spPr>
            <a:ln>
              <a:solidFill>
                <a:schemeClr val="accent6">
                  <a:alpha val="50000"/>
                </a:schemeClr>
              </a:solidFill>
              <a:prstDash val="solid"/>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Sheet1!$B$2:$L$2</c:f>
              <c:numCache>
                <c:formatCode>#,##0.00</c:formatCode>
                <c:ptCount val="11"/>
                <c:pt idx="0">
                  <c:v>7.15</c:v>
                </c:pt>
                <c:pt idx="1">
                  <c:v>6.95</c:v>
                </c:pt>
                <c:pt idx="2">
                  <c:v>6.39</c:v>
                </c:pt>
                <c:pt idx="3">
                  <c:v>6.85</c:v>
                </c:pt>
                <c:pt idx="4">
                  <c:v>6.8</c:v>
                </c:pt>
                <c:pt idx="5">
                  <c:v>6.77</c:v>
                </c:pt>
                <c:pt idx="6">
                  <c:v>6.76</c:v>
                </c:pt>
                <c:pt idx="7">
                  <c:v>7.09</c:v>
                </c:pt>
                <c:pt idx="8">
                  <c:v>7.52</c:v>
                </c:pt>
                <c:pt idx="9">
                  <c:v>7.72</c:v>
                </c:pt>
                <c:pt idx="10">
                  <c:v>7.91</c:v>
                </c:pt>
              </c:numCache>
            </c:numRef>
          </c:val>
          <c:smooth val="0"/>
          <c:extLst>
            <c:ext xmlns:c16="http://schemas.microsoft.com/office/drawing/2014/chart" uri="{C3380CC4-5D6E-409C-BE32-E72D297353CC}">
              <c16:uniqueId val="{00000000-5311-4289-AC81-CADE6483F2D5}"/>
            </c:ext>
          </c:extLst>
        </c:ser>
        <c:ser>
          <c:idx val="1"/>
          <c:order val="1"/>
          <c:tx>
            <c:strRef>
              <c:f>Sheet1!$A$3</c:f>
              <c:strCache>
                <c:ptCount val="1"/>
                <c:pt idx="0">
                  <c:v>Essex workplace</c:v>
                </c:pt>
              </c:strCache>
            </c:strRef>
          </c:tx>
          <c:spPr>
            <a:ln>
              <a:solidFill>
                <a:srgbClr val="934D98"/>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Sheet1!$B$3:$L$3</c:f>
              <c:numCache>
                <c:formatCode>General</c:formatCode>
                <c:ptCount val="11"/>
                <c:pt idx="0">
                  <c:v>8.01</c:v>
                </c:pt>
                <c:pt idx="1">
                  <c:v>8.15</c:v>
                </c:pt>
                <c:pt idx="2">
                  <c:v>7.16</c:v>
                </c:pt>
                <c:pt idx="3">
                  <c:v>7.85</c:v>
                </c:pt>
                <c:pt idx="4">
                  <c:v>7.7</c:v>
                </c:pt>
                <c:pt idx="5">
                  <c:v>7.64</c:v>
                </c:pt>
                <c:pt idx="6">
                  <c:v>7.89</c:v>
                </c:pt>
                <c:pt idx="7">
                  <c:v>8.3800000000000008</c:v>
                </c:pt>
                <c:pt idx="8">
                  <c:v>8.9499999999999993</c:v>
                </c:pt>
                <c:pt idx="9">
                  <c:v>9.9</c:v>
                </c:pt>
                <c:pt idx="10">
                  <c:v>10.28</c:v>
                </c:pt>
              </c:numCache>
            </c:numRef>
          </c:val>
          <c:smooth val="0"/>
          <c:extLst>
            <c:ext xmlns:c16="http://schemas.microsoft.com/office/drawing/2014/chart" uri="{C3380CC4-5D6E-409C-BE32-E72D297353CC}">
              <c16:uniqueId val="{00000001-5311-4289-AC81-CADE6483F2D5}"/>
            </c:ext>
          </c:extLst>
        </c:ser>
        <c:ser>
          <c:idx val="2"/>
          <c:order val="2"/>
          <c:tx>
            <c:strRef>
              <c:f>Sheet1!$A$4</c:f>
              <c:strCache>
                <c:ptCount val="1"/>
                <c:pt idx="0">
                  <c:v>East workplace </c:v>
                </c:pt>
              </c:strCache>
            </c:strRef>
          </c:tx>
          <c:spPr>
            <a:ln>
              <a:solidFill>
                <a:schemeClr val="accent3"/>
              </a:solidFill>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Sheet1!$B$4:$L$4</c:f>
              <c:numCache>
                <c:formatCode>#,##0.00</c:formatCode>
                <c:ptCount val="11"/>
                <c:pt idx="0">
                  <c:v>7.77</c:v>
                </c:pt>
                <c:pt idx="1">
                  <c:v>7.62</c:v>
                </c:pt>
                <c:pt idx="2">
                  <c:v>6.86</c:v>
                </c:pt>
                <c:pt idx="3">
                  <c:v>7.45</c:v>
                </c:pt>
                <c:pt idx="4">
                  <c:v>7.32</c:v>
                </c:pt>
                <c:pt idx="5">
                  <c:v>7.27</c:v>
                </c:pt>
                <c:pt idx="6">
                  <c:v>7.43</c:v>
                </c:pt>
                <c:pt idx="7">
                  <c:v>7.83</c:v>
                </c:pt>
                <c:pt idx="8">
                  <c:v>8.42</c:v>
                </c:pt>
                <c:pt idx="9">
                  <c:v>8.9600000000000009</c:v>
                </c:pt>
                <c:pt idx="10">
                  <c:v>9.66</c:v>
                </c:pt>
              </c:numCache>
            </c:numRef>
          </c:val>
          <c:smooth val="0"/>
          <c:extLst>
            <c:ext xmlns:c16="http://schemas.microsoft.com/office/drawing/2014/chart" uri="{C3380CC4-5D6E-409C-BE32-E72D297353CC}">
              <c16:uniqueId val="{00000002-5311-4289-AC81-CADE6483F2D5}"/>
            </c:ext>
          </c:extLst>
        </c:ser>
        <c:ser>
          <c:idx val="3"/>
          <c:order val="3"/>
          <c:tx>
            <c:strRef>
              <c:f>Sheet1!$A$5</c:f>
              <c:strCache>
                <c:ptCount val="1"/>
                <c:pt idx="0">
                  <c:v>England resident</c:v>
                </c:pt>
              </c:strCache>
            </c:strRef>
          </c:tx>
          <c:spPr>
            <a:ln>
              <a:solidFill>
                <a:schemeClr val="accent6"/>
              </a:solidFill>
              <a:prstDash val="dash"/>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Sheet1!$B$5:$L$5</c:f>
              <c:numCache>
                <c:formatCode>General</c:formatCode>
                <c:ptCount val="11"/>
                <c:pt idx="0" formatCode="0.00">
                  <c:v>6.83</c:v>
                </c:pt>
                <c:pt idx="1">
                  <c:v>7.37</c:v>
                </c:pt>
                <c:pt idx="2">
                  <c:v>7.09</c:v>
                </c:pt>
                <c:pt idx="3">
                  <c:v>6.57</c:v>
                </c:pt>
                <c:pt idx="4">
                  <c:v>6.95</c:v>
                </c:pt>
                <c:pt idx="5">
                  <c:v>7.07</c:v>
                </c:pt>
                <c:pt idx="6">
                  <c:v>7.18</c:v>
                </c:pt>
                <c:pt idx="7">
                  <c:v>7.45</c:v>
                </c:pt>
                <c:pt idx="8">
                  <c:v>8.65</c:v>
                </c:pt>
                <c:pt idx="9">
                  <c:v>9.4499999999999993</c:v>
                </c:pt>
                <c:pt idx="10">
                  <c:v>10.1</c:v>
                </c:pt>
              </c:numCache>
            </c:numRef>
          </c:val>
          <c:smooth val="0"/>
          <c:extLst>
            <c:ext xmlns:c16="http://schemas.microsoft.com/office/drawing/2014/chart" uri="{C3380CC4-5D6E-409C-BE32-E72D297353CC}">
              <c16:uniqueId val="{00000003-5311-4289-AC81-CADE6483F2D5}"/>
            </c:ext>
          </c:extLst>
        </c:ser>
        <c:ser>
          <c:idx val="4"/>
          <c:order val="4"/>
          <c:tx>
            <c:strRef>
              <c:f>Sheet1!$A$6</c:f>
              <c:strCache>
                <c:ptCount val="1"/>
                <c:pt idx="0">
                  <c:v>Essex resident</c:v>
                </c:pt>
              </c:strCache>
            </c:strRef>
          </c:tx>
          <c:spPr>
            <a:ln>
              <a:solidFill>
                <a:srgbClr val="934D98"/>
              </a:solidFill>
              <a:prstDash val="dash"/>
            </a:ln>
          </c:spPr>
          <c:marker>
            <c:symbol val="none"/>
          </c:marker>
          <c:cat>
            <c:strRef>
              <c:f>Sheet1!$B$1:$L$1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Sheet1!$B$6:$L$6</c:f>
              <c:numCache>
                <c:formatCode>General</c:formatCode>
                <c:ptCount val="11"/>
                <c:pt idx="0" formatCode="0.00">
                  <c:v>7.08</c:v>
                </c:pt>
                <c:pt idx="1">
                  <c:v>7.6</c:v>
                </c:pt>
                <c:pt idx="2">
                  <c:v>6.53</c:v>
                </c:pt>
                <c:pt idx="3">
                  <c:v>7.62</c:v>
                </c:pt>
                <c:pt idx="4">
                  <c:v>7.05</c:v>
                </c:pt>
                <c:pt idx="5">
                  <c:v>7.12</c:v>
                </c:pt>
                <c:pt idx="6">
                  <c:v>7.12</c:v>
                </c:pt>
                <c:pt idx="7">
                  <c:v>7.97</c:v>
                </c:pt>
                <c:pt idx="8">
                  <c:v>8.7100000000000009</c:v>
                </c:pt>
                <c:pt idx="9">
                  <c:v>8.5500000000000007</c:v>
                </c:pt>
                <c:pt idx="10">
                  <c:v>9.27</c:v>
                </c:pt>
              </c:numCache>
            </c:numRef>
          </c:val>
          <c:smooth val="0"/>
          <c:extLst>
            <c:ext xmlns:c16="http://schemas.microsoft.com/office/drawing/2014/chart" uri="{C3380CC4-5D6E-409C-BE32-E72D297353CC}">
              <c16:uniqueId val="{00000004-5311-4289-AC81-CADE6483F2D5}"/>
            </c:ext>
          </c:extLst>
        </c:ser>
        <c:dLbls>
          <c:showLegendKey val="0"/>
          <c:showVal val="0"/>
          <c:showCatName val="0"/>
          <c:showSerName val="0"/>
          <c:showPercent val="0"/>
          <c:showBubbleSize val="0"/>
        </c:dLbls>
        <c:smooth val="0"/>
        <c:axId val="201984640"/>
        <c:axId val="201986432"/>
      </c:lineChart>
      <c:catAx>
        <c:axId val="201984640"/>
        <c:scaling>
          <c:orientation val="minMax"/>
        </c:scaling>
        <c:delete val="0"/>
        <c:axPos val="b"/>
        <c:numFmt formatCode="General" sourceLinked="0"/>
        <c:majorTickMark val="out"/>
        <c:minorTickMark val="none"/>
        <c:tickLblPos val="nextTo"/>
        <c:txPr>
          <a:bodyPr/>
          <a:lstStyle/>
          <a:p>
            <a:pPr>
              <a:defRPr sz="900"/>
            </a:pPr>
            <a:endParaRPr lang="en-US"/>
          </a:p>
        </c:txPr>
        <c:crossAx val="201986432"/>
        <c:crosses val="autoZero"/>
        <c:auto val="1"/>
        <c:lblAlgn val="ctr"/>
        <c:lblOffset val="100"/>
        <c:noMultiLvlLbl val="0"/>
      </c:catAx>
      <c:valAx>
        <c:axId val="201986432"/>
        <c:scaling>
          <c:orientation val="minMax"/>
        </c:scaling>
        <c:delete val="0"/>
        <c:axPos val="l"/>
        <c:numFmt formatCode="0" sourceLinked="0"/>
        <c:majorTickMark val="out"/>
        <c:minorTickMark val="none"/>
        <c:tickLblPos val="nextTo"/>
        <c:txPr>
          <a:bodyPr/>
          <a:lstStyle/>
          <a:p>
            <a:pPr>
              <a:defRPr sz="1000"/>
            </a:pPr>
            <a:endParaRPr lang="en-US"/>
          </a:p>
        </c:txPr>
        <c:crossAx val="201984640"/>
        <c:crosses val="autoZero"/>
        <c:crossBetween val="between"/>
      </c:valAx>
    </c:plotArea>
    <c:legend>
      <c:legendPos val="r"/>
      <c:layout>
        <c:manualLayout>
          <c:xMode val="edge"/>
          <c:yMode val="edge"/>
          <c:x val="0.35722263434473384"/>
          <c:y val="0.54291111496666322"/>
          <c:w val="0.62630687506808669"/>
          <c:h val="0.32098108851678875"/>
        </c:manualLayout>
      </c:layout>
      <c:overlay val="1"/>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Workplace</c:v>
                </c:pt>
              </c:strCache>
            </c:strRef>
          </c:tx>
          <c:spPr>
            <a:solidFill>
              <a:schemeClr val="accent4"/>
            </a:solidFill>
          </c:spPr>
          <c:invertIfNegative val="0"/>
          <c:cat>
            <c:strRef>
              <c:f>Sheet1!$A$2:$A$13</c:f>
              <c:strCache>
                <c:ptCount val="12"/>
                <c:pt idx="0">
                  <c:v>Rochford</c:v>
                </c:pt>
                <c:pt idx="1">
                  <c:v>Harlow</c:v>
                </c:pt>
                <c:pt idx="2">
                  <c:v>Colchester</c:v>
                </c:pt>
                <c:pt idx="3">
                  <c:v>Braintree</c:v>
                </c:pt>
                <c:pt idx="4">
                  <c:v>Tendring</c:v>
                </c:pt>
                <c:pt idx="5">
                  <c:v>Castle Point</c:v>
                </c:pt>
                <c:pt idx="6">
                  <c:v>Uttlesford</c:v>
                </c:pt>
                <c:pt idx="7">
                  <c:v>Basildon</c:v>
                </c:pt>
                <c:pt idx="8">
                  <c:v>Epping Forest</c:v>
                </c:pt>
                <c:pt idx="9">
                  <c:v>Brentwood</c:v>
                </c:pt>
                <c:pt idx="10">
                  <c:v>Chelmsford</c:v>
                </c:pt>
                <c:pt idx="11">
                  <c:v>Maldon</c:v>
                </c:pt>
              </c:strCache>
            </c:strRef>
          </c:cat>
          <c:val>
            <c:numRef>
              <c:f>Sheet1!$B$2:$B$13</c:f>
              <c:numCache>
                <c:formatCode>0.0</c:formatCode>
                <c:ptCount val="12"/>
                <c:pt idx="0">
                  <c:v>12</c:v>
                </c:pt>
                <c:pt idx="1">
                  <c:v>9.06</c:v>
                </c:pt>
                <c:pt idx="2">
                  <c:v>8.89</c:v>
                </c:pt>
                <c:pt idx="3">
                  <c:v>9.5</c:v>
                </c:pt>
                <c:pt idx="4">
                  <c:v>8.9499999999999993</c:v>
                </c:pt>
                <c:pt idx="5">
                  <c:v>11.6</c:v>
                </c:pt>
                <c:pt idx="6">
                  <c:v>13.37</c:v>
                </c:pt>
                <c:pt idx="7">
                  <c:v>10.48</c:v>
                </c:pt>
                <c:pt idx="8">
                  <c:v>14.49</c:v>
                </c:pt>
                <c:pt idx="9">
                  <c:v>11.23</c:v>
                </c:pt>
                <c:pt idx="10">
                  <c:v>11.38</c:v>
                </c:pt>
                <c:pt idx="11">
                  <c:v>10.68</c:v>
                </c:pt>
              </c:numCache>
            </c:numRef>
          </c:val>
          <c:extLst>
            <c:ext xmlns:c16="http://schemas.microsoft.com/office/drawing/2014/chart" uri="{C3380CC4-5D6E-409C-BE32-E72D297353CC}">
              <c16:uniqueId val="{00000000-341C-4E7C-AEDC-00F05B34CACB}"/>
            </c:ext>
          </c:extLst>
        </c:ser>
        <c:ser>
          <c:idx val="1"/>
          <c:order val="1"/>
          <c:tx>
            <c:strRef>
              <c:f>Sheet1!$C$1</c:f>
              <c:strCache>
                <c:ptCount val="1"/>
                <c:pt idx="0">
                  <c:v>Resident</c:v>
                </c:pt>
              </c:strCache>
            </c:strRef>
          </c:tx>
          <c:spPr>
            <a:solidFill>
              <a:schemeClr val="accent3"/>
            </a:solidFill>
          </c:spPr>
          <c:invertIfNegative val="0"/>
          <c:cat>
            <c:strRef>
              <c:f>Sheet1!$A$2:$A$13</c:f>
              <c:strCache>
                <c:ptCount val="12"/>
                <c:pt idx="0">
                  <c:v>Rochford</c:v>
                </c:pt>
                <c:pt idx="1">
                  <c:v>Harlow</c:v>
                </c:pt>
                <c:pt idx="2">
                  <c:v>Colchester</c:v>
                </c:pt>
                <c:pt idx="3">
                  <c:v>Braintree</c:v>
                </c:pt>
                <c:pt idx="4">
                  <c:v>Tendring</c:v>
                </c:pt>
                <c:pt idx="5">
                  <c:v>Castle Point</c:v>
                </c:pt>
                <c:pt idx="6">
                  <c:v>Uttlesford</c:v>
                </c:pt>
                <c:pt idx="7">
                  <c:v>Basildon</c:v>
                </c:pt>
                <c:pt idx="8">
                  <c:v>Epping Forest</c:v>
                </c:pt>
                <c:pt idx="9">
                  <c:v>Brentwood</c:v>
                </c:pt>
                <c:pt idx="10">
                  <c:v>Chelmsford</c:v>
                </c:pt>
                <c:pt idx="11">
                  <c:v>Maldon</c:v>
                </c:pt>
              </c:strCache>
            </c:strRef>
          </c:cat>
          <c:val>
            <c:numRef>
              <c:f>Sheet1!$C$2:$C$13</c:f>
              <c:numCache>
                <c:formatCode>General</c:formatCode>
                <c:ptCount val="12"/>
                <c:pt idx="0">
                  <c:v>7.91</c:v>
                </c:pt>
                <c:pt idx="1">
                  <c:v>7.97</c:v>
                </c:pt>
                <c:pt idx="2">
                  <c:v>8.31</c:v>
                </c:pt>
                <c:pt idx="3">
                  <c:v>8.32</c:v>
                </c:pt>
                <c:pt idx="4">
                  <c:v>9.1</c:v>
                </c:pt>
                <c:pt idx="5">
                  <c:v>9.27</c:v>
                </c:pt>
                <c:pt idx="6">
                  <c:v>9.2799999999999994</c:v>
                </c:pt>
                <c:pt idx="7">
                  <c:v>9.36</c:v>
                </c:pt>
                <c:pt idx="8">
                  <c:v>9.61</c:v>
                </c:pt>
                <c:pt idx="9">
                  <c:v>9.74</c:v>
                </c:pt>
                <c:pt idx="10">
                  <c:v>10.32</c:v>
                </c:pt>
                <c:pt idx="11">
                  <c:v>10.61</c:v>
                </c:pt>
              </c:numCache>
            </c:numRef>
          </c:val>
          <c:extLst>
            <c:ext xmlns:c16="http://schemas.microsoft.com/office/drawing/2014/chart" uri="{C3380CC4-5D6E-409C-BE32-E72D297353CC}">
              <c16:uniqueId val="{00000001-341C-4E7C-AEDC-00F05B34CACB}"/>
            </c:ext>
          </c:extLst>
        </c:ser>
        <c:dLbls>
          <c:showLegendKey val="0"/>
          <c:showVal val="0"/>
          <c:showCatName val="0"/>
          <c:showSerName val="0"/>
          <c:showPercent val="0"/>
          <c:showBubbleSize val="0"/>
        </c:dLbls>
        <c:gapWidth val="150"/>
        <c:axId val="202515968"/>
        <c:axId val="202517504"/>
      </c:barChart>
      <c:catAx>
        <c:axId val="202515968"/>
        <c:scaling>
          <c:orientation val="minMax"/>
        </c:scaling>
        <c:delete val="0"/>
        <c:axPos val="l"/>
        <c:numFmt formatCode="General" sourceLinked="0"/>
        <c:majorTickMark val="out"/>
        <c:minorTickMark val="none"/>
        <c:tickLblPos val="nextTo"/>
        <c:txPr>
          <a:bodyPr/>
          <a:lstStyle/>
          <a:p>
            <a:pPr>
              <a:defRPr sz="900"/>
            </a:pPr>
            <a:endParaRPr lang="en-US"/>
          </a:p>
        </c:txPr>
        <c:crossAx val="202517504"/>
        <c:crosses val="autoZero"/>
        <c:auto val="1"/>
        <c:lblAlgn val="ctr"/>
        <c:lblOffset val="100"/>
        <c:noMultiLvlLbl val="0"/>
      </c:catAx>
      <c:valAx>
        <c:axId val="202517504"/>
        <c:scaling>
          <c:orientation val="minMax"/>
          <c:max val="15"/>
        </c:scaling>
        <c:delete val="0"/>
        <c:axPos val="b"/>
        <c:majorGridlines>
          <c:spPr>
            <a:ln>
              <a:solidFill>
                <a:schemeClr val="accent1">
                  <a:alpha val="50000"/>
                </a:schemeClr>
              </a:solidFill>
            </a:ln>
          </c:spPr>
        </c:majorGridlines>
        <c:numFmt formatCode="0.0" sourceLinked="1"/>
        <c:majorTickMark val="out"/>
        <c:minorTickMark val="none"/>
        <c:tickLblPos val="nextTo"/>
        <c:txPr>
          <a:bodyPr/>
          <a:lstStyle/>
          <a:p>
            <a:pPr>
              <a:defRPr sz="1000"/>
            </a:pPr>
            <a:endParaRPr lang="en-US"/>
          </a:p>
        </c:txPr>
        <c:crossAx val="202515968"/>
        <c:crosses val="autoZero"/>
        <c:crossBetween val="between"/>
      </c:valAx>
    </c:plotArea>
    <c:legend>
      <c:legendPos val="b"/>
      <c:layout>
        <c:manualLayout>
          <c:xMode val="edge"/>
          <c:yMode val="edge"/>
          <c:x val="0.43693420018341411"/>
          <c:y val="0.89277036764263284"/>
          <c:w val="0.32406491549849337"/>
          <c:h val="6.6758137673898182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35141542467935E-2"/>
          <c:y val="7.1949323881722677E-2"/>
          <c:w val="0.85905928857855773"/>
          <c:h val="0.84390714571508496"/>
        </c:manualLayout>
      </c:layout>
      <c:lineChart>
        <c:grouping val="standard"/>
        <c:varyColors val="0"/>
        <c:ser>
          <c:idx val="0"/>
          <c:order val="0"/>
          <c:tx>
            <c:strRef>
              <c:f>Sheet1!$A$2</c:f>
              <c:strCache>
                <c:ptCount val="1"/>
                <c:pt idx="0">
                  <c:v>England </c:v>
                </c:pt>
              </c:strCache>
            </c:strRef>
          </c:tx>
          <c:spPr>
            <a:ln>
              <a:solidFill>
                <a:schemeClr val="accent6">
                  <a:alpha val="50000"/>
                </a:schemeClr>
              </a:solidFill>
              <a:prstDash val="solid"/>
            </a:ln>
          </c:spPr>
          <c:marker>
            <c:symbol val="none"/>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Sheet1!$B$2:$K$2</c:f>
              <c:numCache>
                <c:formatCode>#,##0.00</c:formatCode>
                <c:ptCount val="10"/>
                <c:pt idx="0">
                  <c:v>2.3582119771338061</c:v>
                </c:pt>
                <c:pt idx="1">
                  <c:v>1.6768978360095341</c:v>
                </c:pt>
                <c:pt idx="2">
                  <c:v>1.7139108830285303</c:v>
                </c:pt>
                <c:pt idx="3">
                  <c:v>1.9149999999999998</c:v>
                </c:pt>
                <c:pt idx="4">
                  <c:v>2.0741666666666667</c:v>
                </c:pt>
                <c:pt idx="5">
                  <c:v>2.022252603324509</c:v>
                </c:pt>
                <c:pt idx="6">
                  <c:v>2.2616666666666667</c:v>
                </c:pt>
                <c:pt idx="7">
                  <c:v>2.4099999999999997</c:v>
                </c:pt>
                <c:pt idx="8">
                  <c:v>2.33</c:v>
                </c:pt>
                <c:pt idx="9">
                  <c:v>1.9475</c:v>
                </c:pt>
              </c:numCache>
            </c:numRef>
          </c:val>
          <c:smooth val="0"/>
          <c:extLst>
            <c:ext xmlns:c16="http://schemas.microsoft.com/office/drawing/2014/chart" uri="{C3380CC4-5D6E-409C-BE32-E72D297353CC}">
              <c16:uniqueId val="{00000000-93A3-416B-BE33-A94B25FE3D10}"/>
            </c:ext>
          </c:extLst>
        </c:ser>
        <c:ser>
          <c:idx val="1"/>
          <c:order val="1"/>
          <c:tx>
            <c:strRef>
              <c:f>Sheet1!$A$3</c:f>
              <c:strCache>
                <c:ptCount val="1"/>
                <c:pt idx="0">
                  <c:v>Essex</c:v>
                </c:pt>
              </c:strCache>
            </c:strRef>
          </c:tx>
          <c:spPr>
            <a:ln>
              <a:solidFill>
                <a:srgbClr val="007E31"/>
              </a:solidFill>
            </a:ln>
          </c:spPr>
          <c:marker>
            <c:symbol val="none"/>
          </c:marker>
          <c:cat>
            <c:strRef>
              <c:f>Sheet1!$B$1:$K$1</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Sheet1!$B$3:$K$3</c:f>
              <c:numCache>
                <c:formatCode>General</c:formatCode>
                <c:ptCount val="10"/>
                <c:pt idx="0">
                  <c:v>2.4834138122707414</c:v>
                </c:pt>
                <c:pt idx="1">
                  <c:v>1.8600976063211714</c:v>
                </c:pt>
                <c:pt idx="2">
                  <c:v>2.0321200128848189</c:v>
                </c:pt>
                <c:pt idx="3">
                  <c:v>2.31</c:v>
                </c:pt>
                <c:pt idx="4">
                  <c:v>2.41</c:v>
                </c:pt>
                <c:pt idx="5">
                  <c:v>2.32387014558878</c:v>
                </c:pt>
                <c:pt idx="6">
                  <c:v>2.4</c:v>
                </c:pt>
                <c:pt idx="7">
                  <c:v>2.52</c:v>
                </c:pt>
                <c:pt idx="8">
                  <c:v>2.54</c:v>
                </c:pt>
                <c:pt idx="9">
                  <c:v>2.41</c:v>
                </c:pt>
              </c:numCache>
            </c:numRef>
          </c:val>
          <c:smooth val="0"/>
          <c:extLst>
            <c:ext xmlns:c16="http://schemas.microsoft.com/office/drawing/2014/chart" uri="{C3380CC4-5D6E-409C-BE32-E72D297353CC}">
              <c16:uniqueId val="{00000001-93A3-416B-BE33-A94B25FE3D10}"/>
            </c:ext>
          </c:extLst>
        </c:ser>
        <c:dLbls>
          <c:showLegendKey val="0"/>
          <c:showVal val="0"/>
          <c:showCatName val="0"/>
          <c:showSerName val="0"/>
          <c:showPercent val="0"/>
          <c:showBubbleSize val="0"/>
        </c:dLbls>
        <c:smooth val="0"/>
        <c:axId val="202589312"/>
        <c:axId val="202590848"/>
      </c:lineChart>
      <c:catAx>
        <c:axId val="202589312"/>
        <c:scaling>
          <c:orientation val="minMax"/>
        </c:scaling>
        <c:delete val="0"/>
        <c:axPos val="b"/>
        <c:numFmt formatCode="General" sourceLinked="0"/>
        <c:majorTickMark val="out"/>
        <c:minorTickMark val="none"/>
        <c:tickLblPos val="nextTo"/>
        <c:txPr>
          <a:bodyPr/>
          <a:lstStyle/>
          <a:p>
            <a:pPr>
              <a:defRPr sz="1000"/>
            </a:pPr>
            <a:endParaRPr lang="en-US"/>
          </a:p>
        </c:txPr>
        <c:crossAx val="202590848"/>
        <c:crosses val="autoZero"/>
        <c:auto val="1"/>
        <c:lblAlgn val="ctr"/>
        <c:lblOffset val="100"/>
        <c:noMultiLvlLbl val="0"/>
      </c:catAx>
      <c:valAx>
        <c:axId val="202590848"/>
        <c:scaling>
          <c:orientation val="minMax"/>
        </c:scaling>
        <c:delete val="0"/>
        <c:axPos val="l"/>
        <c:numFmt formatCode="#,##0.00" sourceLinked="1"/>
        <c:majorTickMark val="out"/>
        <c:minorTickMark val="none"/>
        <c:tickLblPos val="nextTo"/>
        <c:txPr>
          <a:bodyPr/>
          <a:lstStyle/>
          <a:p>
            <a:pPr>
              <a:defRPr sz="1000"/>
            </a:pPr>
            <a:endParaRPr lang="en-US"/>
          </a:p>
        </c:txPr>
        <c:crossAx val="202589312"/>
        <c:crosses val="autoZero"/>
        <c:crossBetween val="between"/>
      </c:valAx>
    </c:plotArea>
    <c:legend>
      <c:legendPos val="r"/>
      <c:layout>
        <c:manualLayout>
          <c:xMode val="edge"/>
          <c:yMode val="edge"/>
          <c:x val="0.53180983456883624"/>
          <c:y val="0.59237627513534763"/>
          <c:w val="0.45171967484398423"/>
          <c:h val="0.2715159283481044"/>
        </c:manualLayout>
      </c:layout>
      <c:overlay val="1"/>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2017-18</c:v>
                </c:pt>
              </c:strCache>
            </c:strRef>
          </c:tx>
          <c:spPr>
            <a:solidFill>
              <a:schemeClr val="accent4"/>
            </a:solidFill>
          </c:spPr>
          <c:invertIfNegative val="0"/>
          <c:cat>
            <c:strRef>
              <c:f>Sheet1!$A$2:$A$13</c:f>
              <c:strCache>
                <c:ptCount val="12"/>
                <c:pt idx="0">
                  <c:v>Brentwood</c:v>
                </c:pt>
                <c:pt idx="1">
                  <c:v>Braintree</c:v>
                </c:pt>
                <c:pt idx="2">
                  <c:v>Epping Forest</c:v>
                </c:pt>
                <c:pt idx="3">
                  <c:v>Uttlesford</c:v>
                </c:pt>
                <c:pt idx="4">
                  <c:v>Maldon</c:v>
                </c:pt>
                <c:pt idx="5">
                  <c:v>Tendring</c:v>
                </c:pt>
                <c:pt idx="6">
                  <c:v>Castle Point</c:v>
                </c:pt>
                <c:pt idx="7">
                  <c:v>Rochford</c:v>
                </c:pt>
                <c:pt idx="8">
                  <c:v>Colchester</c:v>
                </c:pt>
                <c:pt idx="9">
                  <c:v>Basildon</c:v>
                </c:pt>
                <c:pt idx="10">
                  <c:v>Chelmsford</c:v>
                </c:pt>
                <c:pt idx="11">
                  <c:v>Harlow</c:v>
                </c:pt>
              </c:strCache>
            </c:strRef>
          </c:cat>
          <c:val>
            <c:numRef>
              <c:f>Sheet1!$B$2:$B$13</c:f>
              <c:numCache>
                <c:formatCode>0.0</c:formatCode>
                <c:ptCount val="12"/>
                <c:pt idx="0">
                  <c:v>0.8</c:v>
                </c:pt>
                <c:pt idx="1">
                  <c:v>0.85</c:v>
                </c:pt>
                <c:pt idx="2">
                  <c:v>1.1400000000000001</c:v>
                </c:pt>
                <c:pt idx="3">
                  <c:v>1.4</c:v>
                </c:pt>
                <c:pt idx="4">
                  <c:v>1.51</c:v>
                </c:pt>
                <c:pt idx="5">
                  <c:v>1.59</c:v>
                </c:pt>
                <c:pt idx="6">
                  <c:v>1.78</c:v>
                </c:pt>
                <c:pt idx="7">
                  <c:v>2.29</c:v>
                </c:pt>
                <c:pt idx="8">
                  <c:v>2.37</c:v>
                </c:pt>
                <c:pt idx="9">
                  <c:v>2.59</c:v>
                </c:pt>
                <c:pt idx="10">
                  <c:v>3.3</c:v>
                </c:pt>
                <c:pt idx="11">
                  <c:v>3.75</c:v>
                </c:pt>
              </c:numCache>
            </c:numRef>
          </c:val>
          <c:extLst>
            <c:ext xmlns:c16="http://schemas.microsoft.com/office/drawing/2014/chart" uri="{C3380CC4-5D6E-409C-BE32-E72D297353CC}">
              <c16:uniqueId val="{00000000-56E7-4BC1-BF28-F56199C29B1D}"/>
            </c:ext>
          </c:extLst>
        </c:ser>
        <c:dLbls>
          <c:showLegendKey val="0"/>
          <c:showVal val="0"/>
          <c:showCatName val="0"/>
          <c:showSerName val="0"/>
          <c:showPercent val="0"/>
          <c:showBubbleSize val="0"/>
        </c:dLbls>
        <c:gapWidth val="150"/>
        <c:axId val="202058368"/>
        <c:axId val="202068352"/>
      </c:barChart>
      <c:catAx>
        <c:axId val="202058368"/>
        <c:scaling>
          <c:orientation val="minMax"/>
        </c:scaling>
        <c:delete val="0"/>
        <c:axPos val="l"/>
        <c:numFmt formatCode="General" sourceLinked="0"/>
        <c:majorTickMark val="out"/>
        <c:minorTickMark val="none"/>
        <c:tickLblPos val="nextTo"/>
        <c:txPr>
          <a:bodyPr/>
          <a:lstStyle/>
          <a:p>
            <a:pPr>
              <a:defRPr sz="900"/>
            </a:pPr>
            <a:endParaRPr lang="en-US"/>
          </a:p>
        </c:txPr>
        <c:crossAx val="202068352"/>
        <c:crosses val="autoZero"/>
        <c:auto val="1"/>
        <c:lblAlgn val="ctr"/>
        <c:lblOffset val="100"/>
        <c:noMultiLvlLbl val="0"/>
      </c:catAx>
      <c:valAx>
        <c:axId val="202068352"/>
        <c:scaling>
          <c:orientation val="minMax"/>
        </c:scaling>
        <c:delete val="0"/>
        <c:axPos val="b"/>
        <c:majorGridlines>
          <c:spPr>
            <a:ln>
              <a:solidFill>
                <a:schemeClr val="accent1">
                  <a:alpha val="50000"/>
                </a:schemeClr>
              </a:solidFill>
            </a:ln>
          </c:spPr>
        </c:majorGridlines>
        <c:numFmt formatCode="0.0" sourceLinked="1"/>
        <c:majorTickMark val="out"/>
        <c:minorTickMark val="none"/>
        <c:tickLblPos val="nextTo"/>
        <c:txPr>
          <a:bodyPr/>
          <a:lstStyle/>
          <a:p>
            <a:pPr>
              <a:defRPr sz="1000"/>
            </a:pPr>
            <a:endParaRPr lang="en-US"/>
          </a:p>
        </c:txPr>
        <c:crossAx val="2020583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invertIfNegative val="0"/>
          <c:cat>
            <c:strRef>
              <c:f>Sheet1!$A$2:$A$13</c:f>
              <c:strCache>
                <c:ptCount val="12"/>
                <c:pt idx="0">
                  <c:v>Rochford</c:v>
                </c:pt>
                <c:pt idx="1">
                  <c:v>Castle Point</c:v>
                </c:pt>
                <c:pt idx="2">
                  <c:v>Maldon</c:v>
                </c:pt>
                <c:pt idx="3">
                  <c:v>Brentwood</c:v>
                </c:pt>
                <c:pt idx="4">
                  <c:v>Uttlesford</c:v>
                </c:pt>
                <c:pt idx="5">
                  <c:v>Braintree</c:v>
                </c:pt>
                <c:pt idx="6">
                  <c:v>Tendring</c:v>
                </c:pt>
                <c:pt idx="7">
                  <c:v>Chelmsford</c:v>
                </c:pt>
                <c:pt idx="8">
                  <c:v>Harlow</c:v>
                </c:pt>
                <c:pt idx="9">
                  <c:v>Epping Forest</c:v>
                </c:pt>
                <c:pt idx="10">
                  <c:v>Basildon</c:v>
                </c:pt>
                <c:pt idx="11">
                  <c:v>Colchester</c:v>
                </c:pt>
              </c:strCache>
            </c:strRef>
          </c:cat>
          <c:val>
            <c:numRef>
              <c:f>Sheet1!$B$2:$B$13</c:f>
              <c:numCache>
                <c:formatCode>#,##0</c:formatCode>
                <c:ptCount val="12"/>
                <c:pt idx="0">
                  <c:v>51</c:v>
                </c:pt>
                <c:pt idx="1">
                  <c:v>80</c:v>
                </c:pt>
                <c:pt idx="2">
                  <c:v>90</c:v>
                </c:pt>
                <c:pt idx="3">
                  <c:v>124</c:v>
                </c:pt>
                <c:pt idx="4">
                  <c:v>129</c:v>
                </c:pt>
                <c:pt idx="5">
                  <c:v>133</c:v>
                </c:pt>
                <c:pt idx="6">
                  <c:v>186</c:v>
                </c:pt>
                <c:pt idx="7">
                  <c:v>242</c:v>
                </c:pt>
                <c:pt idx="8">
                  <c:v>278</c:v>
                </c:pt>
                <c:pt idx="9">
                  <c:v>290</c:v>
                </c:pt>
                <c:pt idx="10">
                  <c:v>304</c:v>
                </c:pt>
                <c:pt idx="11">
                  <c:v>945</c:v>
                </c:pt>
              </c:numCache>
            </c:numRef>
          </c:val>
          <c:extLst>
            <c:ext xmlns:c16="http://schemas.microsoft.com/office/drawing/2014/chart" uri="{C3380CC4-5D6E-409C-BE32-E72D297353CC}">
              <c16:uniqueId val="{00000000-6881-4EB6-9EB2-E3F70B9EC263}"/>
            </c:ext>
          </c:extLst>
        </c:ser>
        <c:dLbls>
          <c:showLegendKey val="0"/>
          <c:showVal val="0"/>
          <c:showCatName val="0"/>
          <c:showSerName val="0"/>
          <c:showPercent val="0"/>
          <c:showBubbleSize val="0"/>
        </c:dLbls>
        <c:gapWidth val="150"/>
        <c:axId val="202663040"/>
        <c:axId val="202664576"/>
      </c:barChart>
      <c:catAx>
        <c:axId val="202663040"/>
        <c:scaling>
          <c:orientation val="minMax"/>
        </c:scaling>
        <c:delete val="0"/>
        <c:axPos val="l"/>
        <c:numFmt formatCode="General" sourceLinked="0"/>
        <c:majorTickMark val="out"/>
        <c:minorTickMark val="none"/>
        <c:tickLblPos val="nextTo"/>
        <c:txPr>
          <a:bodyPr/>
          <a:lstStyle/>
          <a:p>
            <a:pPr>
              <a:defRPr sz="1000"/>
            </a:pPr>
            <a:endParaRPr lang="en-US"/>
          </a:p>
        </c:txPr>
        <c:crossAx val="202664576"/>
        <c:crosses val="autoZero"/>
        <c:auto val="1"/>
        <c:lblAlgn val="ctr"/>
        <c:lblOffset val="100"/>
        <c:noMultiLvlLbl val="0"/>
      </c:catAx>
      <c:valAx>
        <c:axId val="202664576"/>
        <c:scaling>
          <c:orientation val="minMax"/>
        </c:scaling>
        <c:delete val="0"/>
        <c:axPos val="b"/>
        <c:majorGridlines>
          <c:spPr>
            <a:ln>
              <a:solidFill>
                <a:schemeClr val="accent6"/>
              </a:solidFill>
            </a:ln>
          </c:spPr>
        </c:majorGridlines>
        <c:numFmt formatCode="#,##0" sourceLinked="1"/>
        <c:majorTickMark val="out"/>
        <c:minorTickMark val="none"/>
        <c:tickLblPos val="nextTo"/>
        <c:spPr>
          <a:ln>
            <a:solidFill>
              <a:schemeClr val="accent6"/>
            </a:solidFill>
          </a:ln>
        </c:spPr>
        <c:txPr>
          <a:bodyPr/>
          <a:lstStyle/>
          <a:p>
            <a:pPr>
              <a:defRPr sz="1000"/>
            </a:pPr>
            <a:endParaRPr lang="en-US"/>
          </a:p>
        </c:txPr>
        <c:crossAx val="202663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3716794121313E-2"/>
          <c:y val="2.7190329092189131E-2"/>
          <c:w val="0.87830291490819212"/>
          <c:h val="0.82073089654511111"/>
        </c:manualLayout>
      </c:layout>
      <c:lineChart>
        <c:grouping val="standard"/>
        <c:varyColors val="0"/>
        <c:ser>
          <c:idx val="2"/>
          <c:order val="0"/>
          <c:tx>
            <c:strRef>
              <c:f>Sheet1!$A$4</c:f>
              <c:strCache>
                <c:ptCount val="1"/>
                <c:pt idx="0">
                  <c:v>Essex</c:v>
                </c:pt>
              </c:strCache>
            </c:strRef>
          </c:tx>
          <c:spPr>
            <a:ln>
              <a:solidFill>
                <a:srgbClr val="007E31"/>
              </a:solidFill>
            </a:ln>
          </c:spPr>
          <c:marker>
            <c:symbol val="none"/>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Sheet1!$B$4:$K$4</c:f>
              <c:numCache>
                <c:formatCode>#,##0</c:formatCode>
                <c:ptCount val="10"/>
                <c:pt idx="0">
                  <c:v>1180</c:v>
                </c:pt>
                <c:pt idx="1">
                  <c:v>-204</c:v>
                </c:pt>
                <c:pt idx="2" formatCode="#,##0.0">
                  <c:v>2875</c:v>
                </c:pt>
                <c:pt idx="3" formatCode="#,##0.0">
                  <c:v>2148</c:v>
                </c:pt>
                <c:pt idx="4" formatCode="#,##0.0">
                  <c:v>1564</c:v>
                </c:pt>
                <c:pt idx="5" formatCode="#,##0.0">
                  <c:v>1983</c:v>
                </c:pt>
                <c:pt idx="6" formatCode="#,##0.0">
                  <c:v>3446</c:v>
                </c:pt>
                <c:pt idx="7" formatCode="#,##0.0">
                  <c:v>4803</c:v>
                </c:pt>
                <c:pt idx="8" formatCode="#,##0.0">
                  <c:v>3623</c:v>
                </c:pt>
                <c:pt idx="9" formatCode="#,##0.0">
                  <c:v>2852</c:v>
                </c:pt>
              </c:numCache>
            </c:numRef>
          </c:val>
          <c:smooth val="0"/>
          <c:extLst>
            <c:ext xmlns:c16="http://schemas.microsoft.com/office/drawing/2014/chart" uri="{C3380CC4-5D6E-409C-BE32-E72D297353CC}">
              <c16:uniqueId val="{00000002-2070-4D75-A965-528F6645738E}"/>
            </c:ext>
          </c:extLst>
        </c:ser>
        <c:dLbls>
          <c:showLegendKey val="0"/>
          <c:showVal val="0"/>
          <c:showCatName val="0"/>
          <c:showSerName val="0"/>
          <c:showPercent val="0"/>
          <c:showBubbleSize val="0"/>
        </c:dLbls>
        <c:smooth val="0"/>
        <c:axId val="202738304"/>
        <c:axId val="202740096"/>
      </c:lineChart>
      <c:catAx>
        <c:axId val="202738304"/>
        <c:scaling>
          <c:orientation val="minMax"/>
        </c:scaling>
        <c:delete val="0"/>
        <c:axPos val="b"/>
        <c:numFmt formatCode="General" sourceLinked="0"/>
        <c:majorTickMark val="out"/>
        <c:minorTickMark val="none"/>
        <c:tickLblPos val="nextTo"/>
        <c:txPr>
          <a:bodyPr/>
          <a:lstStyle/>
          <a:p>
            <a:pPr>
              <a:defRPr sz="1000"/>
            </a:pPr>
            <a:endParaRPr lang="en-US"/>
          </a:p>
        </c:txPr>
        <c:crossAx val="202740096"/>
        <c:crosses val="autoZero"/>
        <c:auto val="1"/>
        <c:lblAlgn val="ctr"/>
        <c:lblOffset val="100"/>
        <c:noMultiLvlLbl val="0"/>
      </c:catAx>
      <c:valAx>
        <c:axId val="202740096"/>
        <c:scaling>
          <c:orientation val="minMax"/>
        </c:scaling>
        <c:delete val="0"/>
        <c:axPos val="l"/>
        <c:numFmt formatCode="#,##0" sourceLinked="1"/>
        <c:majorTickMark val="out"/>
        <c:minorTickMark val="none"/>
        <c:tickLblPos val="nextTo"/>
        <c:txPr>
          <a:bodyPr/>
          <a:lstStyle/>
          <a:p>
            <a:pPr>
              <a:defRPr sz="1000"/>
            </a:pPr>
            <a:endParaRPr lang="en-US"/>
          </a:p>
        </c:txPr>
        <c:crossAx val="202738304"/>
        <c:crosses val="autoZero"/>
        <c:crossBetween val="between"/>
      </c:valAx>
    </c:plotArea>
    <c:legend>
      <c:legendPos val="r"/>
      <c:layout>
        <c:manualLayout>
          <c:xMode val="edge"/>
          <c:yMode val="edge"/>
          <c:x val="0.74427817127777807"/>
          <c:y val="0.38455242190012268"/>
          <c:w val="0.17623877691191672"/>
          <c:h val="0.16841257458642497"/>
        </c:manualLayout>
      </c:layout>
      <c:overlay val="1"/>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Great Britain</c:v>
                </c:pt>
              </c:strCache>
            </c:strRef>
          </c:tx>
          <c:spPr>
            <a:ln cmpd="sng">
              <a:solidFill>
                <a:schemeClr val="accent6">
                  <a:alpha val="50000"/>
                </a:schemeClr>
              </a:solidFill>
              <a:prstDash val="solid"/>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Sheet1!$B$2:$L$2</c:f>
              <c:numCache>
                <c:formatCode>General</c:formatCode>
                <c:ptCount val="11"/>
                <c:pt idx="0">
                  <c:v>76.7</c:v>
                </c:pt>
                <c:pt idx="1">
                  <c:v>76.8</c:v>
                </c:pt>
                <c:pt idx="2">
                  <c:v>76.400000000000006</c:v>
                </c:pt>
                <c:pt idx="3">
                  <c:v>76.099999999999994</c:v>
                </c:pt>
                <c:pt idx="4">
                  <c:v>76.3</c:v>
                </c:pt>
                <c:pt idx="5">
                  <c:v>76.900000000000006</c:v>
                </c:pt>
                <c:pt idx="6">
                  <c:v>77.2</c:v>
                </c:pt>
                <c:pt idx="7">
                  <c:v>77.400000000000006</c:v>
                </c:pt>
                <c:pt idx="8">
                  <c:v>77.8</c:v>
                </c:pt>
                <c:pt idx="9">
                  <c:v>78</c:v>
                </c:pt>
                <c:pt idx="10">
                  <c:v>78.400000000000006</c:v>
                </c:pt>
              </c:numCache>
            </c:numRef>
          </c:val>
          <c:smooth val="0"/>
          <c:extLst>
            <c:ext xmlns:c16="http://schemas.microsoft.com/office/drawing/2014/chart" uri="{C3380CC4-5D6E-409C-BE32-E72D297353CC}">
              <c16:uniqueId val="{00000000-6A61-40C5-9147-D2D102EE616F}"/>
            </c:ext>
          </c:extLst>
        </c:ser>
        <c:ser>
          <c:idx val="1"/>
          <c:order val="1"/>
          <c:tx>
            <c:strRef>
              <c:f>Sheet1!$A$3</c:f>
              <c:strCache>
                <c:ptCount val="1"/>
                <c:pt idx="0">
                  <c:v>Essex</c:v>
                </c:pt>
              </c:strCache>
            </c:strRef>
          </c:tx>
          <c:spPr>
            <a:ln>
              <a:solidFill>
                <a:srgbClr val="E00069"/>
              </a:solidFill>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Sheet1!$B$3:$L$3</c:f>
              <c:numCache>
                <c:formatCode>General</c:formatCode>
                <c:ptCount val="11"/>
                <c:pt idx="0">
                  <c:v>79</c:v>
                </c:pt>
                <c:pt idx="1">
                  <c:v>79</c:v>
                </c:pt>
                <c:pt idx="2">
                  <c:v>77.7</c:v>
                </c:pt>
                <c:pt idx="3">
                  <c:v>78.7</c:v>
                </c:pt>
                <c:pt idx="4">
                  <c:v>79.3</c:v>
                </c:pt>
                <c:pt idx="5">
                  <c:v>78.8</c:v>
                </c:pt>
                <c:pt idx="6">
                  <c:v>80.099999999999994</c:v>
                </c:pt>
                <c:pt idx="7">
                  <c:v>79.599999999999994</c:v>
                </c:pt>
                <c:pt idx="8">
                  <c:v>79.3</c:v>
                </c:pt>
                <c:pt idx="9">
                  <c:v>79.2</c:v>
                </c:pt>
                <c:pt idx="10">
                  <c:v>81.599999999999994</c:v>
                </c:pt>
              </c:numCache>
            </c:numRef>
          </c:val>
          <c:smooth val="0"/>
          <c:extLst>
            <c:ext xmlns:c16="http://schemas.microsoft.com/office/drawing/2014/chart" uri="{C3380CC4-5D6E-409C-BE32-E72D297353CC}">
              <c16:uniqueId val="{00000001-6A61-40C5-9147-D2D102EE616F}"/>
            </c:ext>
          </c:extLst>
        </c:ser>
        <c:ser>
          <c:idx val="2"/>
          <c:order val="2"/>
          <c:tx>
            <c:strRef>
              <c:f>Sheet1!$A$4</c:f>
              <c:strCache>
                <c:ptCount val="1"/>
                <c:pt idx="0">
                  <c:v>SELEP</c:v>
                </c:pt>
              </c:strCache>
            </c:strRef>
          </c:tx>
          <c:spPr>
            <a:ln>
              <a:solidFill>
                <a:schemeClr val="accent3">
                  <a:alpha val="50000"/>
                </a:schemeClr>
              </a:solidFill>
              <a:prstDash val="solid"/>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Sheet1!$B$4:$L$4</c:f>
              <c:numCache>
                <c:formatCode>General</c:formatCode>
                <c:ptCount val="11"/>
                <c:pt idx="0">
                  <c:v>78.099999999999994</c:v>
                </c:pt>
                <c:pt idx="1">
                  <c:v>79</c:v>
                </c:pt>
                <c:pt idx="2">
                  <c:v>78.5</c:v>
                </c:pt>
                <c:pt idx="3">
                  <c:v>77.900000000000006</c:v>
                </c:pt>
                <c:pt idx="4">
                  <c:v>77.8</c:v>
                </c:pt>
                <c:pt idx="5">
                  <c:v>78.900000000000006</c:v>
                </c:pt>
                <c:pt idx="6">
                  <c:v>78.400000000000006</c:v>
                </c:pt>
                <c:pt idx="7">
                  <c:v>78.599999999999994</c:v>
                </c:pt>
                <c:pt idx="8">
                  <c:v>78.8</c:v>
                </c:pt>
                <c:pt idx="9">
                  <c:v>80.2</c:v>
                </c:pt>
                <c:pt idx="10">
                  <c:v>79.900000000000006</c:v>
                </c:pt>
              </c:numCache>
            </c:numRef>
          </c:val>
          <c:smooth val="0"/>
          <c:extLst>
            <c:ext xmlns:c16="http://schemas.microsoft.com/office/drawing/2014/chart" uri="{C3380CC4-5D6E-409C-BE32-E72D297353CC}">
              <c16:uniqueId val="{00000002-6A61-40C5-9147-D2D102EE616F}"/>
            </c:ext>
          </c:extLst>
        </c:ser>
        <c:dLbls>
          <c:showLegendKey val="0"/>
          <c:showVal val="0"/>
          <c:showCatName val="0"/>
          <c:showSerName val="0"/>
          <c:showPercent val="0"/>
          <c:showBubbleSize val="0"/>
        </c:dLbls>
        <c:smooth val="0"/>
        <c:axId val="33219328"/>
        <c:axId val="33220864"/>
      </c:lineChart>
      <c:catAx>
        <c:axId val="33219328"/>
        <c:scaling>
          <c:orientation val="minMax"/>
        </c:scaling>
        <c:delete val="0"/>
        <c:axPos val="b"/>
        <c:numFmt formatCode="General" sourceLinked="0"/>
        <c:majorTickMark val="out"/>
        <c:minorTickMark val="none"/>
        <c:tickLblPos val="nextTo"/>
        <c:txPr>
          <a:bodyPr/>
          <a:lstStyle/>
          <a:p>
            <a:pPr>
              <a:defRPr sz="1000"/>
            </a:pPr>
            <a:endParaRPr lang="en-US"/>
          </a:p>
        </c:txPr>
        <c:crossAx val="33220864"/>
        <c:crosses val="autoZero"/>
        <c:auto val="1"/>
        <c:lblAlgn val="ctr"/>
        <c:lblOffset val="100"/>
        <c:noMultiLvlLbl val="0"/>
      </c:catAx>
      <c:valAx>
        <c:axId val="33220864"/>
        <c:scaling>
          <c:orientation val="minMax"/>
          <c:min val="60"/>
        </c:scaling>
        <c:delete val="0"/>
        <c:axPos val="l"/>
        <c:numFmt formatCode="General" sourceLinked="1"/>
        <c:majorTickMark val="out"/>
        <c:minorTickMark val="none"/>
        <c:tickLblPos val="nextTo"/>
        <c:txPr>
          <a:bodyPr/>
          <a:lstStyle/>
          <a:p>
            <a:pPr>
              <a:defRPr sz="1000"/>
            </a:pPr>
            <a:endParaRPr lang="en-US"/>
          </a:p>
        </c:txPr>
        <c:crossAx val="33219328"/>
        <c:crosses val="autoZero"/>
        <c:crossBetween val="between"/>
      </c:valAx>
    </c:plotArea>
    <c:legend>
      <c:legendPos val="r"/>
      <c:overlay val="1"/>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5933488006255"/>
          <c:y val="6.6666666666666666E-2"/>
          <c:w val="0.80635422933878076"/>
          <c:h val="0.85536778215223097"/>
        </c:manualLayout>
      </c:layout>
      <c:barChart>
        <c:barDir val="bar"/>
        <c:grouping val="clustered"/>
        <c:varyColors val="0"/>
        <c:ser>
          <c:idx val="0"/>
          <c:order val="0"/>
          <c:tx>
            <c:strRef>
              <c:f>Sheet1!$B$1</c:f>
              <c:strCache>
                <c:ptCount val="1"/>
                <c:pt idx="0">
                  <c:v>2017</c:v>
                </c:pt>
              </c:strCache>
            </c:strRef>
          </c:tx>
          <c:spPr>
            <a:solidFill>
              <a:srgbClr val="B4B392">
                <a:alpha val="50196"/>
              </a:srgbClr>
            </a:solidFill>
          </c:spPr>
          <c:invertIfNegative val="0"/>
          <c:cat>
            <c:strRef>
              <c:f>Sheet1!$A$2:$A$13</c:f>
              <c:strCache>
                <c:ptCount val="12"/>
                <c:pt idx="0">
                  <c:v>Harlow</c:v>
                </c:pt>
                <c:pt idx="1">
                  <c:v>Basildon</c:v>
                </c:pt>
                <c:pt idx="2">
                  <c:v>Brentwood</c:v>
                </c:pt>
                <c:pt idx="3">
                  <c:v>Epping Forest</c:v>
                </c:pt>
                <c:pt idx="4">
                  <c:v>Braintree</c:v>
                </c:pt>
                <c:pt idx="5">
                  <c:v>Castle Point</c:v>
                </c:pt>
                <c:pt idx="6">
                  <c:v>Rochford</c:v>
                </c:pt>
                <c:pt idx="7">
                  <c:v>Maldon</c:v>
                </c:pt>
                <c:pt idx="8">
                  <c:v>Colchester</c:v>
                </c:pt>
                <c:pt idx="9">
                  <c:v>Uttlesford</c:v>
                </c:pt>
                <c:pt idx="10">
                  <c:v>Chelmsford</c:v>
                </c:pt>
                <c:pt idx="11">
                  <c:v>Tendring</c:v>
                </c:pt>
              </c:strCache>
            </c:strRef>
          </c:cat>
          <c:val>
            <c:numRef>
              <c:f>Sheet1!$B$2:$B$13</c:f>
              <c:numCache>
                <c:formatCode>#,##0</c:formatCode>
                <c:ptCount val="12"/>
                <c:pt idx="0">
                  <c:v>-488</c:v>
                </c:pt>
                <c:pt idx="1">
                  <c:v>-431</c:v>
                </c:pt>
                <c:pt idx="2">
                  <c:v>-402</c:v>
                </c:pt>
                <c:pt idx="3">
                  <c:v>41</c:v>
                </c:pt>
                <c:pt idx="4">
                  <c:v>122</c:v>
                </c:pt>
                <c:pt idx="5">
                  <c:v>177</c:v>
                </c:pt>
                <c:pt idx="6">
                  <c:v>499</c:v>
                </c:pt>
                <c:pt idx="7">
                  <c:v>588</c:v>
                </c:pt>
                <c:pt idx="8">
                  <c:v>910</c:v>
                </c:pt>
                <c:pt idx="9">
                  <c:v>1153</c:v>
                </c:pt>
                <c:pt idx="10">
                  <c:v>1244</c:v>
                </c:pt>
                <c:pt idx="11">
                  <c:v>2035</c:v>
                </c:pt>
              </c:numCache>
            </c:numRef>
          </c:val>
          <c:extLst>
            <c:ext xmlns:c16="http://schemas.microsoft.com/office/drawing/2014/chart" uri="{C3380CC4-5D6E-409C-BE32-E72D297353CC}">
              <c16:uniqueId val="{00000000-BC33-47E2-BC8A-5FFB52FED507}"/>
            </c:ext>
          </c:extLst>
        </c:ser>
        <c:dLbls>
          <c:showLegendKey val="0"/>
          <c:showVal val="0"/>
          <c:showCatName val="0"/>
          <c:showSerName val="0"/>
          <c:showPercent val="0"/>
          <c:showBubbleSize val="0"/>
        </c:dLbls>
        <c:gapWidth val="150"/>
        <c:axId val="202289152"/>
        <c:axId val="202290688"/>
      </c:barChart>
      <c:catAx>
        <c:axId val="202289152"/>
        <c:scaling>
          <c:orientation val="minMax"/>
        </c:scaling>
        <c:delete val="0"/>
        <c:axPos val="l"/>
        <c:numFmt formatCode="General" sourceLinked="0"/>
        <c:majorTickMark val="out"/>
        <c:minorTickMark val="none"/>
        <c:tickLblPos val="nextTo"/>
        <c:txPr>
          <a:bodyPr/>
          <a:lstStyle/>
          <a:p>
            <a:pPr>
              <a:defRPr sz="1000"/>
            </a:pPr>
            <a:endParaRPr lang="en-US"/>
          </a:p>
        </c:txPr>
        <c:crossAx val="202290688"/>
        <c:crosses val="autoZero"/>
        <c:auto val="1"/>
        <c:lblAlgn val="ctr"/>
        <c:lblOffset val="1000"/>
        <c:noMultiLvlLbl val="0"/>
      </c:catAx>
      <c:valAx>
        <c:axId val="202290688"/>
        <c:scaling>
          <c:orientation val="minMax"/>
        </c:scaling>
        <c:delete val="0"/>
        <c:axPos val="b"/>
        <c:majorGridlines>
          <c:spPr>
            <a:ln>
              <a:solidFill>
                <a:schemeClr val="accent6">
                  <a:alpha val="50000"/>
                </a:schemeClr>
              </a:solidFill>
            </a:ln>
          </c:spPr>
        </c:majorGridlines>
        <c:numFmt formatCode="#,##0" sourceLinked="1"/>
        <c:majorTickMark val="out"/>
        <c:minorTickMark val="none"/>
        <c:tickLblPos val="nextTo"/>
        <c:spPr>
          <a:ln>
            <a:solidFill>
              <a:schemeClr val="accent6"/>
            </a:solidFill>
          </a:ln>
        </c:spPr>
        <c:txPr>
          <a:bodyPr/>
          <a:lstStyle/>
          <a:p>
            <a:pPr>
              <a:defRPr sz="1000"/>
            </a:pPr>
            <a:endParaRPr lang="en-US"/>
          </a:p>
        </c:txPr>
        <c:crossAx val="202289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753716794121313E-2"/>
          <c:y val="2.7190329092189131E-2"/>
          <c:w val="0.87830291490819212"/>
          <c:h val="0.82073089654511111"/>
        </c:manualLayout>
      </c:layout>
      <c:lineChart>
        <c:grouping val="standard"/>
        <c:varyColors val="0"/>
        <c:ser>
          <c:idx val="0"/>
          <c:order val="0"/>
          <c:tx>
            <c:strRef>
              <c:f>Sheet1!$A$2</c:f>
              <c:strCache>
                <c:ptCount val="1"/>
                <c:pt idx="0">
                  <c:v>England</c:v>
                </c:pt>
              </c:strCache>
            </c:strRef>
          </c:tx>
          <c:spPr>
            <a:ln>
              <a:solidFill>
                <a:schemeClr val="accent6">
                  <a:alpha val="50000"/>
                </a:schemeClr>
              </a:solidFill>
            </a:ln>
          </c:spPr>
          <c:marker>
            <c:symbol val="none"/>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Sheet1!$B$2:$K$2</c:f>
              <c:numCache>
                <c:formatCode>#,##0</c:formatCode>
                <c:ptCount val="10"/>
                <c:pt idx="0">
                  <c:v>-17748</c:v>
                </c:pt>
                <c:pt idx="1">
                  <c:v>-5102</c:v>
                </c:pt>
                <c:pt idx="2" formatCode="#,##0.0">
                  <c:v>-5200</c:v>
                </c:pt>
                <c:pt idx="3" formatCode="#,##0.0">
                  <c:v>-4597</c:v>
                </c:pt>
                <c:pt idx="4" formatCode="#,##0.0">
                  <c:v>-5744</c:v>
                </c:pt>
                <c:pt idx="5" formatCode="#,##0.0">
                  <c:v>-5741</c:v>
                </c:pt>
                <c:pt idx="6" formatCode="#,##0.0">
                  <c:v>-9067</c:v>
                </c:pt>
                <c:pt idx="7" formatCode="#,##0.0">
                  <c:v>-8436</c:v>
                </c:pt>
                <c:pt idx="8" formatCode="#,##0.0">
                  <c:v>-12185</c:v>
                </c:pt>
                <c:pt idx="9" formatCode="#,##0.0">
                  <c:v>-18424</c:v>
                </c:pt>
              </c:numCache>
            </c:numRef>
          </c:val>
          <c:smooth val="0"/>
          <c:extLst>
            <c:ext xmlns:c16="http://schemas.microsoft.com/office/drawing/2014/chart" uri="{C3380CC4-5D6E-409C-BE32-E72D297353CC}">
              <c16:uniqueId val="{00000000-9B0E-43FF-B3C3-F1403AE20D4E}"/>
            </c:ext>
          </c:extLst>
        </c:ser>
        <c:ser>
          <c:idx val="1"/>
          <c:order val="1"/>
          <c:tx>
            <c:strRef>
              <c:f>Sheet1!$A$3</c:f>
              <c:strCache>
                <c:ptCount val="1"/>
                <c:pt idx="0">
                  <c:v>East</c:v>
                </c:pt>
              </c:strCache>
            </c:strRef>
          </c:tx>
          <c:spPr>
            <a:ln>
              <a:solidFill>
                <a:schemeClr val="accent3">
                  <a:alpha val="50000"/>
                </a:schemeClr>
              </a:solidFill>
            </a:ln>
          </c:spPr>
          <c:marker>
            <c:symbol val="none"/>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Sheet1!$B$3:$K$3</c:f>
              <c:numCache>
                <c:formatCode>#,##0</c:formatCode>
                <c:ptCount val="10"/>
                <c:pt idx="0">
                  <c:v>18582</c:v>
                </c:pt>
                <c:pt idx="1">
                  <c:v>12850</c:v>
                </c:pt>
                <c:pt idx="2" formatCode="#,##0.0">
                  <c:v>13344</c:v>
                </c:pt>
                <c:pt idx="3" formatCode="#,##0.0">
                  <c:v>14620</c:v>
                </c:pt>
                <c:pt idx="4" formatCode="#,##0.0">
                  <c:v>15022</c:v>
                </c:pt>
                <c:pt idx="5" formatCode="#,##0.0">
                  <c:v>17537</c:v>
                </c:pt>
                <c:pt idx="6" formatCode="#,##0.0">
                  <c:v>19493</c:v>
                </c:pt>
                <c:pt idx="7" formatCode="#,##0.0">
                  <c:v>14637</c:v>
                </c:pt>
                <c:pt idx="8" formatCode="#,##0.0">
                  <c:v>15089</c:v>
                </c:pt>
                <c:pt idx="9" formatCode="#,##0.0">
                  <c:v>8809</c:v>
                </c:pt>
              </c:numCache>
            </c:numRef>
          </c:val>
          <c:smooth val="0"/>
          <c:extLst>
            <c:ext xmlns:c16="http://schemas.microsoft.com/office/drawing/2014/chart" uri="{C3380CC4-5D6E-409C-BE32-E72D297353CC}">
              <c16:uniqueId val="{00000001-9B0E-43FF-B3C3-F1403AE20D4E}"/>
            </c:ext>
          </c:extLst>
        </c:ser>
        <c:ser>
          <c:idx val="2"/>
          <c:order val="2"/>
          <c:tx>
            <c:strRef>
              <c:f>Sheet1!$A$4</c:f>
              <c:strCache>
                <c:ptCount val="1"/>
                <c:pt idx="0">
                  <c:v>Essex</c:v>
                </c:pt>
              </c:strCache>
            </c:strRef>
          </c:tx>
          <c:spPr>
            <a:ln>
              <a:solidFill>
                <a:srgbClr val="007E31"/>
              </a:solidFill>
            </a:ln>
          </c:spPr>
          <c:marker>
            <c:symbol val="none"/>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Sheet1!$B$4:$K$4</c:f>
              <c:numCache>
                <c:formatCode>#,##0</c:formatCode>
                <c:ptCount val="10"/>
                <c:pt idx="0">
                  <c:v>7127</c:v>
                </c:pt>
                <c:pt idx="1">
                  <c:v>4557</c:v>
                </c:pt>
                <c:pt idx="2" formatCode="#,##0.0">
                  <c:v>4338</c:v>
                </c:pt>
                <c:pt idx="3" formatCode="#,##0.0">
                  <c:v>3774</c:v>
                </c:pt>
                <c:pt idx="5" formatCode="#,##0.0">
                  <c:v>5530</c:v>
                </c:pt>
                <c:pt idx="6" formatCode="#,##0.0">
                  <c:v>8416</c:v>
                </c:pt>
                <c:pt idx="7" formatCode="#,##0.0">
                  <c:v>5083</c:v>
                </c:pt>
                <c:pt idx="8" formatCode="#,##0.0">
                  <c:v>6448</c:v>
                </c:pt>
                <c:pt idx="9" formatCode="#,##0.0">
                  <c:v>5448</c:v>
                </c:pt>
              </c:numCache>
            </c:numRef>
          </c:val>
          <c:smooth val="0"/>
          <c:extLst>
            <c:ext xmlns:c16="http://schemas.microsoft.com/office/drawing/2014/chart" uri="{C3380CC4-5D6E-409C-BE32-E72D297353CC}">
              <c16:uniqueId val="{00000002-9B0E-43FF-B3C3-F1403AE20D4E}"/>
            </c:ext>
          </c:extLst>
        </c:ser>
        <c:dLbls>
          <c:showLegendKey val="0"/>
          <c:showVal val="0"/>
          <c:showCatName val="0"/>
          <c:showSerName val="0"/>
          <c:showPercent val="0"/>
          <c:showBubbleSize val="0"/>
        </c:dLbls>
        <c:smooth val="0"/>
        <c:axId val="202816896"/>
        <c:axId val="202830976"/>
      </c:lineChart>
      <c:catAx>
        <c:axId val="202816896"/>
        <c:scaling>
          <c:orientation val="minMax"/>
        </c:scaling>
        <c:delete val="0"/>
        <c:axPos val="b"/>
        <c:numFmt formatCode="General" sourceLinked="0"/>
        <c:majorTickMark val="out"/>
        <c:minorTickMark val="none"/>
        <c:tickLblPos val="nextTo"/>
        <c:txPr>
          <a:bodyPr/>
          <a:lstStyle/>
          <a:p>
            <a:pPr>
              <a:defRPr sz="1000"/>
            </a:pPr>
            <a:endParaRPr lang="en-US"/>
          </a:p>
        </c:txPr>
        <c:crossAx val="202830976"/>
        <c:crosses val="autoZero"/>
        <c:auto val="1"/>
        <c:lblAlgn val="ctr"/>
        <c:lblOffset val="100"/>
        <c:noMultiLvlLbl val="0"/>
      </c:catAx>
      <c:valAx>
        <c:axId val="202830976"/>
        <c:scaling>
          <c:orientation val="minMax"/>
        </c:scaling>
        <c:delete val="0"/>
        <c:axPos val="l"/>
        <c:numFmt formatCode="#,##0" sourceLinked="1"/>
        <c:majorTickMark val="out"/>
        <c:minorTickMark val="none"/>
        <c:tickLblPos val="nextTo"/>
        <c:txPr>
          <a:bodyPr/>
          <a:lstStyle/>
          <a:p>
            <a:pPr>
              <a:defRPr sz="1000"/>
            </a:pPr>
            <a:endParaRPr lang="en-US"/>
          </a:p>
        </c:txPr>
        <c:crossAx val="202816896"/>
        <c:crosses val="autoZero"/>
        <c:crossBetween val="between"/>
      </c:valAx>
    </c:plotArea>
    <c:legend>
      <c:legendPos val="r"/>
      <c:layout>
        <c:manualLayout>
          <c:xMode val="edge"/>
          <c:yMode val="edge"/>
          <c:x val="0.37315590221167827"/>
          <c:y val="0.61143807391350957"/>
          <c:w val="0.17623877691191672"/>
          <c:h val="0.16841257458642497"/>
        </c:manualLayout>
      </c:layout>
      <c:overlay val="1"/>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invertIfNegative val="0"/>
          <c:cat>
            <c:strRef>
              <c:f>Sheet1!$A$2:$A$13</c:f>
              <c:strCache>
                <c:ptCount val="12"/>
                <c:pt idx="0">
                  <c:v>Tendring</c:v>
                </c:pt>
                <c:pt idx="1">
                  <c:v>Basildon</c:v>
                </c:pt>
                <c:pt idx="2">
                  <c:v>Maldon</c:v>
                </c:pt>
                <c:pt idx="3">
                  <c:v>Brentwood</c:v>
                </c:pt>
                <c:pt idx="4">
                  <c:v>Harlow</c:v>
                </c:pt>
                <c:pt idx="5">
                  <c:v>Uttlesford</c:v>
                </c:pt>
                <c:pt idx="6">
                  <c:v>Chelmsford</c:v>
                </c:pt>
                <c:pt idx="7">
                  <c:v>Colchester</c:v>
                </c:pt>
                <c:pt idx="8">
                  <c:v>Rochford</c:v>
                </c:pt>
                <c:pt idx="9">
                  <c:v>Epping Forest</c:v>
                </c:pt>
                <c:pt idx="10">
                  <c:v>Braintree</c:v>
                </c:pt>
                <c:pt idx="11">
                  <c:v>Castle Point</c:v>
                </c:pt>
              </c:strCache>
            </c:strRef>
          </c:cat>
          <c:val>
            <c:numRef>
              <c:f>Sheet1!$B$2:$B$13</c:f>
              <c:numCache>
                <c:formatCode>General</c:formatCode>
                <c:ptCount val="12"/>
                <c:pt idx="0">
                  <c:v>70.2</c:v>
                </c:pt>
                <c:pt idx="1">
                  <c:v>73.8</c:v>
                </c:pt>
                <c:pt idx="2">
                  <c:v>74.3</c:v>
                </c:pt>
                <c:pt idx="3">
                  <c:v>74.400000000000006</c:v>
                </c:pt>
                <c:pt idx="4">
                  <c:v>74.599999999999994</c:v>
                </c:pt>
                <c:pt idx="5">
                  <c:v>78.8</c:v>
                </c:pt>
                <c:pt idx="6">
                  <c:v>79.8</c:v>
                </c:pt>
                <c:pt idx="7">
                  <c:v>80</c:v>
                </c:pt>
                <c:pt idx="8">
                  <c:v>81.099999999999994</c:v>
                </c:pt>
                <c:pt idx="9">
                  <c:v>81.599999999999994</c:v>
                </c:pt>
                <c:pt idx="10">
                  <c:v>83.2</c:v>
                </c:pt>
                <c:pt idx="11">
                  <c:v>83.6</c:v>
                </c:pt>
              </c:numCache>
            </c:numRef>
          </c:val>
          <c:extLst>
            <c:ext xmlns:c16="http://schemas.microsoft.com/office/drawing/2014/chart" uri="{C3380CC4-5D6E-409C-BE32-E72D297353CC}">
              <c16:uniqueId val="{00000000-D9A5-4F1B-8EF2-1F337D706473}"/>
            </c:ext>
          </c:extLst>
        </c:ser>
        <c:dLbls>
          <c:showLegendKey val="0"/>
          <c:showVal val="0"/>
          <c:showCatName val="0"/>
          <c:showSerName val="0"/>
          <c:showPercent val="0"/>
          <c:showBubbleSize val="0"/>
        </c:dLbls>
        <c:gapWidth val="150"/>
        <c:axId val="32971008"/>
        <c:axId val="32980992"/>
      </c:barChart>
      <c:catAx>
        <c:axId val="32971008"/>
        <c:scaling>
          <c:orientation val="minMax"/>
        </c:scaling>
        <c:delete val="0"/>
        <c:axPos val="l"/>
        <c:numFmt formatCode="General" sourceLinked="0"/>
        <c:majorTickMark val="out"/>
        <c:minorTickMark val="none"/>
        <c:tickLblPos val="nextTo"/>
        <c:txPr>
          <a:bodyPr/>
          <a:lstStyle/>
          <a:p>
            <a:pPr>
              <a:defRPr sz="1000"/>
            </a:pPr>
            <a:endParaRPr lang="en-US"/>
          </a:p>
        </c:txPr>
        <c:crossAx val="32980992"/>
        <c:crosses val="autoZero"/>
        <c:auto val="1"/>
        <c:lblAlgn val="ctr"/>
        <c:lblOffset val="100"/>
        <c:noMultiLvlLbl val="0"/>
      </c:catAx>
      <c:valAx>
        <c:axId val="32980992"/>
        <c:scaling>
          <c:orientation val="minMax"/>
        </c:scaling>
        <c:delete val="0"/>
        <c:axPos val="b"/>
        <c:majorGridlines>
          <c:spPr>
            <a:ln>
              <a:solidFill>
                <a:schemeClr val="accent6">
                  <a:alpha val="50000"/>
                </a:schemeClr>
              </a:solidFill>
            </a:ln>
          </c:spPr>
        </c:majorGridlines>
        <c:numFmt formatCode="General" sourceLinked="1"/>
        <c:majorTickMark val="out"/>
        <c:minorTickMark val="none"/>
        <c:tickLblPos val="nextTo"/>
        <c:spPr>
          <a:ln>
            <a:solidFill>
              <a:schemeClr val="accent6"/>
            </a:solidFill>
          </a:ln>
        </c:spPr>
        <c:txPr>
          <a:bodyPr/>
          <a:lstStyle/>
          <a:p>
            <a:pPr>
              <a:defRPr sz="1000"/>
            </a:pPr>
            <a:endParaRPr lang="en-US"/>
          </a:p>
        </c:txPr>
        <c:crossAx val="3297100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Great Britain</c:v>
                </c:pt>
              </c:strCache>
            </c:strRef>
          </c:tx>
          <c:spPr>
            <a:ln>
              <a:solidFill>
                <a:schemeClr val="accent6">
                  <a:alpha val="50000"/>
                </a:schemeClr>
              </a:solidFill>
              <a:prstDash val="solid"/>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Sheet1!$B$2:$L$2</c:f>
              <c:numCache>
                <c:formatCode>General</c:formatCode>
                <c:ptCount val="11"/>
                <c:pt idx="0">
                  <c:v>72.7</c:v>
                </c:pt>
                <c:pt idx="1">
                  <c:v>72</c:v>
                </c:pt>
                <c:pt idx="2">
                  <c:v>70.3</c:v>
                </c:pt>
                <c:pt idx="3">
                  <c:v>70.2</c:v>
                </c:pt>
                <c:pt idx="4">
                  <c:v>70</c:v>
                </c:pt>
                <c:pt idx="5">
                  <c:v>70.8</c:v>
                </c:pt>
                <c:pt idx="6">
                  <c:v>71.5</c:v>
                </c:pt>
                <c:pt idx="7">
                  <c:v>72.7</c:v>
                </c:pt>
                <c:pt idx="8">
                  <c:v>73.7</c:v>
                </c:pt>
                <c:pt idx="9">
                  <c:v>74.2</c:v>
                </c:pt>
                <c:pt idx="10">
                  <c:v>75</c:v>
                </c:pt>
              </c:numCache>
            </c:numRef>
          </c:val>
          <c:smooth val="0"/>
          <c:extLst>
            <c:ext xmlns:c16="http://schemas.microsoft.com/office/drawing/2014/chart" uri="{C3380CC4-5D6E-409C-BE32-E72D297353CC}">
              <c16:uniqueId val="{00000000-F178-4700-BCD0-CC8F1CAD8210}"/>
            </c:ext>
          </c:extLst>
        </c:ser>
        <c:ser>
          <c:idx val="1"/>
          <c:order val="1"/>
          <c:tx>
            <c:strRef>
              <c:f>Sheet1!$A$3</c:f>
              <c:strCache>
                <c:ptCount val="1"/>
                <c:pt idx="0">
                  <c:v>Essex</c:v>
                </c:pt>
              </c:strCache>
            </c:strRef>
          </c:tx>
          <c:spPr>
            <a:ln>
              <a:solidFill>
                <a:srgbClr val="E00069"/>
              </a:solidFill>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Sheet1!$B$3:$L$3</c:f>
              <c:numCache>
                <c:formatCode>General</c:formatCode>
                <c:ptCount val="11"/>
                <c:pt idx="0">
                  <c:v>74.400000000000006</c:v>
                </c:pt>
                <c:pt idx="1">
                  <c:v>74.5</c:v>
                </c:pt>
                <c:pt idx="2">
                  <c:v>72.3</c:v>
                </c:pt>
                <c:pt idx="3">
                  <c:v>73</c:v>
                </c:pt>
                <c:pt idx="4">
                  <c:v>74.400000000000006</c:v>
                </c:pt>
                <c:pt idx="5">
                  <c:v>72.8</c:v>
                </c:pt>
                <c:pt idx="6">
                  <c:v>74.900000000000006</c:v>
                </c:pt>
                <c:pt idx="7">
                  <c:v>75.2</c:v>
                </c:pt>
                <c:pt idx="8">
                  <c:v>76.2</c:v>
                </c:pt>
                <c:pt idx="9">
                  <c:v>76.5</c:v>
                </c:pt>
                <c:pt idx="10">
                  <c:v>78.2</c:v>
                </c:pt>
              </c:numCache>
            </c:numRef>
          </c:val>
          <c:smooth val="0"/>
          <c:extLst>
            <c:ext xmlns:c16="http://schemas.microsoft.com/office/drawing/2014/chart" uri="{C3380CC4-5D6E-409C-BE32-E72D297353CC}">
              <c16:uniqueId val="{00000001-F178-4700-BCD0-CC8F1CAD8210}"/>
            </c:ext>
          </c:extLst>
        </c:ser>
        <c:ser>
          <c:idx val="2"/>
          <c:order val="2"/>
          <c:tx>
            <c:strRef>
              <c:f>Sheet1!$A$4</c:f>
              <c:strCache>
                <c:ptCount val="1"/>
                <c:pt idx="0">
                  <c:v>SELEP</c:v>
                </c:pt>
              </c:strCache>
            </c:strRef>
          </c:tx>
          <c:spPr>
            <a:ln>
              <a:solidFill>
                <a:schemeClr val="accent3">
                  <a:alpha val="50000"/>
                </a:schemeClr>
              </a:solidFill>
            </a:ln>
          </c:spPr>
          <c:marker>
            <c:symbol val="none"/>
          </c:marker>
          <c:cat>
            <c:strRef>
              <c:f>Sheet1!$B$1:$L$1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Sheet1!$B$4:$L$4</c:f>
              <c:numCache>
                <c:formatCode>General</c:formatCode>
                <c:ptCount val="11"/>
                <c:pt idx="0">
                  <c:v>73.8</c:v>
                </c:pt>
                <c:pt idx="1">
                  <c:v>73.599999999999994</c:v>
                </c:pt>
                <c:pt idx="2">
                  <c:v>72.599999999999994</c:v>
                </c:pt>
                <c:pt idx="3">
                  <c:v>69.900000000000006</c:v>
                </c:pt>
                <c:pt idx="4">
                  <c:v>70.599999999999994</c:v>
                </c:pt>
                <c:pt idx="5">
                  <c:v>71.3</c:v>
                </c:pt>
                <c:pt idx="6">
                  <c:v>72.400000000000006</c:v>
                </c:pt>
                <c:pt idx="7">
                  <c:v>73.599999999999994</c:v>
                </c:pt>
                <c:pt idx="8">
                  <c:v>74</c:v>
                </c:pt>
                <c:pt idx="9">
                  <c:v>77.099999999999994</c:v>
                </c:pt>
                <c:pt idx="10">
                  <c:v>76.599999999999994</c:v>
                </c:pt>
              </c:numCache>
            </c:numRef>
          </c:val>
          <c:smooth val="0"/>
          <c:extLst>
            <c:ext xmlns:c16="http://schemas.microsoft.com/office/drawing/2014/chart" uri="{C3380CC4-5D6E-409C-BE32-E72D297353CC}">
              <c16:uniqueId val="{00000002-F178-4700-BCD0-CC8F1CAD8210}"/>
            </c:ext>
          </c:extLst>
        </c:ser>
        <c:dLbls>
          <c:showLegendKey val="0"/>
          <c:showVal val="0"/>
          <c:showCatName val="0"/>
          <c:showSerName val="0"/>
          <c:showPercent val="0"/>
          <c:showBubbleSize val="0"/>
        </c:dLbls>
        <c:smooth val="0"/>
        <c:axId val="33122176"/>
        <c:axId val="33123712"/>
      </c:lineChart>
      <c:catAx>
        <c:axId val="33122176"/>
        <c:scaling>
          <c:orientation val="minMax"/>
        </c:scaling>
        <c:delete val="0"/>
        <c:axPos val="b"/>
        <c:numFmt formatCode="General" sourceLinked="0"/>
        <c:majorTickMark val="out"/>
        <c:minorTickMark val="none"/>
        <c:tickLblPos val="nextTo"/>
        <c:txPr>
          <a:bodyPr/>
          <a:lstStyle/>
          <a:p>
            <a:pPr>
              <a:defRPr sz="1000"/>
            </a:pPr>
            <a:endParaRPr lang="en-US"/>
          </a:p>
        </c:txPr>
        <c:crossAx val="33123712"/>
        <c:crosses val="autoZero"/>
        <c:auto val="1"/>
        <c:lblAlgn val="ctr"/>
        <c:lblOffset val="100"/>
        <c:noMultiLvlLbl val="0"/>
      </c:catAx>
      <c:valAx>
        <c:axId val="33123712"/>
        <c:scaling>
          <c:orientation val="minMax"/>
          <c:min val="55"/>
        </c:scaling>
        <c:delete val="0"/>
        <c:axPos val="l"/>
        <c:numFmt formatCode="General" sourceLinked="1"/>
        <c:majorTickMark val="out"/>
        <c:minorTickMark val="none"/>
        <c:tickLblPos val="nextTo"/>
        <c:txPr>
          <a:bodyPr/>
          <a:lstStyle/>
          <a:p>
            <a:pPr>
              <a:defRPr sz="1000"/>
            </a:pPr>
            <a:endParaRPr lang="en-US"/>
          </a:p>
        </c:txPr>
        <c:crossAx val="33122176"/>
        <c:crosses val="autoZero"/>
        <c:crossBetween val="between"/>
      </c:valAx>
    </c:plotArea>
    <c:legend>
      <c:legendPos val="r"/>
      <c:overlay val="1"/>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c:v>
                </c:pt>
              </c:strCache>
            </c:strRef>
          </c:tx>
          <c:spPr>
            <a:solidFill>
              <a:srgbClr val="000000">
                <a:alpha val="25098"/>
              </a:srgbClr>
            </a:solidFill>
            <a:ln>
              <a:solidFill>
                <a:srgbClr val="969696">
                  <a:alpha val="25098"/>
                </a:srgbClr>
              </a:solidFill>
            </a:ln>
          </c:spPr>
          <c:invertIfNegative val="0"/>
          <c:cat>
            <c:strRef>
              <c:f>Sheet1!$A$2:$A$13</c:f>
              <c:strCache>
                <c:ptCount val="12"/>
                <c:pt idx="0">
                  <c:v>Castle Point </c:v>
                </c:pt>
                <c:pt idx="1">
                  <c:v>Maldon  </c:v>
                </c:pt>
                <c:pt idx="2">
                  <c:v>Basildon </c:v>
                </c:pt>
                <c:pt idx="3">
                  <c:v>Uttlesford </c:v>
                </c:pt>
                <c:pt idx="4">
                  <c:v>Brentwood </c:v>
                </c:pt>
                <c:pt idx="5">
                  <c:v>Rochford </c:v>
                </c:pt>
                <c:pt idx="6">
                  <c:v>Epping Forest </c:v>
                </c:pt>
                <c:pt idx="7">
                  <c:v>Tendring </c:v>
                </c:pt>
                <c:pt idx="8">
                  <c:v>Braintree </c:v>
                </c:pt>
                <c:pt idx="9">
                  <c:v>Harlow </c:v>
                </c:pt>
                <c:pt idx="10">
                  <c:v>Colchester </c:v>
                </c:pt>
                <c:pt idx="11">
                  <c:v>Chelmsford </c:v>
                </c:pt>
              </c:strCache>
            </c:strRef>
          </c:cat>
          <c:val>
            <c:numRef>
              <c:f>Sheet1!$B$2:$B$13</c:f>
              <c:numCache>
                <c:formatCode>General</c:formatCode>
                <c:ptCount val="12"/>
                <c:pt idx="0">
                  <c:v>-9.1999999999999993</c:v>
                </c:pt>
                <c:pt idx="1">
                  <c:v>-3.3999999999999986</c:v>
                </c:pt>
                <c:pt idx="2">
                  <c:v>-2.3999999999999986</c:v>
                </c:pt>
                <c:pt idx="3">
                  <c:v>-2.1000000000000014</c:v>
                </c:pt>
                <c:pt idx="4">
                  <c:v>-1.8000000000000007</c:v>
                </c:pt>
                <c:pt idx="5">
                  <c:v>-0.69999999999999929</c:v>
                </c:pt>
                <c:pt idx="6">
                  <c:v>-0.5</c:v>
                </c:pt>
                <c:pt idx="7">
                  <c:v>0.5</c:v>
                </c:pt>
                <c:pt idx="8">
                  <c:v>2</c:v>
                </c:pt>
                <c:pt idx="9">
                  <c:v>3.5</c:v>
                </c:pt>
                <c:pt idx="10">
                  <c:v>4.0999999999999979</c:v>
                </c:pt>
                <c:pt idx="11">
                  <c:v>6.6999999999999993</c:v>
                </c:pt>
              </c:numCache>
            </c:numRef>
          </c:val>
          <c:extLst>
            <c:ext xmlns:c16="http://schemas.microsoft.com/office/drawing/2014/chart" uri="{C3380CC4-5D6E-409C-BE32-E72D297353CC}">
              <c16:uniqueId val="{00000000-A3A2-4EFC-882B-A2B186FFDC5C}"/>
            </c:ext>
          </c:extLst>
        </c:ser>
        <c:dLbls>
          <c:showLegendKey val="0"/>
          <c:showVal val="0"/>
          <c:showCatName val="0"/>
          <c:showSerName val="0"/>
          <c:showPercent val="0"/>
          <c:showBubbleSize val="0"/>
        </c:dLbls>
        <c:gapWidth val="150"/>
        <c:axId val="33134848"/>
        <c:axId val="106725760"/>
      </c:barChart>
      <c:catAx>
        <c:axId val="33134848"/>
        <c:scaling>
          <c:orientation val="minMax"/>
        </c:scaling>
        <c:delete val="0"/>
        <c:axPos val="l"/>
        <c:numFmt formatCode="General" sourceLinked="0"/>
        <c:majorTickMark val="out"/>
        <c:minorTickMark val="none"/>
        <c:tickLblPos val="nextTo"/>
        <c:txPr>
          <a:bodyPr/>
          <a:lstStyle/>
          <a:p>
            <a:pPr>
              <a:defRPr sz="900"/>
            </a:pPr>
            <a:endParaRPr lang="en-US"/>
          </a:p>
        </c:txPr>
        <c:crossAx val="106725760"/>
        <c:crosses val="autoZero"/>
        <c:auto val="1"/>
        <c:lblAlgn val="ctr"/>
        <c:lblOffset val="1000"/>
        <c:noMultiLvlLbl val="0"/>
      </c:catAx>
      <c:valAx>
        <c:axId val="106725760"/>
        <c:scaling>
          <c:orientation val="minMax"/>
        </c:scaling>
        <c:delete val="0"/>
        <c:axPos val="b"/>
        <c:majorGridlines>
          <c:spPr>
            <a:ln>
              <a:solidFill>
                <a:schemeClr val="accent6">
                  <a:alpha val="50000"/>
                </a:schemeClr>
              </a:solidFill>
            </a:ln>
          </c:spPr>
        </c:majorGridlines>
        <c:numFmt formatCode="General" sourceLinked="1"/>
        <c:majorTickMark val="out"/>
        <c:minorTickMark val="none"/>
        <c:tickLblPos val="nextTo"/>
        <c:spPr>
          <a:ln>
            <a:solidFill>
              <a:schemeClr val="accent6"/>
            </a:solidFill>
          </a:ln>
        </c:spPr>
        <c:txPr>
          <a:bodyPr/>
          <a:lstStyle/>
          <a:p>
            <a:pPr>
              <a:defRPr sz="1000"/>
            </a:pPr>
            <a:endParaRPr lang="en-US"/>
          </a:p>
        </c:txPr>
        <c:crossAx val="3313484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E1B35-554F-4ABC-94FB-46B0C1D2AD59}" type="datetimeFigureOut">
              <a:rPr lang="en-GB" smtClean="0"/>
              <a:t>03/04/2019</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3C1C9-C8B2-4CC0-9C5C-01867B11DDE5}" type="slidenum">
              <a:rPr lang="en-GB" smtClean="0"/>
              <a:t>‹#›</a:t>
            </a:fld>
            <a:endParaRPr lang="en-GB"/>
          </a:p>
        </p:txBody>
      </p:sp>
    </p:spTree>
    <p:extLst>
      <p:ext uri="{BB962C8B-B14F-4D97-AF65-F5344CB8AC3E}">
        <p14:creationId xmlns:p14="http://schemas.microsoft.com/office/powerpoint/2010/main" val="228599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1</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The proportion of professional occupations is smaller than the whole Eastern region and Great Britain. Essex does however have a higher proportion of managerial, director and senior officials. We also have a lower proportion of the population working in elementary occupations. </a:t>
            </a:r>
          </a:p>
          <a:p>
            <a:endParaRPr lang="en-GB" dirty="0"/>
          </a:p>
          <a:p>
            <a:r>
              <a:rPr lang="en-GB" dirty="0"/>
              <a:t>** why does </a:t>
            </a:r>
            <a:r>
              <a:rPr lang="en-GB" dirty="0" err="1"/>
              <a:t>rochford</a:t>
            </a:r>
            <a:r>
              <a:rPr lang="en-GB" baseline="0" dirty="0"/>
              <a:t> have such a high proportion of professional occupations?</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12</a:t>
            </a:fld>
            <a:endParaRPr lang="en-GB"/>
          </a:p>
        </p:txBody>
      </p:sp>
    </p:spTree>
    <p:extLst>
      <p:ext uri="{BB962C8B-B14F-4D97-AF65-F5344CB8AC3E}">
        <p14:creationId xmlns:p14="http://schemas.microsoft.com/office/powerpoint/2010/main" val="19588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a:t>
            </a:r>
            <a:r>
              <a:rPr lang="en-GB" baseline="0" dirty="0"/>
              <a:t> might want to think about the wages associated with these standard industry classifications </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13</a:t>
            </a:fld>
            <a:endParaRPr lang="en-GB"/>
          </a:p>
        </p:txBody>
      </p:sp>
    </p:spTree>
    <p:extLst>
      <p:ext uri="{BB962C8B-B14F-4D97-AF65-F5344CB8AC3E}">
        <p14:creationId xmlns:p14="http://schemas.microsoft.com/office/powerpoint/2010/main" val="2335308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14</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Comments as I have not been able to fit these on the above slide </a:t>
            </a:r>
          </a:p>
          <a:p>
            <a:pPr marL="171450" indent="-171450">
              <a:buFontTx/>
              <a:buChar char="-"/>
            </a:pPr>
            <a:r>
              <a:rPr lang="en-GB" baseline="0" dirty="0"/>
              <a:t>Information and communication and mining, quarrying and </a:t>
            </a:r>
            <a:r>
              <a:rPr lang="en-GB" baseline="0" dirty="0" err="1"/>
              <a:t>utlities</a:t>
            </a:r>
            <a:r>
              <a:rPr lang="en-GB" baseline="0" dirty="0"/>
              <a:t> areas have seen the highest levels of growth between 2010 to 2017 of 44% </a:t>
            </a:r>
          </a:p>
          <a:p>
            <a:pPr marL="171450" indent="-171450">
              <a:buFontTx/>
              <a:buChar char="-"/>
            </a:pPr>
            <a:r>
              <a:rPr lang="en-GB" baseline="0" dirty="0"/>
              <a:t>Of those industries with the highest number of </a:t>
            </a:r>
            <a:r>
              <a:rPr lang="en-GB" baseline="0" dirty="0" err="1"/>
              <a:t>employeees</a:t>
            </a:r>
            <a:r>
              <a:rPr lang="en-GB" baseline="0" dirty="0"/>
              <a:t> professional, scientific and technical industry has seen the highest growth of businesses in Essex. </a:t>
            </a:r>
          </a:p>
          <a:p>
            <a:pPr marL="171450" indent="-171450">
              <a:buFontTx/>
              <a:buChar char="-"/>
            </a:pPr>
            <a:endParaRPr lang="en-GB" baseline="0" dirty="0"/>
          </a:p>
          <a:p>
            <a:pPr marL="171450" indent="-171450">
              <a:buFontTx/>
              <a:buChar char="-"/>
            </a:pPr>
            <a:endParaRPr lang="en-GB" baseline="0" dirty="0"/>
          </a:p>
          <a:p>
            <a:pPr marL="0" indent="0">
              <a:buFontTx/>
              <a:buNone/>
            </a:pPr>
            <a:r>
              <a:rPr lang="en-GB" baseline="0" dirty="0"/>
              <a:t>Enterprises are defined as an overall business – made up all of the individual sites or workplaces. </a:t>
            </a:r>
          </a:p>
          <a:p>
            <a:pPr marL="0" indent="0">
              <a:buFontTx/>
              <a:buNone/>
            </a:pPr>
            <a:r>
              <a:rPr lang="en-GB" baseline="0" dirty="0"/>
              <a:t>Defined as the smallest combination of legal units (generally based on VAT and/or PAYE records) that has a certain degree of autonomy within an enterprise group. </a:t>
            </a:r>
          </a:p>
          <a:p>
            <a:pPr marL="0" indent="0">
              <a:buFontTx/>
              <a:buNone/>
            </a:pPr>
            <a:endParaRPr lang="en-GB" baseline="0" dirty="0"/>
          </a:p>
          <a:p>
            <a:pPr marL="0" indent="0">
              <a:buFontTx/>
              <a:buNone/>
            </a:pPr>
            <a:r>
              <a:rPr lang="en-GB" baseline="0" dirty="0"/>
              <a:t>Local unit – individual site (for example a factory or shop) associated with an enterprise. Can also be referred to as a workplace. </a:t>
            </a:r>
          </a:p>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A473C1C9-C8B2-4CC0-9C5C-01867B11DDE5}" type="slidenum">
              <a:rPr lang="en-GB" smtClean="0"/>
              <a:t>15</a:t>
            </a:fld>
            <a:endParaRPr lang="en-GB"/>
          </a:p>
        </p:txBody>
      </p:sp>
    </p:spTree>
    <p:extLst>
      <p:ext uri="{BB962C8B-B14F-4D97-AF65-F5344CB8AC3E}">
        <p14:creationId xmlns:p14="http://schemas.microsoft.com/office/powerpoint/2010/main" val="3434005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17</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 how much are the London residential and workplace earnings </a:t>
            </a:r>
          </a:p>
          <a:p>
            <a:endParaRPr lang="en-GB"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73C1C9-C8B2-4CC0-9C5C-01867B11DDE5}" type="slidenum">
              <a:rPr lang="en-GB" smtClean="0"/>
              <a:t>18</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Variance – measures the spread between values in</a:t>
            </a:r>
            <a:r>
              <a:rPr lang="en-GB" baseline="0" dirty="0"/>
              <a:t> the dataset</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19</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b="1" baseline="0" dirty="0"/>
          </a:p>
          <a:p>
            <a:r>
              <a:rPr lang="en-GB" b="1" baseline="0" dirty="0"/>
              <a:t>Information </a:t>
            </a:r>
          </a:p>
          <a:p>
            <a:r>
              <a:rPr lang="en-GB" baseline="0" dirty="0"/>
              <a:t>Average rank – population weighted average of the combined ranks for all LSOAs in a larger area. </a:t>
            </a:r>
          </a:p>
          <a:p>
            <a:r>
              <a:rPr lang="en-GB" baseline="0" dirty="0"/>
              <a:t>This measure is calculated by averaging all of the LSOA ranks in each larger area after they have been population weighted. </a:t>
            </a:r>
          </a:p>
          <a:p>
            <a:r>
              <a:rPr lang="en-GB" baseline="0" dirty="0"/>
              <a:t>The average rank scores for the larger scores are then ranked with 1 for the most deprived and given to the area with the highest score. </a:t>
            </a:r>
          </a:p>
          <a:p>
            <a:endParaRPr lang="en-GB" baseline="0" dirty="0"/>
          </a:p>
          <a:p>
            <a:r>
              <a:rPr lang="en-GB" baseline="0" dirty="0"/>
              <a:t>Average score – population weighted average of the combined scores for the LSOAs in a larger area.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a:ea typeface="Calibri"/>
              </a:rPr>
              <a:t>The average score summary measure is calculated by averaging the LSOA scores in each larger area after they have been population weighted. The resultant scores for the larger areas are then ranked, where the rank of 1 (most deprived) is given to the area with the highest score.</a:t>
            </a:r>
            <a:endParaRPr lang="en-GB" sz="1800" dirty="0">
              <a:effectLst/>
              <a:latin typeface="Arial"/>
              <a:ea typeface="Calibri"/>
            </a:endParaRPr>
          </a:p>
          <a:p>
            <a:endParaRPr lang="en-GB" baseline="0" dirty="0"/>
          </a:p>
          <a:p>
            <a:r>
              <a:rPr lang="en-GB" baseline="0" dirty="0"/>
              <a:t>Proportion of lower layer super output areas in the most deprived 10% nationally. </a:t>
            </a:r>
          </a:p>
          <a:p>
            <a:pPr marL="171450" indent="-171450">
              <a:buFontTx/>
              <a:buChar char="-"/>
            </a:pPr>
            <a:r>
              <a:rPr lang="en-GB" baseline="0" dirty="0"/>
              <a:t>Proportion of a larger area’s LSOAs that fall in the most deprived 10% of LSOAs nationally. </a:t>
            </a:r>
          </a:p>
          <a:p>
            <a:pPr marL="0" indent="0">
              <a:buFontTx/>
              <a:buNone/>
            </a:pPr>
            <a:r>
              <a:rPr lang="en-GB" sz="1200" dirty="0">
                <a:effectLst/>
                <a:latin typeface="Arial"/>
                <a:ea typeface="Calibri"/>
              </a:rPr>
              <a:t>The score is the proportion of the larger area’s LSOAs that fall in the most deprived 10% of LSOAs nationally. The scores for the larger areas are then ranked, where the rank of 1 (most deprived) is given to the area with the highest score. </a:t>
            </a:r>
          </a:p>
          <a:p>
            <a:pPr marL="0" indent="0">
              <a:buFontTx/>
              <a:buNone/>
            </a:pPr>
            <a:endParaRPr lang="en-GB" sz="1200" baseline="0" dirty="0">
              <a:effectLst/>
              <a:latin typeface="Arial"/>
            </a:endParaRPr>
          </a:p>
          <a:p>
            <a:pPr marL="0" indent="0">
              <a:buFontTx/>
              <a:buNone/>
            </a:pPr>
            <a:r>
              <a:rPr lang="en-GB" sz="1200" baseline="0" dirty="0">
                <a:effectLst/>
                <a:latin typeface="Arial"/>
              </a:rPr>
              <a:t>** find 2010 data and rerun analysis and compare </a:t>
            </a:r>
          </a:p>
          <a:p>
            <a:pPr marL="0" indent="0">
              <a:buFontTx/>
              <a:buNone/>
            </a:pPr>
            <a:endParaRPr lang="en-GB" sz="1200" baseline="0" dirty="0">
              <a:effectLst/>
              <a:latin typeface="Arial"/>
            </a:endParaRPr>
          </a:p>
          <a:p>
            <a:pPr marL="0" indent="0">
              <a:buFontTx/>
              <a:buNone/>
            </a:pPr>
            <a:endParaRPr lang="en-GB" sz="1200" baseline="0" dirty="0">
              <a:effectLst/>
              <a:latin typeface="Arial"/>
            </a:endParaRPr>
          </a:p>
          <a:p>
            <a:pPr marL="0" indent="0">
              <a:buFontTx/>
              <a:buNone/>
            </a:pPr>
            <a:endParaRPr lang="en-GB" sz="1200" baseline="0" dirty="0">
              <a:effectLst/>
              <a:latin typeface="Arial"/>
            </a:endParaRPr>
          </a:p>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A473C1C9-C8B2-4CC0-9C5C-01867B11DDE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854957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73C1C9-C8B2-4CC0-9C5C-01867B11DDE5}" type="slidenum">
              <a:rPr lang="en-GB" smtClean="0"/>
              <a:t>21</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22</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4</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Wanted</a:t>
            </a:r>
            <a:r>
              <a:rPr lang="en-GB" baseline="0" dirty="0"/>
              <a:t> to include a comparator i.e. </a:t>
            </a:r>
            <a:r>
              <a:rPr lang="en-GB" baseline="0" dirty="0" err="1"/>
              <a:t>kent</a:t>
            </a:r>
            <a:r>
              <a:rPr lang="en-GB" baseline="0" dirty="0"/>
              <a:t> used 2015 as 2016 is a little tricky to get</a:t>
            </a:r>
          </a:p>
          <a:p>
            <a:endParaRPr lang="en-GB" dirty="0"/>
          </a:p>
          <a:p>
            <a:r>
              <a:rPr lang="en-GB" dirty="0"/>
              <a:t>The</a:t>
            </a:r>
            <a:r>
              <a:rPr lang="en-GB" baseline="0" dirty="0"/>
              <a:t> slide with data from census 2011 has been removed as I felt the data was quite out of date and we would not be able to make meaningful conclusions from it. </a:t>
            </a:r>
            <a:endParaRPr lang="en-GB" dirty="0"/>
          </a:p>
          <a:p>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23</a:t>
            </a:fld>
            <a:endParaRPr lang="en-GB"/>
          </a:p>
        </p:txBody>
      </p:sp>
    </p:spTree>
    <p:extLst>
      <p:ext uri="{BB962C8B-B14F-4D97-AF65-F5344CB8AC3E}">
        <p14:creationId xmlns:p14="http://schemas.microsoft.com/office/powerpoint/2010/main" val="3036226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24</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rPr>
              <a:t>Achieving a good level of development is a demonstration of a child’s development and achievement at the end of the Reception year. </a:t>
            </a:r>
            <a:endParaRPr lang="en-GB" b="0" dirty="0"/>
          </a:p>
          <a:p>
            <a:r>
              <a:rPr lang="en-GB" b="0" dirty="0"/>
              <a:t>On</a:t>
            </a:r>
            <a:r>
              <a:rPr lang="en-GB" b="0" baseline="0" dirty="0"/>
              <a:t> average a higher percentage of Essex children are achieving a good level of development before key stage 1 education. However not all Essex districts are achieving more than the national average, and Harlow is performing well below the other Essex districts putting Harlow students at an early disadvantage. </a:t>
            </a:r>
            <a:endParaRPr lang="en-GB" b="0" dirty="0"/>
          </a:p>
          <a:p>
            <a:endParaRPr lang="en-GB" dirty="0"/>
          </a:p>
          <a:p>
            <a:endParaRPr lang="en-GB" dirty="0"/>
          </a:p>
          <a:p>
            <a:r>
              <a:rPr lang="en-GB" dirty="0"/>
              <a:t>Looking at early years foundation</a:t>
            </a:r>
            <a:r>
              <a:rPr lang="en-GB" baseline="0" dirty="0"/>
              <a:t> stage (EYFS) </a:t>
            </a:r>
          </a:p>
          <a:p>
            <a:r>
              <a:rPr lang="en-GB" baseline="0" dirty="0"/>
              <a:t>2014 – 61.4% (56)</a:t>
            </a:r>
          </a:p>
          <a:p>
            <a:r>
              <a:rPr lang="en-GB" baseline="0" dirty="0"/>
              <a:t>2015 – 67.7%  (52)</a:t>
            </a:r>
          </a:p>
          <a:p>
            <a:r>
              <a:rPr lang="en-GB" baseline="0" dirty="0"/>
              <a:t>2016 – 71.9%  (35)</a:t>
            </a:r>
          </a:p>
          <a:p>
            <a:r>
              <a:rPr lang="en-GB" baseline="0" dirty="0"/>
              <a:t>2017 – 73.5%  (33)</a:t>
            </a:r>
          </a:p>
          <a:p>
            <a:r>
              <a:rPr lang="en-GB" baseline="0" dirty="0"/>
              <a:t>2018 – 73.8% (38)</a:t>
            </a:r>
          </a:p>
          <a:p>
            <a:r>
              <a:rPr lang="en-GB" baseline="0" dirty="0"/>
              <a:t>() ranking in brackets </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25</a:t>
            </a:fld>
            <a:endParaRPr lang="en-GB"/>
          </a:p>
        </p:txBody>
      </p:sp>
    </p:spTree>
    <p:extLst>
      <p:ext uri="{BB962C8B-B14F-4D97-AF65-F5344CB8AC3E}">
        <p14:creationId xmlns:p14="http://schemas.microsoft.com/office/powerpoint/2010/main" val="2942754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Looking at the provisional 2018 figures, Essex is doing worse than Reading and Maths against the National average. </a:t>
            </a:r>
            <a:r>
              <a:rPr lang="en-GB" dirty="0" err="1"/>
              <a:t>Tendring</a:t>
            </a:r>
            <a:r>
              <a:rPr lang="en-GB" dirty="0"/>
              <a:t> is notably poor in Maths in relation to the national average and </a:t>
            </a:r>
            <a:r>
              <a:rPr lang="en-GB" dirty="0" err="1"/>
              <a:t>Balisdon</a:t>
            </a:r>
            <a:r>
              <a:rPr lang="en-GB" dirty="0"/>
              <a:t> particularly poor in Reading. On the other hand Maldon is over 1 point higher than the national average in Writing. </a:t>
            </a:r>
          </a:p>
          <a:p>
            <a:endParaRPr lang="en-GB" dirty="0"/>
          </a:p>
          <a:p>
            <a:endParaRPr lang="en-GB" dirty="0"/>
          </a:p>
          <a:p>
            <a:r>
              <a:rPr lang="en-GB" dirty="0"/>
              <a:t>Overall</a:t>
            </a:r>
            <a:r>
              <a:rPr lang="en-GB" baseline="0" dirty="0"/>
              <a:t> Essex is performing worse than national comparisons for reading and maths scores. Maldon is the only district where students are performing better on all 3 measures to national comparisons, whereas there are multiple districts which perform worse on all 3 measures (</a:t>
            </a:r>
            <a:r>
              <a:rPr lang="en-GB" baseline="0" dirty="0" err="1"/>
              <a:t>Tendring</a:t>
            </a:r>
            <a:r>
              <a:rPr lang="en-GB" baseline="0" dirty="0"/>
              <a:t>, Epping Forest, Colchester, Brentwood and Basildon). The poor relative performance means that Essex students are not achieving the same level of skills nationally putting them at a disadvantage for future schooling and ultimately skills for the labour market.  </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26</a:t>
            </a:fld>
            <a:endParaRPr lang="en-GB"/>
          </a:p>
        </p:txBody>
      </p:sp>
    </p:spTree>
    <p:extLst>
      <p:ext uri="{BB962C8B-B14F-4D97-AF65-F5344CB8AC3E}">
        <p14:creationId xmlns:p14="http://schemas.microsoft.com/office/powerpoint/2010/main" val="3039750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baseline="0" dirty="0"/>
          </a:p>
          <a:p>
            <a:r>
              <a:rPr lang="en-GB" sz="1200" dirty="0">
                <a:solidFill>
                  <a:srgbClr val="934D98"/>
                </a:solidFill>
                <a:latin typeface="Arial" panose="020B0604020202020204" pitchFamily="34" charset="0"/>
                <a:cs typeface="Arial" panose="020B0604020202020204" pitchFamily="34" charset="0"/>
              </a:rPr>
              <a:t>The proportion of working households with dependent children in the East region has grown 7.1% in the last decade 3 percentage points higher than nationally</a:t>
            </a:r>
          </a:p>
          <a:p>
            <a:endParaRPr lang="en-GB" sz="1200" dirty="0">
              <a:solidFill>
                <a:srgbClr val="934D98"/>
              </a:solidFill>
              <a:latin typeface="Arial" panose="020B0604020202020204" pitchFamily="34" charset="0"/>
              <a:cs typeface="Arial" panose="020B0604020202020204" pitchFamily="34" charset="0"/>
            </a:endParaRPr>
          </a:p>
          <a:p>
            <a:r>
              <a:rPr lang="en-GB" sz="1200" dirty="0">
                <a:solidFill>
                  <a:srgbClr val="934D98"/>
                </a:solidFill>
                <a:latin typeface="Arial" panose="020B0604020202020204" pitchFamily="34" charset="0"/>
                <a:cs typeface="Arial" panose="020B0604020202020204" pitchFamily="34" charset="0"/>
              </a:rPr>
              <a:t>There are 25,000</a:t>
            </a:r>
            <a:r>
              <a:rPr lang="en-GB" sz="1200" baseline="0" dirty="0">
                <a:solidFill>
                  <a:srgbClr val="934D98"/>
                </a:solidFill>
                <a:latin typeface="Arial" panose="020B0604020202020204" pitchFamily="34" charset="0"/>
                <a:cs typeface="Arial" panose="020B0604020202020204" pitchFamily="34" charset="0"/>
              </a:rPr>
              <a:t> workless households in Essex with dependent children</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27</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Is there anything on vulnerable</a:t>
            </a:r>
            <a:r>
              <a:rPr lang="en-GB" baseline="0" dirty="0"/>
              <a:t> adults </a:t>
            </a:r>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28</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The time series is not available before 2014 because the definition</a:t>
            </a:r>
            <a:r>
              <a:rPr lang="en-GB" baseline="0" dirty="0"/>
              <a:t> of disability changed. </a:t>
            </a:r>
          </a:p>
          <a:p>
            <a:r>
              <a:rPr lang="en-GB" baseline="0" dirty="0"/>
              <a:t>The latest picture is ye </a:t>
            </a:r>
            <a:r>
              <a:rPr lang="en-GB" baseline="0" dirty="0" err="1"/>
              <a:t>september</a:t>
            </a:r>
            <a:r>
              <a:rPr lang="en-GB" baseline="0" dirty="0"/>
              <a:t> 2018 – this is not included in the time series as there is an overlap with end of 2017 calendar year data </a:t>
            </a:r>
          </a:p>
          <a:p>
            <a:endParaRPr lang="en-GB" dirty="0"/>
          </a:p>
          <a:p>
            <a:pPr marL="171450" indent="-171450">
              <a:buFont typeface="Arial" charset="0"/>
              <a:buChar char="•"/>
            </a:pPr>
            <a:r>
              <a:rPr lang="en-GB" baseline="0" dirty="0"/>
              <a:t>What is it about Basildon which is meaning that they are able to realise the potential of those with core or work limiting disabilities much better than other parts of the county? </a:t>
            </a:r>
          </a:p>
          <a:p>
            <a:pPr marL="171450" indent="-171450">
              <a:buFontTx/>
              <a:buChar char="-"/>
            </a:pPr>
            <a:r>
              <a:rPr lang="en-GB" baseline="0" dirty="0"/>
              <a:t>Types of disability in those regions</a:t>
            </a:r>
          </a:p>
          <a:p>
            <a:pPr marL="171450" indent="-171450">
              <a:buFontTx/>
              <a:buChar char="-"/>
            </a:pPr>
            <a:r>
              <a:rPr lang="en-GB" baseline="0" dirty="0"/>
              <a:t>Age of people with disabilities </a:t>
            </a:r>
          </a:p>
          <a:p>
            <a:pPr marL="171450" indent="-171450">
              <a:buFontTx/>
              <a:buChar char="-"/>
            </a:pPr>
            <a:r>
              <a:rPr lang="en-GB" baseline="0" dirty="0"/>
              <a:t>Types of jobs available </a:t>
            </a:r>
          </a:p>
          <a:p>
            <a:pPr marL="171450" indent="-171450">
              <a:buFontTx/>
              <a:buChar char="-"/>
            </a:pPr>
            <a:r>
              <a:rPr lang="en-GB" baseline="0" dirty="0"/>
              <a:t>Better support</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29</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Is there anything on vulnerable</a:t>
            </a:r>
            <a:r>
              <a:rPr lang="en-GB" baseline="0" dirty="0"/>
              <a:t> adults </a:t>
            </a:r>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30</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**might</a:t>
            </a:r>
            <a:r>
              <a:rPr lang="en-GB" baseline="0" dirty="0"/>
              <a:t> want to investigate whether there is an increasing number of older people in </a:t>
            </a:r>
            <a:r>
              <a:rPr lang="en-GB" baseline="0" dirty="0" err="1"/>
              <a:t>Tendring</a:t>
            </a:r>
            <a:r>
              <a:rPr lang="en-GB" baseline="0" dirty="0"/>
              <a:t> and whether it is distributed evenly across the district</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31</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Deleted first</a:t>
            </a:r>
            <a:r>
              <a:rPr lang="en-GB" baseline="0" dirty="0"/>
              <a:t> slide on life expectancy as it is almost identically replicated later on </a:t>
            </a:r>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32</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5</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Thinking of merging these two slides</a:t>
            </a:r>
            <a:r>
              <a:rPr lang="en-GB" baseline="0" dirty="0"/>
              <a:t> </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33</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34</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This</a:t>
            </a:r>
            <a:r>
              <a:rPr lang="en-GB" baseline="0" dirty="0"/>
              <a:t> data is from previous work Hannah had conducted for the localities work – was only able to find information for districts for the latest year of data </a:t>
            </a:r>
          </a:p>
          <a:p>
            <a:r>
              <a:rPr lang="en-GB" baseline="0" dirty="0"/>
              <a:t>Definition change from 2015 to 2016 which lead to the large increase in that year. </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35</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73C1C9-C8B2-4CC0-9C5C-01867B11DDE5}" type="slidenum">
              <a:rPr lang="en-GB" smtClean="0"/>
              <a:t>36</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baseline="0" dirty="0"/>
              <a:t> </a:t>
            </a:r>
            <a:r>
              <a:rPr lang="en-GB" b="1" dirty="0">
                <a:latin typeface="Arial" panose="020B0604020202020204" pitchFamily="34" charset="0"/>
                <a:cs typeface="Arial" panose="020B0604020202020204" pitchFamily="34" charset="0"/>
              </a:rPr>
              <a:t>Alcohol related hospital admissions per 100,000 population (narrow measure) </a:t>
            </a:r>
          </a:p>
          <a:p>
            <a:r>
              <a:rPr lang="en-GB" dirty="0">
                <a:latin typeface="Arial" panose="020B0604020202020204" pitchFamily="34" charset="0"/>
                <a:cs typeface="Arial" panose="020B0604020202020204" pitchFamily="34" charset="0"/>
              </a:rPr>
              <a:t>The narrow measure of alcohol related hospital admissions includes only those admissions where alcohol is directly attributable. Essex’s rate is lower than the national average, however the female rate of admissions has increased 24% in Essex between 2012/13 to 2016/17 compared to a 2% national growth. </a:t>
            </a:r>
          </a:p>
          <a:p>
            <a:r>
              <a:rPr lang="en-GB" dirty="0">
                <a:latin typeface="Arial" panose="020B0604020202020204" pitchFamily="34" charset="0"/>
                <a:cs typeface="Arial" panose="020B0604020202020204" pitchFamily="34" charset="0"/>
              </a:rPr>
              <a:t>The higher</a:t>
            </a:r>
            <a:r>
              <a:rPr lang="en-GB" baseline="0" dirty="0">
                <a:latin typeface="Arial" panose="020B0604020202020204" pitchFamily="34" charset="0"/>
                <a:cs typeface="Arial" panose="020B0604020202020204" pitchFamily="34" charset="0"/>
              </a:rPr>
              <a:t> growth rate in Essex is mainly caused by the substantial increase in </a:t>
            </a:r>
            <a:r>
              <a:rPr lang="en-GB" baseline="0" dirty="0" err="1">
                <a:latin typeface="Arial" panose="020B0604020202020204" pitchFamily="34" charset="0"/>
                <a:cs typeface="Arial" panose="020B0604020202020204" pitchFamily="34" charset="0"/>
              </a:rPr>
              <a:t>Tendring</a:t>
            </a:r>
            <a:r>
              <a:rPr lang="en-GB" baseline="0" dirty="0">
                <a:latin typeface="Arial" panose="020B0604020202020204" pitchFamily="34" charset="0"/>
                <a:cs typeface="Arial" panose="020B0604020202020204" pitchFamily="34" charset="0"/>
              </a:rPr>
              <a:t>, in the last 5 years alcohol related admission rates for </a:t>
            </a:r>
            <a:r>
              <a:rPr lang="en-GB" baseline="0" dirty="0" err="1">
                <a:latin typeface="Arial" panose="020B0604020202020204" pitchFamily="34" charset="0"/>
                <a:cs typeface="Arial" panose="020B0604020202020204" pitchFamily="34" charset="0"/>
              </a:rPr>
              <a:t>Tendring</a:t>
            </a:r>
            <a:r>
              <a:rPr lang="en-GB" baseline="0" dirty="0">
                <a:latin typeface="Arial" panose="020B0604020202020204" pitchFamily="34" charset="0"/>
                <a:cs typeface="Arial" panose="020B0604020202020204" pitchFamily="34" charset="0"/>
              </a:rPr>
              <a:t> have grown 114%. This contrasts with Harlow which had the highest rates but have been decreasing with a 20% reduction in female admissions and 15% reduction for male admissions. </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37</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38</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39</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indent="0">
              <a:buFontTx/>
              <a:buNone/>
            </a:pPr>
            <a:r>
              <a:rPr lang="en-GB" baseline="0" dirty="0"/>
              <a:t>This is based on the latest data available. </a:t>
            </a:r>
          </a:p>
          <a:p>
            <a:pPr marL="0" indent="0">
              <a:buFontTx/>
              <a:buNone/>
            </a:pPr>
            <a:r>
              <a:rPr lang="en-GB" baseline="0" dirty="0"/>
              <a:t>The distribution of crime type is fairly similar in Harlow and Basildon compared to Essex and England. </a:t>
            </a:r>
          </a:p>
          <a:p>
            <a:pPr marL="0" indent="0">
              <a:buFontTx/>
              <a:buNone/>
            </a:pPr>
            <a:endParaRPr lang="en-GB" baseline="0" dirty="0"/>
          </a:p>
          <a:p>
            <a:pPr marL="0" indent="0">
              <a:buFontTx/>
              <a:buNone/>
            </a:pPr>
            <a:r>
              <a:rPr lang="en-GB" baseline="0" dirty="0"/>
              <a:t>Merged two slides together here </a:t>
            </a:r>
          </a:p>
          <a:p>
            <a:pPr marL="0" indent="0">
              <a:buFontTx/>
              <a:buNone/>
            </a:pPr>
            <a:endParaRPr lang="en-GB" baseline="0"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40</a:t>
            </a:fld>
            <a:endParaRPr lang="en-US"/>
          </a:p>
        </p:txBody>
      </p:sp>
    </p:spTree>
    <p:extLst>
      <p:ext uri="{BB962C8B-B14F-4D97-AF65-F5344CB8AC3E}">
        <p14:creationId xmlns:p14="http://schemas.microsoft.com/office/powerpoint/2010/main" val="1273916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indent="0">
              <a:buFontTx/>
              <a:buNone/>
            </a:pPr>
            <a:r>
              <a:rPr lang="en-GB" baseline="0" dirty="0"/>
              <a:t>Considering the differences for the population statistics crime is over represented in all 4 localities. Surprisingly with </a:t>
            </a:r>
            <a:r>
              <a:rPr lang="en-GB" baseline="0" dirty="0" err="1"/>
              <a:t>harlow</a:t>
            </a:r>
            <a:r>
              <a:rPr lang="en-GB" baseline="0" dirty="0"/>
              <a:t> top followed by Basildon. </a:t>
            </a: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41</a:t>
            </a:fld>
            <a:endParaRPr lang="en-US"/>
          </a:p>
        </p:txBody>
      </p:sp>
    </p:spTree>
    <p:extLst>
      <p:ext uri="{BB962C8B-B14F-4D97-AF65-F5344CB8AC3E}">
        <p14:creationId xmlns:p14="http://schemas.microsoft.com/office/powerpoint/2010/main" val="1273916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Wanted to include more on this slide however</a:t>
            </a:r>
            <a:r>
              <a:rPr lang="en-GB" baseline="0" dirty="0"/>
              <a:t> there is not much else to include </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42</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6</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44</a:t>
            </a:fld>
            <a:endParaRPr lang="en-GB"/>
          </a:p>
        </p:txBody>
      </p:sp>
    </p:spTree>
    <p:extLst>
      <p:ext uri="{BB962C8B-B14F-4D97-AF65-F5344CB8AC3E}">
        <p14:creationId xmlns:p14="http://schemas.microsoft.com/office/powerpoint/2010/main" val="1207442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45</a:t>
            </a:fld>
            <a:endParaRPr lang="en-GB"/>
          </a:p>
        </p:txBody>
      </p:sp>
    </p:spTree>
    <p:extLst>
      <p:ext uri="{BB962C8B-B14F-4D97-AF65-F5344CB8AC3E}">
        <p14:creationId xmlns:p14="http://schemas.microsoft.com/office/powerpoint/2010/main" val="2921428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46</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Taken out slide on recycling rates and included the text within this slide</a:t>
            </a:r>
          </a:p>
        </p:txBody>
      </p:sp>
      <p:sp>
        <p:nvSpPr>
          <p:cNvPr id="4" name="Slide Number Placeholder 3"/>
          <p:cNvSpPr>
            <a:spLocks noGrp="1"/>
          </p:cNvSpPr>
          <p:nvPr>
            <p:ph type="sldNum" sz="quarter" idx="10"/>
          </p:nvPr>
        </p:nvSpPr>
        <p:spPr/>
        <p:txBody>
          <a:bodyPr/>
          <a:lstStyle/>
          <a:p>
            <a:fld id="{A473C1C9-C8B2-4CC0-9C5C-01867B11DDE5}" type="slidenum">
              <a:rPr lang="en-GB" smtClean="0"/>
              <a:t>49</a:t>
            </a:fld>
            <a:endParaRPr lang="en-GB"/>
          </a:p>
        </p:txBody>
      </p:sp>
    </p:spTree>
    <p:extLst>
      <p:ext uri="{BB962C8B-B14F-4D97-AF65-F5344CB8AC3E}">
        <p14:creationId xmlns:p14="http://schemas.microsoft.com/office/powerpoint/2010/main" val="144957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Anything</a:t>
            </a:r>
            <a:r>
              <a:rPr lang="en-GB" baseline="0" dirty="0"/>
              <a:t> for homes which could be included?</a:t>
            </a:r>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50</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 Despite</a:t>
            </a:r>
            <a:r>
              <a:rPr lang="en-GB" baseline="0" dirty="0"/>
              <a:t> the affordability are people willing to live there?</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53</a:t>
            </a:fld>
            <a:endParaRPr lang="en-GB"/>
          </a:p>
        </p:txBody>
      </p:sp>
    </p:spTree>
    <p:extLst>
      <p:ext uri="{BB962C8B-B14F-4D97-AF65-F5344CB8AC3E}">
        <p14:creationId xmlns:p14="http://schemas.microsoft.com/office/powerpoint/2010/main" val="3323693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Essex has a higher rate of homelessness (2.41)</a:t>
            </a:r>
            <a:r>
              <a:rPr lang="en-GB" baseline="0" dirty="0"/>
              <a:t> than compared to England (1.95). </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54</a:t>
            </a:fld>
            <a:endParaRPr lang="en-GB"/>
          </a:p>
        </p:txBody>
      </p:sp>
    </p:spTree>
    <p:extLst>
      <p:ext uri="{BB962C8B-B14F-4D97-AF65-F5344CB8AC3E}">
        <p14:creationId xmlns:p14="http://schemas.microsoft.com/office/powerpoint/2010/main" val="2681806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55</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England</a:t>
            </a:r>
            <a:r>
              <a:rPr lang="en-GB" baseline="0" dirty="0"/>
              <a:t> and eastern region have been removed from the graph as it was skewing the perspective making it difficult to read</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140140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57</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73C1C9-C8B2-4CC0-9C5C-01867B11DDE5}" type="slidenum">
              <a:rPr lang="en-GB" smtClean="0"/>
              <a:t>7</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58</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59</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indent="0">
              <a:buFont typeface="Arial" charset="0"/>
              <a:buNone/>
            </a:pPr>
            <a:endParaRPr lang="en-GB" dirty="0"/>
          </a:p>
          <a:p>
            <a:pPr marL="0" indent="0">
              <a:buFont typeface="Arial" charset="0"/>
              <a:buNone/>
            </a:pPr>
            <a:endParaRPr lang="en-GB" dirty="0"/>
          </a:p>
          <a:p>
            <a:pPr marL="0" indent="0">
              <a:buFont typeface="Arial" charset="0"/>
              <a:buNone/>
            </a:pPr>
            <a:r>
              <a:rPr lang="en-GB" dirty="0"/>
              <a:t>Accumulated two</a:t>
            </a:r>
            <a:r>
              <a:rPr lang="en-GB" baseline="0" dirty="0"/>
              <a:t> slides together here </a:t>
            </a:r>
            <a:endParaRPr lang="en-GB" dirty="0"/>
          </a:p>
          <a:p>
            <a:pPr marL="171450" indent="-171450">
              <a:buFont typeface="Arial" charset="0"/>
              <a:buChar char="•"/>
            </a:pPr>
            <a:endParaRPr lang="en-GB" dirty="0"/>
          </a:p>
          <a:p>
            <a:pPr marL="171450" indent="-171450">
              <a:buFont typeface="Arial" charset="0"/>
              <a:buChar char="•"/>
            </a:pPr>
            <a:endParaRPr lang="en-GB" dirty="0"/>
          </a:p>
          <a:p>
            <a:pPr marL="171450" indent="-171450">
              <a:buFont typeface="Arial" charset="0"/>
              <a:buChar char="•"/>
            </a:pPr>
            <a:r>
              <a:rPr lang="en-GB" dirty="0"/>
              <a:t>Are there more flats than</a:t>
            </a:r>
            <a:r>
              <a:rPr lang="en-GB" baseline="0" dirty="0"/>
              <a:t> the national average</a:t>
            </a:r>
          </a:p>
          <a:p>
            <a:pPr marL="171450" indent="-171450">
              <a:buFont typeface="Arial" charset="0"/>
              <a:buChar char="•"/>
            </a:pPr>
            <a:r>
              <a:rPr lang="en-GB" baseline="0" dirty="0"/>
              <a:t>Skewed by the number of students living in the area? </a:t>
            </a: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60</a:t>
            </a:fld>
            <a:endParaRPr lang="en-GB"/>
          </a:p>
        </p:txBody>
      </p:sp>
    </p:spTree>
    <p:extLst>
      <p:ext uri="{BB962C8B-B14F-4D97-AF65-F5344CB8AC3E}">
        <p14:creationId xmlns:p14="http://schemas.microsoft.com/office/powerpoint/2010/main" val="27477234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61</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indent="0">
              <a:buFont typeface="Arial" charset="0"/>
              <a:buNone/>
            </a:pP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62</a:t>
            </a:fld>
            <a:endParaRPr lang="en-GB"/>
          </a:p>
        </p:txBody>
      </p:sp>
    </p:spTree>
    <p:extLst>
      <p:ext uri="{BB962C8B-B14F-4D97-AF65-F5344CB8AC3E}">
        <p14:creationId xmlns:p14="http://schemas.microsoft.com/office/powerpoint/2010/main" val="274772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63</a:t>
            </a:fld>
            <a:endParaRPr lang="en-GB"/>
          </a:p>
        </p:txBody>
      </p:sp>
    </p:spTree>
    <p:extLst>
      <p:ext uri="{BB962C8B-B14F-4D97-AF65-F5344CB8AC3E}">
        <p14:creationId xmlns:p14="http://schemas.microsoft.com/office/powerpoint/2010/main" val="24660031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sz="1200" kern="1200" dirty="0">
                <a:solidFill>
                  <a:srgbClr val="000000"/>
                </a:solidFill>
                <a:latin typeface="+mn-lt"/>
                <a:ea typeface="+mn-ea"/>
                <a:cs typeface="+mn-cs"/>
              </a:rPr>
              <a:t>Using the latest updates (as at October 2018), we have included 3 ranking tables in this report: Top 10 most</a:t>
            </a:r>
          </a:p>
          <a:p>
            <a:r>
              <a:rPr lang="en-GB" sz="1200" kern="1200" dirty="0">
                <a:solidFill>
                  <a:srgbClr val="000000"/>
                </a:solidFill>
                <a:latin typeface="+mn-lt"/>
                <a:ea typeface="+mn-ea"/>
                <a:cs typeface="+mn-cs"/>
              </a:rPr>
              <a:t>productive councils, Top 10 productivity rankings across the six lenses, and Top 10 most improved councils.</a:t>
            </a:r>
          </a:p>
          <a:p>
            <a:r>
              <a:rPr lang="en-GB" sz="1200" kern="1200" dirty="0">
                <a:solidFill>
                  <a:srgbClr val="000000"/>
                </a:solidFill>
                <a:latin typeface="+mn-lt"/>
                <a:ea typeface="+mn-ea"/>
                <a:cs typeface="+mn-cs"/>
              </a:rPr>
              <a:t>Leicestershire and East Riding of Yorkshire retain their 2017 positions as the most productive councils in</a:t>
            </a:r>
          </a:p>
          <a:p>
            <a:r>
              <a:rPr lang="en-GB" sz="1200" kern="1200" dirty="0">
                <a:solidFill>
                  <a:srgbClr val="000000"/>
                </a:solidFill>
                <a:latin typeface="+mn-lt"/>
                <a:ea typeface="+mn-ea"/>
                <a:cs typeface="+mn-cs"/>
              </a:rPr>
              <a:t>England. Wigan, Gloucestershire and Derbyshire have also stayed in the Top 10. There are also five</a:t>
            </a:r>
          </a:p>
          <a:p>
            <a:r>
              <a:rPr lang="en-GB" sz="1200" kern="1200" dirty="0">
                <a:solidFill>
                  <a:srgbClr val="000000"/>
                </a:solidFill>
                <a:latin typeface="+mn-lt"/>
                <a:ea typeface="+mn-ea"/>
                <a:cs typeface="+mn-cs"/>
              </a:rPr>
              <a:t>newcomers in the list, with Havering and Redbridge having made the most progress to claim their spot.</a:t>
            </a:r>
            <a:endParaRPr lang="en-GB" sz="1200" kern="1200" dirty="0">
              <a:solidFill>
                <a:schemeClr val="tx1"/>
              </a:solidFill>
              <a:latin typeface="+mn-lt"/>
              <a:ea typeface="+mn-ea"/>
              <a:cs typeface="+mn-cs"/>
            </a:endParaRPr>
          </a:p>
          <a:p>
            <a:pPr marL="0" indent="0">
              <a:buFont typeface="Arial" charset="0"/>
              <a:buNone/>
            </a:pP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64</a:t>
            </a:fld>
            <a:endParaRPr lang="en-GB"/>
          </a:p>
        </p:txBody>
      </p:sp>
    </p:spTree>
    <p:extLst>
      <p:ext uri="{BB962C8B-B14F-4D97-AF65-F5344CB8AC3E}">
        <p14:creationId xmlns:p14="http://schemas.microsoft.com/office/powerpoint/2010/main" val="2747723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65</a:t>
            </a:fld>
            <a:endParaRPr lang="en-GB"/>
          </a:p>
        </p:txBody>
      </p:sp>
    </p:spTree>
    <p:extLst>
      <p:ext uri="{BB962C8B-B14F-4D97-AF65-F5344CB8AC3E}">
        <p14:creationId xmlns:p14="http://schemas.microsoft.com/office/powerpoint/2010/main" val="21828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3ACC6-7BA1-4CEF-A558-13F35EB4417E}" type="slidenum">
              <a:rPr lang="en-GB" smtClean="0"/>
              <a:t>8</a:t>
            </a:fld>
            <a:endParaRPr lang="en-GB"/>
          </a:p>
        </p:txBody>
      </p:sp>
    </p:spTree>
    <p:extLst>
      <p:ext uri="{BB962C8B-B14F-4D97-AF65-F5344CB8AC3E}">
        <p14:creationId xmlns:p14="http://schemas.microsoft.com/office/powerpoint/2010/main" val="92319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73C1C9-C8B2-4CC0-9C5C-01867B11DDE5}" type="slidenum">
              <a:rPr lang="en-GB" smtClean="0"/>
              <a:t>9</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a:t>Deleted</a:t>
            </a:r>
            <a:r>
              <a:rPr lang="en-GB" baseline="0" dirty="0"/>
              <a:t> unemployment rate slide – essentially the inverse of the information here.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People who did some paid work in the reference week (whether as an employee or self employed); those who had a job that they were temporarily away from (eg, on holiday); those on government-supported training and employment programmes; and those doing unpaid family work.</a:t>
            </a:r>
          </a:p>
          <a:p>
            <a:endParaRPr lang="en-GB" baseline="0" dirty="0"/>
          </a:p>
          <a:p>
            <a:endParaRPr lang="en-GB" baseline="0" dirty="0"/>
          </a:p>
          <a:p>
            <a:r>
              <a:rPr lang="en-GB" baseline="0" dirty="0"/>
              <a:t>** what has driven the growth in employment in castle point </a:t>
            </a:r>
          </a:p>
          <a:p>
            <a:r>
              <a:rPr lang="en-GB" baseline="0" dirty="0"/>
              <a:t>** what is keeping people from not looking for employment </a:t>
            </a:r>
          </a:p>
          <a:p>
            <a:r>
              <a:rPr lang="en-GB" baseline="0" dirty="0"/>
              <a:t>* Difference between employment and economic activity </a:t>
            </a:r>
          </a:p>
        </p:txBody>
      </p:sp>
      <p:sp>
        <p:nvSpPr>
          <p:cNvPr id="4" name="Slide Number Placeholder 3"/>
          <p:cNvSpPr>
            <a:spLocks noGrp="1"/>
          </p:cNvSpPr>
          <p:nvPr>
            <p:ph type="sldNum" sz="quarter" idx="10"/>
          </p:nvPr>
        </p:nvSpPr>
        <p:spPr/>
        <p:txBody>
          <a:bodyPr/>
          <a:lstStyle/>
          <a:p>
            <a:fld id="{A473C1C9-C8B2-4CC0-9C5C-01867B11DDE5}" type="slidenum">
              <a:rPr lang="en-GB" smtClean="0"/>
              <a:t>10</a:t>
            </a:fld>
            <a:endParaRPr lang="en-GB"/>
          </a:p>
        </p:txBody>
      </p:sp>
    </p:spTree>
    <p:extLst>
      <p:ext uri="{BB962C8B-B14F-4D97-AF65-F5344CB8AC3E}">
        <p14:creationId xmlns:p14="http://schemas.microsoft.com/office/powerpoint/2010/main" val="14014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The growth in part time workers has</a:t>
            </a:r>
            <a:r>
              <a:rPr lang="en-GB" baseline="0" dirty="0">
                <a:latin typeface="Arial" panose="020B0604020202020204" pitchFamily="34" charset="0"/>
                <a:cs typeface="Arial" panose="020B0604020202020204" pitchFamily="34" charset="0"/>
              </a:rPr>
              <a:t> grown only 0.6% in Essex and regionally in line with the 0.5% growth nationally. This is contradictory to the popular belief that part time work has grown significantly recently. The level of growth differs across districts, north east Essex districts has seen positive growth in part time work whereas other districts have seen negative growth over the same period. </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fld id="{A473C1C9-C8B2-4CC0-9C5C-01867B11DDE5}" type="slidenum">
              <a:rPr lang="en-GB" smtClean="0"/>
              <a:t>11</a:t>
            </a:fld>
            <a:endParaRPr lang="en-GB"/>
          </a:p>
        </p:txBody>
      </p:sp>
    </p:spTree>
    <p:extLst>
      <p:ext uri="{BB962C8B-B14F-4D97-AF65-F5344CB8AC3E}">
        <p14:creationId xmlns:p14="http://schemas.microsoft.com/office/powerpoint/2010/main" val="14014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F67539-87D9-446A-8954-A01EBD10431A}"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57402-1DF4-43B6-827C-386B732B8508}"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1E6F0E-A7DC-42CF-903E-9424CC92769D}"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506507" y="1268413"/>
            <a:ext cx="4288059"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506506" y="404664"/>
            <a:ext cx="889057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5109017" y="1268413"/>
            <a:ext cx="4288059"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5" name="Slide Number Placeholder 6"/>
          <p:cNvSpPr>
            <a:spLocks noGrp="1"/>
          </p:cNvSpPr>
          <p:nvPr>
            <p:ph type="sldNum" sz="quarter" idx="12"/>
          </p:nvPr>
        </p:nvSpPr>
        <p:spPr>
          <a:xfrm>
            <a:off x="131510" y="-5850"/>
            <a:ext cx="470680" cy="61064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06635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506508" y="1268189"/>
            <a:ext cx="8891323"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507341" y="404664"/>
            <a:ext cx="890790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506506" y="2708274"/>
            <a:ext cx="8908735"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71149704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9">
          <p15:clr>
            <a:srgbClr val="FBAE40"/>
          </p15:clr>
        </p15:guide>
        <p15:guide id="2" pos="2880">
          <p15:clr>
            <a:srgbClr val="FBAE40"/>
          </p15:clr>
        </p15:guide>
        <p15:guide id="3" orient="horz" pos="170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26E9D-BB5A-44FE-A294-10D493A4BC93}" type="datetime1">
              <a:rPr lang="en-US" smtClean="0"/>
              <a:t>4/3/2019</a:t>
            </a:fld>
            <a:endParaRPr lang="en-US"/>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510" y="-5850"/>
            <a:ext cx="470680" cy="610640"/>
          </a:xfrm>
          <a:prstGeom prst="rect">
            <a:avLst/>
          </a:prstGeom>
          <a:solidFill>
            <a:srgbClr val="E00069"/>
          </a:solidFill>
        </p:spPr>
        <p:txBody>
          <a:bodyPr vert="horz" lIns="91440" tIns="45720" rIns="91440" bIns="45720" rtlCol="0" anchor="b" anchorCtr="0"/>
          <a:lstStyle>
            <a:lvl1pPr algn="ctr">
              <a:defRPr sz="1600" b="1">
                <a:solidFill>
                  <a:schemeClr val="bg1"/>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0" r:id="rId4"/>
    <p:sldLayoutId id="2147483661"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chart" Target="../charts/chart23.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chart" Target="../charts/chart3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chart" Target="../charts/chart36.xml"/></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38.xml"/></Relationships>
</file>

<file path=ppt/slides/_rels/slide3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hart" Target="../charts/chart40.xml"/></Relationships>
</file>

<file path=ppt/slides/_rels/slide3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chart" Target="../charts/chart42.xml"/></Relationships>
</file>

<file path=ppt/slides/_rels/slide3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45.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chart" Target="../charts/chart46.xml"/></Relationships>
</file>

<file path=ppt/slides/_rels/slide4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49.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chart" Target="../charts/chart55.xml"/></Relationships>
</file>

<file path=ppt/slides/_rels/slide5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chart" Target="../charts/chart5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chart" Target="../charts/chart59.xml"/></Relationships>
</file>

<file path=ppt/slides/_rels/slide57.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chart" Target="../charts/chart6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Excel_Worksheet57.xlsx"/></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essex.gov.uk/"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hyperlink" Target="http://www.essex.gov.uk/ew"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8D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14602"/>
            <a:ext cx="8420100" cy="1470025"/>
          </a:xfrm>
        </p:spPr>
        <p:txBody>
          <a:bodyPr>
            <a:normAutofit/>
          </a:bodyPr>
          <a:lstStyle/>
          <a:p>
            <a:pPr algn="l"/>
            <a:r>
              <a:rPr lang="en-GB" dirty="0">
                <a:solidFill>
                  <a:schemeClr val="bg1"/>
                </a:solidFill>
                <a:latin typeface="Arial Black" panose="020B0A04020102020204" pitchFamily="34" charset="0"/>
              </a:rPr>
              <a:t>ESSEX </a:t>
            </a:r>
            <a:br>
              <a:rPr lang="en-GB" dirty="0">
                <a:solidFill>
                  <a:schemeClr val="bg1"/>
                </a:solidFill>
                <a:latin typeface="Arial Black" panose="020B0A04020102020204" pitchFamily="34" charset="0"/>
              </a:rPr>
            </a:br>
            <a:r>
              <a:rPr lang="en-GB" dirty="0">
                <a:solidFill>
                  <a:schemeClr val="bg1"/>
                </a:solidFill>
                <a:latin typeface="Arial Black" panose="020B0A04020102020204" pitchFamily="34" charset="0"/>
              </a:rPr>
              <a:t>INSIGHT PACK</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59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5144670" cy="1171370"/>
          </a:xfrm>
          <a:solidFill>
            <a:schemeClr val="accent6">
              <a:lumMod val="20000"/>
              <a:lumOff val="80000"/>
            </a:schemeClr>
          </a:solidFill>
        </p:spPr>
        <p:txBody>
          <a:bodyPr anchor="t">
            <a:noAutofit/>
          </a:bodyPr>
          <a:lstStyle/>
          <a:p>
            <a:r>
              <a:rPr lang="en-GB" sz="1600" dirty="0">
                <a:solidFill>
                  <a:srgbClr val="E00069"/>
                </a:solidFill>
                <a:latin typeface="Arial" panose="020B0604020202020204" pitchFamily="34" charset="0"/>
                <a:cs typeface="Arial" panose="020B0604020202020204" pitchFamily="34" charset="0"/>
              </a:rPr>
              <a:t> </a:t>
            </a:r>
            <a:r>
              <a:rPr lang="en-GB" sz="1800" dirty="0">
                <a:solidFill>
                  <a:srgbClr val="E00069"/>
                </a:solidFill>
                <a:latin typeface="Arial" panose="020B0604020202020204" pitchFamily="34" charset="0"/>
                <a:cs typeface="Arial" panose="020B0604020202020204" pitchFamily="34" charset="0"/>
              </a:rPr>
              <a:t>Essex employment is higher than regional and national comparators and has been growing at the same pace over the last decade</a:t>
            </a:r>
            <a:endParaRPr lang="en-GB" sz="1800" b="1" dirty="0">
              <a:solidFill>
                <a:srgbClr val="E00069"/>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873711490"/>
              </p:ext>
            </p:extLst>
          </p:nvPr>
        </p:nvGraphicFramePr>
        <p:xfrm>
          <a:off x="6250611" y="299472"/>
          <a:ext cx="2870199" cy="922317"/>
        </p:xfrm>
        <a:graphic>
          <a:graphicData uri="http://schemas.openxmlformats.org/drawingml/2006/table">
            <a:tbl>
              <a:tblPr firstRow="1" bandRow="1">
                <a:tableStyleId>{2D5ABB26-0587-4C30-8999-92F81FD0307C}</a:tableStyleId>
              </a:tblPr>
              <a:tblGrid>
                <a:gridCol w="956733">
                  <a:extLst>
                    <a:ext uri="{9D8B030D-6E8A-4147-A177-3AD203B41FA5}">
                      <a16:colId xmlns:a16="http://schemas.microsoft.com/office/drawing/2014/main" val="20000"/>
                    </a:ext>
                  </a:extLst>
                </a:gridCol>
                <a:gridCol w="956733">
                  <a:extLst>
                    <a:ext uri="{9D8B030D-6E8A-4147-A177-3AD203B41FA5}">
                      <a16:colId xmlns:a16="http://schemas.microsoft.com/office/drawing/2014/main" val="20001"/>
                    </a:ext>
                  </a:extLst>
                </a:gridCol>
                <a:gridCol w="956733">
                  <a:extLst>
                    <a:ext uri="{9D8B030D-6E8A-4147-A177-3AD203B41FA5}">
                      <a16:colId xmlns:a16="http://schemas.microsoft.com/office/drawing/2014/main" val="20002"/>
                    </a:ext>
                  </a:extLst>
                </a:gridCol>
              </a:tblGrid>
              <a:tr h="307439">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endParaRPr lang="en-GB"/>
                    </a:p>
                  </a:txBody>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Arial" panose="020B0604020202020204" pitchFamily="34" charset="0"/>
                          <a:cs typeface="Arial" panose="020B0604020202020204" pitchFamily="34" charset="0"/>
                        </a:rPr>
                        <a:t>SELEP</a:t>
                      </a: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78.2%</a:t>
                      </a:r>
                    </a:p>
                  </a:txBody>
                  <a:tcPr marL="99060" marR="99060"/>
                </a:tc>
                <a:tc>
                  <a:txBody>
                    <a:bodyPr/>
                    <a:lstStyle/>
                    <a:p>
                      <a:pPr algn="ctr"/>
                      <a:r>
                        <a:rPr lang="en-GB" sz="1100" dirty="0">
                          <a:solidFill>
                            <a:schemeClr val="bg1"/>
                          </a:solidFill>
                          <a:latin typeface="Arial" panose="020B0604020202020204" pitchFamily="34" charset="0"/>
                          <a:cs typeface="Arial" panose="020B0604020202020204" pitchFamily="34" charset="0"/>
                        </a:rPr>
                        <a:t>76.6%</a:t>
                      </a:r>
                    </a:p>
                  </a:txBody>
                  <a:tcPr marL="99060" marR="99060">
                    <a:solidFill>
                      <a:srgbClr val="FF0000"/>
                    </a:solidFill>
                  </a:tcPr>
                </a:tc>
                <a:tc>
                  <a:txBody>
                    <a:bodyPr/>
                    <a:lstStyle/>
                    <a:p>
                      <a:pPr algn="ctr"/>
                      <a:r>
                        <a:rPr lang="en-GB" sz="1100" dirty="0">
                          <a:solidFill>
                            <a:schemeClr val="bg1"/>
                          </a:solidFill>
                          <a:latin typeface="Arial" panose="020B0604020202020204" pitchFamily="34" charset="0"/>
                          <a:cs typeface="Arial" panose="020B0604020202020204" pitchFamily="34" charset="0"/>
                        </a:rPr>
                        <a:t>75%</a:t>
                      </a:r>
                    </a:p>
                  </a:txBody>
                  <a:tcPr marL="99060" marR="99060">
                    <a:solidFill>
                      <a:srgbClr val="FF0000"/>
                    </a:solidFill>
                  </a:tcPr>
                </a:tc>
                <a:extLst>
                  <a:ext uri="{0D108BD9-81ED-4DB2-BD59-A6C34878D82A}">
                    <a16:rowId xmlns:a16="http://schemas.microsoft.com/office/drawing/2014/main" val="10002"/>
                  </a:ext>
                </a:extLst>
              </a:tr>
            </a:tbl>
          </a:graphicData>
        </a:graphic>
      </p:graphicFrame>
      <p:graphicFrame>
        <p:nvGraphicFramePr>
          <p:cNvPr id="6" name="Chart 5"/>
          <p:cNvGraphicFramePr/>
          <p:nvPr>
            <p:extLst>
              <p:ext uri="{D42A27DB-BD31-4B8C-83A1-F6EECF244321}">
                <p14:modId xmlns:p14="http://schemas.microsoft.com/office/powerpoint/2010/main" val="1235470857"/>
              </p:ext>
            </p:extLst>
          </p:nvPr>
        </p:nvGraphicFramePr>
        <p:xfrm>
          <a:off x="525860" y="3352670"/>
          <a:ext cx="4045526"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315200" y="6482200"/>
            <a:ext cx="25908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Annual Population Survey</a:t>
            </a:r>
          </a:p>
          <a:p>
            <a:endParaRPr lang="en-GB" dirty="0"/>
          </a:p>
        </p:txBody>
      </p:sp>
      <p:sp>
        <p:nvSpPr>
          <p:cNvPr id="14" name="Text Placeholder 8"/>
          <p:cNvSpPr>
            <a:spLocks noGrp="1"/>
          </p:cNvSpPr>
          <p:nvPr>
            <p:ph type="body" sz="half" idx="2"/>
          </p:nvPr>
        </p:nvSpPr>
        <p:spPr>
          <a:xfrm>
            <a:off x="449531" y="1444421"/>
            <a:ext cx="8698327" cy="1688579"/>
          </a:xfrm>
        </p:spPr>
        <p:txBody>
          <a:bodyPr>
            <a:normAutofit/>
          </a:bodyPr>
          <a:lstStyle/>
          <a:p>
            <a:r>
              <a:rPr lang="en-GB" b="1" dirty="0">
                <a:latin typeface="Arial" panose="020B0604020202020204" pitchFamily="34" charset="0"/>
                <a:cs typeface="Arial" panose="020B0604020202020204" pitchFamily="34" charset="0"/>
              </a:rPr>
              <a:t>Employment Rate</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Employment is slightly higher in Essex than the rest of the Great Britain on average, however the growth is fairly similar. There is a high level of disparity between districts, </a:t>
            </a:r>
            <a:r>
              <a:rPr lang="en-GB" dirty="0" err="1">
                <a:latin typeface="Arial" panose="020B0604020202020204" pitchFamily="34" charset="0"/>
                <a:cs typeface="Arial" panose="020B0604020202020204" pitchFamily="34" charset="0"/>
              </a:rPr>
              <a:t>Tendring</a:t>
            </a:r>
            <a:r>
              <a:rPr lang="en-GB" dirty="0">
                <a:latin typeface="Arial" panose="020B0604020202020204" pitchFamily="34" charset="0"/>
                <a:cs typeface="Arial" panose="020B0604020202020204" pitchFamily="34" charset="0"/>
              </a:rPr>
              <a:t> has only 70.2% employment compared with 83.6% in Castle Point. </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high employment rate is not necessarily good for productivity – Castle Point has the highest employment rate but the lowest GVA per head in 2018. </a:t>
            </a:r>
          </a:p>
        </p:txBody>
      </p:sp>
      <p:sp>
        <p:nvSpPr>
          <p:cNvPr id="11" name="TextBox 10"/>
          <p:cNvSpPr txBox="1"/>
          <p:nvPr/>
        </p:nvSpPr>
        <p:spPr>
          <a:xfrm>
            <a:off x="1899800" y="6350171"/>
            <a:ext cx="206091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2018  Employment Rate </a:t>
            </a:r>
          </a:p>
          <a:p>
            <a:endParaRPr lang="en-GB" dirty="0"/>
          </a:p>
        </p:txBody>
      </p:sp>
      <p:graphicFrame>
        <p:nvGraphicFramePr>
          <p:cNvPr id="12" name="Chart 11"/>
          <p:cNvGraphicFramePr/>
          <p:nvPr>
            <p:extLst>
              <p:ext uri="{D42A27DB-BD31-4B8C-83A1-F6EECF244321}">
                <p14:modId xmlns:p14="http://schemas.microsoft.com/office/powerpoint/2010/main" val="3802869025"/>
              </p:ext>
            </p:extLst>
          </p:nvPr>
        </p:nvGraphicFramePr>
        <p:xfrm>
          <a:off x="4876669" y="3200012"/>
          <a:ext cx="4470531" cy="3107657"/>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11271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1"/>
            <a:ext cx="5297330" cy="1180689"/>
          </a:xfrm>
          <a:solidFill>
            <a:schemeClr val="accent6">
              <a:lumMod val="20000"/>
              <a:lumOff val="80000"/>
            </a:schemeClr>
          </a:solidFill>
        </p:spPr>
        <p:txBody>
          <a:bodyPr anchor="t">
            <a:noAutofit/>
          </a:bodyPr>
          <a:lstStyle/>
          <a:p>
            <a:r>
              <a:rPr lang="en-GB" dirty="0">
                <a:solidFill>
                  <a:srgbClr val="E00069"/>
                </a:solidFill>
                <a:latin typeface="Arial" panose="020B0604020202020204" pitchFamily="34" charset="0"/>
                <a:cs typeface="Arial" panose="020B0604020202020204" pitchFamily="34" charset="0"/>
              </a:rPr>
              <a:t>    For the majority of Essex districts the proportion of part time work has decreased over the last decade </a:t>
            </a:r>
            <a:endParaRPr lang="en-GB" b="1" dirty="0">
              <a:solidFill>
                <a:srgbClr val="E00069"/>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728662907"/>
              </p:ext>
            </p:extLst>
          </p:nvPr>
        </p:nvGraphicFramePr>
        <p:xfrm>
          <a:off x="6403270" y="299472"/>
          <a:ext cx="2870199" cy="922317"/>
        </p:xfrm>
        <a:graphic>
          <a:graphicData uri="http://schemas.openxmlformats.org/drawingml/2006/table">
            <a:tbl>
              <a:tblPr firstRow="1" bandRow="1">
                <a:tableStyleId>{2D5ABB26-0587-4C30-8999-92F81FD0307C}</a:tableStyleId>
              </a:tblPr>
              <a:tblGrid>
                <a:gridCol w="956733">
                  <a:extLst>
                    <a:ext uri="{9D8B030D-6E8A-4147-A177-3AD203B41FA5}">
                      <a16:colId xmlns:a16="http://schemas.microsoft.com/office/drawing/2014/main" val="20000"/>
                    </a:ext>
                  </a:extLst>
                </a:gridCol>
                <a:gridCol w="956733">
                  <a:extLst>
                    <a:ext uri="{9D8B030D-6E8A-4147-A177-3AD203B41FA5}">
                      <a16:colId xmlns:a16="http://schemas.microsoft.com/office/drawing/2014/main" val="20001"/>
                    </a:ext>
                  </a:extLst>
                </a:gridCol>
                <a:gridCol w="956733">
                  <a:extLst>
                    <a:ext uri="{9D8B030D-6E8A-4147-A177-3AD203B41FA5}">
                      <a16:colId xmlns:a16="http://schemas.microsoft.com/office/drawing/2014/main" val="20002"/>
                    </a:ext>
                  </a:extLst>
                </a:gridCol>
              </a:tblGrid>
              <a:tr h="307439">
                <a:tc gridSpan="3">
                  <a:txBody>
                    <a:bodyPr/>
                    <a:lstStyle/>
                    <a:p>
                      <a:pPr algn="ctr"/>
                      <a:r>
                        <a:rPr lang="en-GB" sz="1100" b="1" baseline="0" dirty="0">
                          <a:solidFill>
                            <a:schemeClr val="tx1"/>
                          </a:solidFill>
                          <a:latin typeface="Arial" panose="020B0604020202020204" pitchFamily="34" charset="0"/>
                          <a:cs typeface="Arial" panose="020B0604020202020204" pitchFamily="34" charset="0"/>
                        </a:rPr>
                        <a:t>LATEST PICTURE - % part time work</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endParaRPr lang="en-GB"/>
                    </a:p>
                  </a:txBody>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Arial" panose="020B0604020202020204" pitchFamily="34" charset="0"/>
                          <a:cs typeface="Arial" panose="020B0604020202020204" pitchFamily="34" charset="0"/>
                        </a:rPr>
                        <a:t>SELEP</a:t>
                      </a: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26%</a:t>
                      </a:r>
                    </a:p>
                  </a:txBody>
                  <a:tcPr marL="99060" marR="99060">
                    <a:solidFill>
                      <a:schemeClr val="bg1">
                        <a:lumMod val="95000"/>
                      </a:schemeClr>
                    </a:solidFill>
                  </a:tcPr>
                </a:tc>
                <a:tc>
                  <a:txBody>
                    <a:bodyPr/>
                    <a:lstStyle/>
                    <a:p>
                      <a:pPr algn="ctr"/>
                      <a:r>
                        <a:rPr lang="en-GB" sz="1100" dirty="0">
                          <a:solidFill>
                            <a:schemeClr val="tx1"/>
                          </a:solidFill>
                          <a:latin typeface="Arial" panose="020B0604020202020204" pitchFamily="34" charset="0"/>
                          <a:cs typeface="Arial" panose="020B0604020202020204" pitchFamily="34" charset="0"/>
                        </a:rPr>
                        <a:t>26.2%</a:t>
                      </a:r>
                    </a:p>
                  </a:txBody>
                  <a:tcPr marL="99060" marR="99060">
                    <a:solidFill>
                      <a:schemeClr val="bg1">
                        <a:lumMod val="95000"/>
                      </a:schemeClr>
                    </a:solidFill>
                  </a:tcPr>
                </a:tc>
                <a:tc>
                  <a:txBody>
                    <a:bodyPr/>
                    <a:lstStyle/>
                    <a:p>
                      <a:pPr algn="ctr"/>
                      <a:r>
                        <a:rPr lang="en-GB" sz="1100" dirty="0">
                          <a:solidFill>
                            <a:schemeClr val="tx1"/>
                          </a:solidFill>
                          <a:latin typeface="Arial" panose="020B0604020202020204" pitchFamily="34" charset="0"/>
                          <a:cs typeface="Arial" panose="020B0604020202020204" pitchFamily="34" charset="0"/>
                        </a:rPr>
                        <a:t>25%</a:t>
                      </a:r>
                    </a:p>
                  </a:txBody>
                  <a:tcPr marL="99060" marR="99060">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6" name="Chart 5"/>
          <p:cNvGraphicFramePr/>
          <p:nvPr>
            <p:extLst>
              <p:ext uri="{D42A27DB-BD31-4B8C-83A1-F6EECF244321}">
                <p14:modId xmlns:p14="http://schemas.microsoft.com/office/powerpoint/2010/main" val="2207012352"/>
              </p:ext>
            </p:extLst>
          </p:nvPr>
        </p:nvGraphicFramePr>
        <p:xfrm>
          <a:off x="67880" y="3505330"/>
          <a:ext cx="3358520" cy="26663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861250" y="6482202"/>
            <a:ext cx="502933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Annual Population Survey and ASHE</a:t>
            </a:r>
          </a:p>
          <a:p>
            <a:endParaRPr lang="en-GB" dirty="0"/>
          </a:p>
        </p:txBody>
      </p:sp>
      <p:sp>
        <p:nvSpPr>
          <p:cNvPr id="14" name="Text Placeholder 8"/>
          <p:cNvSpPr>
            <a:spLocks noGrp="1"/>
          </p:cNvSpPr>
          <p:nvPr>
            <p:ph type="body" sz="half" idx="2"/>
          </p:nvPr>
        </p:nvSpPr>
        <p:spPr>
          <a:xfrm>
            <a:off x="525861" y="1520750"/>
            <a:ext cx="8698327" cy="1688579"/>
          </a:xfrm>
        </p:spPr>
        <p:txBody>
          <a:bodyPr>
            <a:normAutofit fontScale="85000" lnSpcReduction="20000"/>
          </a:bodyPr>
          <a:lstStyle/>
          <a:p>
            <a:r>
              <a:rPr lang="en-GB" dirty="0">
                <a:latin typeface="Arial" panose="020B0604020202020204" pitchFamily="34" charset="0"/>
                <a:cs typeface="Arial" panose="020B0604020202020204" pitchFamily="34" charset="0"/>
              </a:rPr>
              <a:t>The growth in % of employed who are part time workers (16-64) has grown only 0.6% in Essex and regionally in line with the 0.5% growth nationally. This is contradictory to the popular belief that part time work has grown significantly recently. The level of growth differs across districts, north east Essex districts have seen positive growth in part time work whereas other districts have seen negative growth over the same period. Chelmsford and Colchester have the highest numbers of people working in the sales occupation in 2018, which is known to make up a relative high proportion of part time work in the East of England.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value of part time work measured by the median part time earnings per week has increased over the last decade. The growth in part time earnings is twice as  much as the growth in full time earnings in the same time period. Essex part time workers are working longer hours than in 2008, there has been a 2.6% point increase in the last decade in proportion of workers working 10-34hrs. </a:t>
            </a:r>
          </a:p>
          <a:p>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144210" y="6174917"/>
            <a:ext cx="320586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2007 - 2017 Percentage Point Growth of Part Time Employment </a:t>
            </a:r>
            <a:br>
              <a:rPr lang="en-GB" sz="900" dirty="0">
                <a:latin typeface="Arial" panose="020B0604020202020204" pitchFamily="34" charset="0"/>
                <a:cs typeface="Arial" panose="020B0604020202020204" pitchFamily="34" charset="0"/>
              </a:rPr>
            </a:br>
            <a:endParaRPr lang="en-GB" dirty="0"/>
          </a:p>
        </p:txBody>
      </p:sp>
      <p:graphicFrame>
        <p:nvGraphicFramePr>
          <p:cNvPr id="12" name="Chart 11"/>
          <p:cNvGraphicFramePr/>
          <p:nvPr>
            <p:extLst>
              <p:ext uri="{D42A27DB-BD31-4B8C-83A1-F6EECF244321}">
                <p14:modId xmlns:p14="http://schemas.microsoft.com/office/powerpoint/2010/main" val="4029277618"/>
              </p:ext>
            </p:extLst>
          </p:nvPr>
        </p:nvGraphicFramePr>
        <p:xfrm>
          <a:off x="3426400" y="3505330"/>
          <a:ext cx="3053200" cy="259522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13" name="TextBox 12"/>
          <p:cNvSpPr txBox="1"/>
          <p:nvPr/>
        </p:nvSpPr>
        <p:spPr>
          <a:xfrm>
            <a:off x="4113370" y="6176882"/>
            <a:ext cx="206091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Part time work as a % of all work </a:t>
            </a:r>
            <a:br>
              <a:rPr lang="en-GB" sz="900" dirty="0">
                <a:latin typeface="Arial" panose="020B0604020202020204" pitchFamily="34" charset="0"/>
                <a:cs typeface="Arial" panose="020B0604020202020204" pitchFamily="34" charset="0"/>
              </a:rPr>
            </a:br>
            <a:endParaRPr lang="en-GB" dirty="0"/>
          </a:p>
        </p:txBody>
      </p:sp>
      <p:graphicFrame>
        <p:nvGraphicFramePr>
          <p:cNvPr id="16" name="Chart 15"/>
          <p:cNvGraphicFramePr/>
          <p:nvPr>
            <p:extLst>
              <p:ext uri="{D42A27DB-BD31-4B8C-83A1-F6EECF244321}">
                <p14:modId xmlns:p14="http://schemas.microsoft.com/office/powerpoint/2010/main" val="3772807634"/>
              </p:ext>
            </p:extLst>
          </p:nvPr>
        </p:nvGraphicFramePr>
        <p:xfrm>
          <a:off x="6632260" y="3505330"/>
          <a:ext cx="2943670" cy="251395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7395561" y="6100552"/>
            <a:ext cx="183192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Part time work £ over time  </a:t>
            </a:r>
            <a:br>
              <a:rPr lang="en-GB" sz="900"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57344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6213290" cy="1162050"/>
          </a:xfrm>
          <a:solidFill>
            <a:schemeClr val="accent6">
              <a:lumMod val="20000"/>
              <a:lumOff val="80000"/>
            </a:schemeClr>
          </a:solidFill>
        </p:spPr>
        <p:txBody>
          <a:bodyPr anchor="b">
            <a:noAutofit/>
          </a:bodyPr>
          <a:lstStyle/>
          <a:p>
            <a:r>
              <a:rPr lang="en-GB" sz="1800" b="1" dirty="0">
                <a:solidFill>
                  <a:srgbClr val="E00069"/>
                </a:solidFill>
                <a:latin typeface="Arial" panose="020B0604020202020204" pitchFamily="34" charset="0"/>
                <a:cs typeface="Arial" panose="020B0604020202020204" pitchFamily="34" charset="0"/>
              </a:rPr>
              <a:t>   </a:t>
            </a:r>
            <a:r>
              <a:rPr lang="en-GB" sz="1800" dirty="0">
                <a:solidFill>
                  <a:srgbClr val="E00069"/>
                </a:solidFill>
                <a:latin typeface="Arial" panose="020B0604020202020204" pitchFamily="34" charset="0"/>
                <a:cs typeface="Arial" panose="020B0604020202020204" pitchFamily="34" charset="0"/>
              </a:rPr>
              <a:t>Essex has a lower proportion of individuals in professional and technical occupations than nationally and regionally. This may be attributed to the skills deficit. </a:t>
            </a:r>
            <a:endParaRPr lang="en-GB" sz="1800" b="1" dirty="0">
              <a:solidFill>
                <a:srgbClr val="E00069"/>
              </a:solidFill>
              <a:latin typeface="Arial" panose="020B0604020202020204" pitchFamily="34" charset="0"/>
              <a:cs typeface="Arial" panose="020B0604020202020204" pitchFamily="34" charset="0"/>
            </a:endParaRPr>
          </a:p>
        </p:txBody>
      </p:sp>
      <p:sp>
        <p:nvSpPr>
          <p:cNvPr id="9" name="Text Placeholder 8"/>
          <p:cNvSpPr>
            <a:spLocks noGrp="1"/>
          </p:cNvSpPr>
          <p:nvPr>
            <p:ph type="body" sz="half" idx="2"/>
          </p:nvPr>
        </p:nvSpPr>
        <p:spPr>
          <a:xfrm>
            <a:off x="449530" y="1597080"/>
            <a:ext cx="9113830" cy="1459588"/>
          </a:xfrm>
        </p:spPr>
        <p:txBody>
          <a:bodyPr>
            <a:normAutofit lnSpcReduction="10000"/>
          </a:bodyPr>
          <a:lstStyle/>
          <a:p>
            <a:r>
              <a:rPr lang="en-GB" b="1" dirty="0">
                <a:latin typeface="Arial" panose="020B0604020202020204" pitchFamily="34" charset="0"/>
                <a:cs typeface="Arial" panose="020B0604020202020204" pitchFamily="34" charset="0"/>
              </a:rPr>
              <a:t>% all in employment who are in different SOC classifications</a:t>
            </a:r>
          </a:p>
          <a:p>
            <a:r>
              <a:rPr lang="en-GB" dirty="0">
                <a:latin typeface="Arial" panose="020B0604020202020204" pitchFamily="34" charset="0"/>
                <a:cs typeface="Arial" panose="020B0604020202020204" pitchFamily="34" charset="0"/>
              </a:rPr>
              <a:t>Occupations are classified according to the Standard Occupation Classification 2010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2017/18, in Essex the highest proportion of workers are in professional occupations and associate professional and technical occupations (15.9% for both) together smaller than both the regional and national average. </a:t>
            </a:r>
          </a:p>
        </p:txBody>
      </p:sp>
      <p:graphicFrame>
        <p:nvGraphicFramePr>
          <p:cNvPr id="5" name="Chart 4"/>
          <p:cNvGraphicFramePr/>
          <p:nvPr>
            <p:extLst>
              <p:ext uri="{D42A27DB-BD31-4B8C-83A1-F6EECF244321}">
                <p14:modId xmlns:p14="http://schemas.microsoft.com/office/powerpoint/2010/main" val="320015062"/>
              </p:ext>
            </p:extLst>
          </p:nvPr>
        </p:nvGraphicFramePr>
        <p:xfrm>
          <a:off x="449530" y="3123680"/>
          <a:ext cx="9312260" cy="34348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 name="Rectangle 2">
            <a:extLst>
              <a:ext uri="{FF2B5EF4-FFF2-40B4-BE49-F238E27FC236}">
                <a16:creationId xmlns:a16="http://schemas.microsoft.com/office/drawing/2014/main" id="{C2CC2131-2FD8-4619-B1AB-047250FD348B}"/>
              </a:ext>
            </a:extLst>
          </p:cNvPr>
          <p:cNvSpPr/>
          <p:nvPr/>
        </p:nvSpPr>
        <p:spPr>
          <a:xfrm>
            <a:off x="758654" y="5575558"/>
            <a:ext cx="606836" cy="296002"/>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9EDC6F96-3DCC-44A8-A9FF-42732C2D9C24}"/>
              </a:ext>
            </a:extLst>
          </p:cNvPr>
          <p:cNvSpPr/>
          <p:nvPr/>
        </p:nvSpPr>
        <p:spPr>
          <a:xfrm>
            <a:off x="1369295" y="5575558"/>
            <a:ext cx="603032" cy="291586"/>
          </a:xfrm>
          <a:prstGeom prst="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51ED188C-7461-4F38-9E13-A5E640248A93}"/>
              </a:ext>
            </a:extLst>
          </p:cNvPr>
          <p:cNvSpPr/>
          <p:nvPr/>
        </p:nvSpPr>
        <p:spPr>
          <a:xfrm>
            <a:off x="1999488" y="5575560"/>
            <a:ext cx="587283" cy="291585"/>
          </a:xfrm>
          <a:prstGeom prst="rect">
            <a:avLst/>
          </a:prstGeom>
          <a:noFill/>
          <a:ln>
            <a:solidFill>
              <a:srgbClr val="E0006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86DC1B9E-E4B6-49A5-AC2E-93BBCC046350}"/>
              </a:ext>
            </a:extLst>
          </p:cNvPr>
          <p:cNvGraphicFramePr>
            <a:graphicFrameLocks noGrp="1"/>
          </p:cNvGraphicFramePr>
          <p:nvPr>
            <p:extLst>
              <p:ext uri="{D42A27DB-BD31-4B8C-83A1-F6EECF244321}">
                <p14:modId xmlns:p14="http://schemas.microsoft.com/office/powerpoint/2010/main" val="815240721"/>
              </p:ext>
            </p:extLst>
          </p:nvPr>
        </p:nvGraphicFramePr>
        <p:xfrm>
          <a:off x="6933561" y="273052"/>
          <a:ext cx="2870199" cy="922317"/>
        </p:xfrm>
        <a:graphic>
          <a:graphicData uri="http://schemas.openxmlformats.org/drawingml/2006/table">
            <a:tbl>
              <a:tblPr firstRow="1" bandRow="1">
                <a:tableStyleId>{2D5ABB26-0587-4C30-8999-92F81FD0307C}</a:tableStyleId>
              </a:tblPr>
              <a:tblGrid>
                <a:gridCol w="956733">
                  <a:extLst>
                    <a:ext uri="{9D8B030D-6E8A-4147-A177-3AD203B41FA5}">
                      <a16:colId xmlns:a16="http://schemas.microsoft.com/office/drawing/2014/main" val="20000"/>
                    </a:ext>
                  </a:extLst>
                </a:gridCol>
                <a:gridCol w="956733">
                  <a:extLst>
                    <a:ext uri="{9D8B030D-6E8A-4147-A177-3AD203B41FA5}">
                      <a16:colId xmlns:a16="http://schemas.microsoft.com/office/drawing/2014/main" val="20001"/>
                    </a:ext>
                  </a:extLst>
                </a:gridCol>
                <a:gridCol w="956733">
                  <a:extLst>
                    <a:ext uri="{9D8B030D-6E8A-4147-A177-3AD203B41FA5}">
                      <a16:colId xmlns:a16="http://schemas.microsoft.com/office/drawing/2014/main" val="20002"/>
                    </a:ext>
                  </a:extLst>
                </a:gridCol>
              </a:tblGrid>
              <a:tr h="307439">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endParaRPr lang="en-GB"/>
                    </a:p>
                  </a:txBody>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Arial" panose="020B0604020202020204" pitchFamily="34" charset="0"/>
                          <a:cs typeface="Arial" panose="020B0604020202020204" pitchFamily="34" charset="0"/>
                        </a:rPr>
                        <a:t>SELEP</a:t>
                      </a: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31.8%</a:t>
                      </a:r>
                    </a:p>
                  </a:txBody>
                  <a:tcPr marL="99060" marR="99060">
                    <a:solidFill>
                      <a:schemeClr val="bg1">
                        <a:lumMod val="95000"/>
                      </a:schemeClr>
                    </a:solidFill>
                  </a:tcPr>
                </a:tc>
                <a:tc>
                  <a:txBody>
                    <a:bodyPr/>
                    <a:lstStyle/>
                    <a:p>
                      <a:pPr algn="ctr"/>
                      <a:r>
                        <a:rPr lang="en-GB" sz="1100" dirty="0">
                          <a:solidFill>
                            <a:schemeClr val="tx1"/>
                          </a:solidFill>
                          <a:latin typeface="Arial" panose="020B0604020202020204" pitchFamily="34" charset="0"/>
                          <a:cs typeface="Arial" panose="020B0604020202020204" pitchFamily="34" charset="0"/>
                        </a:rPr>
                        <a:t>33.8%</a:t>
                      </a:r>
                    </a:p>
                  </a:txBody>
                  <a:tcPr marL="99060" marR="99060">
                    <a:solidFill>
                      <a:schemeClr val="bg1">
                        <a:lumMod val="95000"/>
                      </a:schemeClr>
                    </a:solidFill>
                  </a:tcPr>
                </a:tc>
                <a:tc>
                  <a:txBody>
                    <a:bodyPr/>
                    <a:lstStyle/>
                    <a:p>
                      <a:pPr algn="ctr"/>
                      <a:r>
                        <a:rPr lang="en-GB" sz="1100" dirty="0">
                          <a:solidFill>
                            <a:schemeClr val="tx1"/>
                          </a:solidFill>
                          <a:latin typeface="Arial" panose="020B0604020202020204" pitchFamily="34" charset="0"/>
                          <a:cs typeface="Arial" panose="020B0604020202020204" pitchFamily="34" charset="0"/>
                        </a:rPr>
                        <a:t>34.8%</a:t>
                      </a:r>
                    </a:p>
                  </a:txBody>
                  <a:tcPr marL="99060" marR="99060">
                    <a:solidFill>
                      <a:schemeClr val="bg1">
                        <a:lumMod val="95000"/>
                      </a:schemeClr>
                    </a:solidFill>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F511A0E1-FCF9-4AFA-864E-56088851E038}"/>
              </a:ext>
            </a:extLst>
          </p:cNvPr>
          <p:cNvSpPr txBox="1"/>
          <p:nvPr/>
        </p:nvSpPr>
        <p:spPr>
          <a:xfrm>
            <a:off x="6937581" y="1301079"/>
            <a:ext cx="2824210" cy="230832"/>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2017/18 Proportion of professional &amp; technical</a:t>
            </a:r>
            <a:endParaRPr lang="en-GB" dirty="0"/>
          </a:p>
        </p:txBody>
      </p:sp>
    </p:spTree>
    <p:extLst>
      <p:ext uri="{BB962C8B-B14F-4D97-AF65-F5344CB8AC3E}">
        <p14:creationId xmlns:p14="http://schemas.microsoft.com/office/powerpoint/2010/main" val="320385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chor="b">
            <a:noAutofit/>
          </a:bodyPr>
          <a:lstStyle/>
          <a:p>
            <a:r>
              <a:rPr lang="en-GB" sz="1800" dirty="0">
                <a:solidFill>
                  <a:srgbClr val="E00069"/>
                </a:solidFill>
                <a:latin typeface="Arial" panose="020B0604020202020204" pitchFamily="34" charset="0"/>
                <a:cs typeface="Arial" panose="020B0604020202020204" pitchFamily="34" charset="0"/>
              </a:rPr>
              <a:t>    The labour market is highly skewed for women with 40% of women working in public services.</a:t>
            </a:r>
            <a:endParaRPr lang="en-GB" sz="1800" b="1" dirty="0">
              <a:solidFill>
                <a:srgbClr val="E00069"/>
              </a:solidFill>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3872972" y="273050"/>
            <a:ext cx="5537729" cy="6356350"/>
          </a:xfrm>
        </p:spPr>
        <p:txBody>
          <a:bodyPr anchor="b">
            <a:normAutofit/>
          </a:bodyPr>
          <a:lstStyle/>
          <a:p>
            <a:pPr marL="0" indent="0" algn="r">
              <a:buNone/>
            </a:pPr>
            <a:r>
              <a:rPr lang="en-GB" sz="800" dirty="0">
                <a:latin typeface="Arial" panose="020B0604020202020204" pitchFamily="34" charset="0"/>
                <a:cs typeface="Arial" panose="020B0604020202020204" pitchFamily="34" charset="0"/>
              </a:rPr>
              <a:t>Source: ONS Annual Population Survey</a:t>
            </a:r>
          </a:p>
        </p:txBody>
      </p:sp>
      <p:sp>
        <p:nvSpPr>
          <p:cNvPr id="9" name="Text Placeholder 8"/>
          <p:cNvSpPr>
            <a:spLocks noGrp="1"/>
          </p:cNvSpPr>
          <p:nvPr>
            <p:ph type="body" sz="half" idx="2"/>
          </p:nvPr>
        </p:nvSpPr>
        <p:spPr>
          <a:xfrm>
            <a:off x="525860" y="1597081"/>
            <a:ext cx="3259006" cy="4889499"/>
          </a:xfrm>
        </p:spPr>
        <p:txBody>
          <a:bodyPr>
            <a:normAutofit/>
          </a:bodyPr>
          <a:lstStyle/>
          <a:p>
            <a:r>
              <a:rPr lang="en-GB" b="1" dirty="0">
                <a:latin typeface="Arial" panose="020B0604020202020204" pitchFamily="34" charset="0"/>
                <a:cs typeface="Arial" panose="020B0604020202020204" pitchFamily="34" charset="0"/>
              </a:rPr>
              <a:t>% in employment who work for different occupations (SIC 2007)</a:t>
            </a:r>
          </a:p>
          <a:p>
            <a:r>
              <a:rPr lang="en-GB" dirty="0">
                <a:latin typeface="Arial" panose="020B0604020202020204" pitchFamily="34" charset="0"/>
                <a:cs typeface="Arial" panose="020B0604020202020204" pitchFamily="34" charset="0"/>
              </a:rPr>
              <a:t>The 2017/2018 labour market is distinctly different for men and women however the Essex labour market distribution is similar to the regional and national picture.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women, the market is highly skewed towards public admin, education and health with 42.4% working across these industries.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men, the labour market is more evenly distributed across the standard industry classifications, nevertheless men most frequently work in the banking, finance and insurance industries.   </a:t>
            </a:r>
          </a:p>
          <a:p>
            <a:endParaRPr lang="en-GB" dirty="0">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3108181802"/>
              </p:ext>
            </p:extLst>
          </p:nvPr>
        </p:nvGraphicFramePr>
        <p:xfrm>
          <a:off x="3810000" y="304800"/>
          <a:ext cx="5867401"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95879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006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Businesses </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9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1"/>
            <a:ext cx="4915680" cy="1162049"/>
          </a:xfrm>
          <a:solidFill>
            <a:schemeClr val="accent6">
              <a:lumMod val="20000"/>
              <a:lumOff val="80000"/>
            </a:schemeClr>
          </a:solidFill>
        </p:spPr>
        <p:txBody>
          <a:bodyPr anchor="b">
            <a:noAutofit/>
          </a:bodyPr>
          <a:lstStyle/>
          <a:p>
            <a:r>
              <a:rPr lang="en-GB" dirty="0">
                <a:solidFill>
                  <a:srgbClr val="007E31"/>
                </a:solidFill>
                <a:latin typeface="Arial" panose="020B0604020202020204" pitchFamily="34" charset="0"/>
                <a:cs typeface="Arial" panose="020B0604020202020204" pitchFamily="34" charset="0"/>
              </a:rPr>
              <a:t> </a:t>
            </a:r>
            <a:r>
              <a:rPr lang="en-GB" dirty="0">
                <a:solidFill>
                  <a:srgbClr val="E00069"/>
                </a:solidFill>
                <a:latin typeface="Arial" panose="020B0604020202020204" pitchFamily="34" charset="0"/>
                <a:cs typeface="Arial" panose="020B0604020202020204" pitchFamily="34" charset="0"/>
              </a:rPr>
              <a:t>There has been  a 41% growth in the last decade in professional, scientific and technical businesses in Essex. </a:t>
            </a:r>
            <a:endParaRPr lang="en-GB" b="1" dirty="0">
              <a:solidFill>
                <a:srgbClr val="E00069"/>
              </a:solidFill>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3872972" y="273053"/>
            <a:ext cx="5537729" cy="6356349"/>
          </a:xfrm>
        </p:spPr>
        <p:txBody>
          <a:bodyPr anchor="b">
            <a:normAutofit/>
          </a:bodyPr>
          <a:lstStyle/>
          <a:p>
            <a:pPr marL="0" indent="0" algn="r">
              <a:buNone/>
            </a:pPr>
            <a:r>
              <a:rPr lang="en-GB" sz="1000" b="1" dirty="0">
                <a:latin typeface="Arial" panose="020B0604020202020204" pitchFamily="34" charset="0"/>
                <a:cs typeface="Arial" panose="020B0604020202020204" pitchFamily="34" charset="0"/>
              </a:rPr>
              <a:t>* ROUNDED ESTIMATES</a:t>
            </a:r>
          </a:p>
          <a:p>
            <a:pPr marL="0" indent="0" algn="r">
              <a:buNone/>
            </a:pPr>
            <a:r>
              <a:rPr lang="en-GB" sz="1000" dirty="0">
                <a:latin typeface="Arial" panose="020B0604020202020204" pitchFamily="34" charset="0"/>
                <a:cs typeface="Arial" panose="020B0604020202020204" pitchFamily="34" charset="0"/>
              </a:rPr>
              <a:t>Source: Office for National Statistics, UK Business Counts - local units by industry, 2017 figures shown</a:t>
            </a:r>
          </a:p>
          <a:p>
            <a:pPr marL="0" indent="0" algn="r">
              <a:buNone/>
            </a:pPr>
            <a:r>
              <a:rPr lang="en-GB" sz="1000" dirty="0">
                <a:latin typeface="Arial" panose="020B0604020202020204" pitchFamily="34" charset="0"/>
                <a:cs typeface="Arial" panose="020B0604020202020204" pitchFamily="34" charset="0"/>
              </a:rPr>
              <a:t>ONS, Business Register and Employment Survey </a:t>
            </a:r>
          </a:p>
        </p:txBody>
      </p:sp>
      <p:sp>
        <p:nvSpPr>
          <p:cNvPr id="3" name="Text Placeholder 2"/>
          <p:cNvSpPr>
            <a:spLocks noGrp="1"/>
          </p:cNvSpPr>
          <p:nvPr>
            <p:ph type="body" sz="half" idx="2"/>
          </p:nvPr>
        </p:nvSpPr>
        <p:spPr/>
        <p:txBody>
          <a:bodyPr/>
          <a:lstStyle/>
          <a:p>
            <a:r>
              <a:rPr lang="en-GB" b="1" dirty="0"/>
              <a:t>Sector Strengths Essex</a:t>
            </a:r>
          </a:p>
        </p:txBody>
      </p:sp>
      <p:graphicFrame>
        <p:nvGraphicFramePr>
          <p:cNvPr id="6" name="Table 5"/>
          <p:cNvGraphicFramePr>
            <a:graphicFrameLocks noGrp="1"/>
          </p:cNvGraphicFramePr>
          <p:nvPr>
            <p:extLst>
              <p:ext uri="{D42A27DB-BD31-4B8C-83A1-F6EECF244321}">
                <p14:modId xmlns:p14="http://schemas.microsoft.com/office/powerpoint/2010/main" val="598656725"/>
              </p:ext>
            </p:extLst>
          </p:nvPr>
        </p:nvGraphicFramePr>
        <p:xfrm>
          <a:off x="546848" y="1799144"/>
          <a:ext cx="8749553" cy="4090596"/>
        </p:xfrm>
        <a:graphic>
          <a:graphicData uri="http://schemas.openxmlformats.org/drawingml/2006/table">
            <a:tbl>
              <a:tblPr firstRow="1" bandRow="1">
                <a:tableStyleId>{2D5ABB26-0587-4C30-8999-92F81FD0307C}</a:tableStyleId>
              </a:tblPr>
              <a:tblGrid>
                <a:gridCol w="3699636">
                  <a:extLst>
                    <a:ext uri="{9D8B030D-6E8A-4147-A177-3AD203B41FA5}">
                      <a16:colId xmlns:a16="http://schemas.microsoft.com/office/drawing/2014/main" val="20000"/>
                    </a:ext>
                  </a:extLst>
                </a:gridCol>
                <a:gridCol w="1478025">
                  <a:extLst>
                    <a:ext uri="{9D8B030D-6E8A-4147-A177-3AD203B41FA5}">
                      <a16:colId xmlns:a16="http://schemas.microsoft.com/office/drawing/2014/main" val="20001"/>
                    </a:ext>
                  </a:extLst>
                </a:gridCol>
                <a:gridCol w="1601193">
                  <a:extLst>
                    <a:ext uri="{9D8B030D-6E8A-4147-A177-3AD203B41FA5}">
                      <a16:colId xmlns:a16="http://schemas.microsoft.com/office/drawing/2014/main" val="20002"/>
                    </a:ext>
                  </a:extLst>
                </a:gridCol>
                <a:gridCol w="1970699">
                  <a:extLst>
                    <a:ext uri="{9D8B030D-6E8A-4147-A177-3AD203B41FA5}">
                      <a16:colId xmlns:a16="http://schemas.microsoft.com/office/drawing/2014/main" val="20003"/>
                    </a:ext>
                  </a:extLst>
                </a:gridCol>
              </a:tblGrid>
              <a:tr h="693944">
                <a:tc>
                  <a:txBody>
                    <a:bodyPr/>
                    <a:lstStyle/>
                    <a:p>
                      <a:endParaRPr lang="en-GB" sz="1400" b="1" dirty="0">
                        <a:solidFill>
                          <a:schemeClr val="accent2"/>
                        </a:solidFill>
                        <a:latin typeface="Calibri" panose="020F0502020204030204" pitchFamily="34" charset="0"/>
                      </a:endParaRPr>
                    </a:p>
                  </a:txBody>
                  <a:tcPr marL="84406" marR="844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GB" sz="1400" b="1" dirty="0">
                          <a:solidFill>
                            <a:srgbClr val="E00069"/>
                          </a:solidFill>
                        </a:rPr>
                        <a:t>Number employed*</a:t>
                      </a:r>
                    </a:p>
                    <a:p>
                      <a:pPr algn="ctr"/>
                      <a:r>
                        <a:rPr lang="en-GB" sz="1400" b="1" dirty="0">
                          <a:solidFill>
                            <a:srgbClr val="E00069"/>
                          </a:solidFill>
                        </a:rPr>
                        <a:t>(2017)</a:t>
                      </a:r>
                      <a:endParaRPr lang="en-GB" sz="1400" b="1" dirty="0">
                        <a:solidFill>
                          <a:srgbClr val="E00069"/>
                        </a:solidFill>
                        <a:latin typeface="Calibri" panose="020F0502020204030204" pitchFamily="34" charset="0"/>
                      </a:endParaRPr>
                    </a:p>
                  </a:txBody>
                  <a:tcPr marL="84406" marR="84406"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GB" sz="1400" b="1" dirty="0">
                          <a:solidFill>
                            <a:srgbClr val="E00069"/>
                          </a:solidFill>
                        </a:rPr>
                        <a:t>Number of Businesses</a:t>
                      </a:r>
                    </a:p>
                    <a:p>
                      <a:pPr algn="ctr"/>
                      <a:r>
                        <a:rPr lang="en-GB" sz="1400" b="1" dirty="0">
                          <a:solidFill>
                            <a:srgbClr val="E00069"/>
                          </a:solidFill>
                        </a:rPr>
                        <a:t>(2017)</a:t>
                      </a:r>
                      <a:endParaRPr lang="en-GB" sz="1400" b="1" dirty="0">
                        <a:solidFill>
                          <a:srgbClr val="E00069"/>
                        </a:solidFill>
                        <a:latin typeface="Calibri" panose="020F0502020204030204" pitchFamily="34" charset="0"/>
                      </a:endParaRPr>
                    </a:p>
                  </a:txBody>
                  <a:tcPr marL="84406" marR="84406"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GB" sz="1400" b="1" dirty="0">
                          <a:solidFill>
                            <a:srgbClr val="E00069"/>
                          </a:solidFill>
                        </a:rPr>
                        <a:t>Business Growth – number of businesses</a:t>
                      </a:r>
                    </a:p>
                    <a:p>
                      <a:pPr algn="ctr"/>
                      <a:r>
                        <a:rPr lang="en-GB" sz="1400" b="1" dirty="0">
                          <a:solidFill>
                            <a:srgbClr val="E00069"/>
                          </a:solidFill>
                        </a:rPr>
                        <a:t>(2010-2017)</a:t>
                      </a:r>
                      <a:endParaRPr lang="en-GB" sz="1400" b="1" dirty="0">
                        <a:solidFill>
                          <a:srgbClr val="E00069"/>
                        </a:solidFill>
                        <a:latin typeface="Calibri" panose="020F0502020204030204" pitchFamily="34" charset="0"/>
                      </a:endParaRPr>
                    </a:p>
                  </a:txBody>
                  <a:tcPr marL="84406" marR="844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0"/>
                  </a:ext>
                </a:extLst>
              </a:tr>
              <a:tr h="349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rPr>
                        <a:t>Human health &amp; social work</a:t>
                      </a:r>
                      <a:endParaRPr lang="en-GB" sz="1400" b="1" dirty="0">
                        <a:latin typeface="+mn-lt"/>
                      </a:endParaRPr>
                    </a:p>
                  </a:txBody>
                  <a:tcPr marL="84406" marR="84406" anchor="ctr">
                    <a:lnL w="12700" cap="flat" cmpd="sng" algn="ctr">
                      <a:solidFill>
                        <a:schemeClr val="tx1"/>
                      </a:solidFill>
                      <a:prstDash val="solid"/>
                      <a:round/>
                      <a:headEnd type="none" w="med" len="med"/>
                      <a:tailEnd type="none" w="med" len="med"/>
                    </a:lnL>
                  </a:tcPr>
                </a:tc>
                <a:tc>
                  <a:txBody>
                    <a:bodyPr/>
                    <a:lstStyle/>
                    <a:p>
                      <a:pPr algn="ctr"/>
                      <a:r>
                        <a:rPr lang="en-GB" sz="1400" b="0" dirty="0">
                          <a:latin typeface="+mn-lt"/>
                        </a:rPr>
                        <a:t>83,000</a:t>
                      </a:r>
                      <a:endParaRPr lang="en-GB" sz="1400" b="0" dirty="0">
                        <a:latin typeface="Calibri" panose="020F0502020204030204" pitchFamily="34" charset="0"/>
                      </a:endParaRPr>
                    </a:p>
                  </a:txBody>
                  <a:tcPr marL="84406" marR="84406" anchor="ctr"/>
                </a:tc>
                <a:tc>
                  <a:txBody>
                    <a:bodyPr/>
                    <a:lstStyle/>
                    <a:p>
                      <a:pPr algn="ctr"/>
                      <a:r>
                        <a:rPr lang="en-GB" sz="1400" b="0" dirty="0">
                          <a:latin typeface="+mn-lt"/>
                        </a:rPr>
                        <a:t>3,575</a:t>
                      </a:r>
                    </a:p>
                  </a:txBody>
                  <a:tcPr marL="84406" marR="84406" anchor="ctr">
                    <a:noFill/>
                  </a:tcPr>
                </a:tc>
                <a:tc>
                  <a:txBody>
                    <a:bodyPr/>
                    <a:lstStyle/>
                    <a:p>
                      <a:pPr algn="ctr"/>
                      <a:r>
                        <a:rPr lang="en-GB" sz="1400" b="0" dirty="0">
                          <a:latin typeface="+mn-lt"/>
                        </a:rPr>
                        <a:t>23%</a:t>
                      </a:r>
                    </a:p>
                  </a:txBody>
                  <a:tcPr marL="84406" marR="84406"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349524">
                <a:tc>
                  <a:txBody>
                    <a:bodyPr/>
                    <a:lstStyle/>
                    <a:p>
                      <a:r>
                        <a:rPr lang="en-GB" sz="1400" b="0" dirty="0">
                          <a:latin typeface="+mn-lt"/>
                        </a:rPr>
                        <a:t>Retail</a:t>
                      </a:r>
                      <a:r>
                        <a:rPr lang="en-GB" sz="1400" b="0" baseline="0" dirty="0">
                          <a:latin typeface="+mn-lt"/>
                        </a:rPr>
                        <a:t> </a:t>
                      </a:r>
                      <a:endParaRPr lang="en-GB" sz="1400" b="0" dirty="0">
                        <a:latin typeface="+mn-lt"/>
                      </a:endParaRPr>
                    </a:p>
                  </a:txBody>
                  <a:tcPr marL="84406" marR="84406" anchor="ctr">
                    <a:lnL w="12700" cap="flat" cmpd="sng" algn="ctr">
                      <a:solidFill>
                        <a:schemeClr val="tx1"/>
                      </a:solidFill>
                      <a:prstDash val="solid"/>
                      <a:round/>
                      <a:headEnd type="none" w="med" len="med"/>
                      <a:tailEnd type="none" w="med" len="med"/>
                    </a:lnL>
                  </a:tcPr>
                </a:tc>
                <a:tc>
                  <a:txBody>
                    <a:bodyPr/>
                    <a:lstStyle/>
                    <a:p>
                      <a:pPr algn="ctr"/>
                      <a:r>
                        <a:rPr lang="en-GB" sz="1400" b="0" dirty="0">
                          <a:latin typeface="+mn-lt"/>
                        </a:rPr>
                        <a:t>61,000</a:t>
                      </a:r>
                      <a:endParaRPr lang="en-GB" sz="1400" b="0" dirty="0">
                        <a:latin typeface="Calibri" panose="020F0502020204030204" pitchFamily="34" charset="0"/>
                      </a:endParaRPr>
                    </a:p>
                  </a:txBody>
                  <a:tcPr marL="84406" marR="84406" anchor="ctr"/>
                </a:tc>
                <a:tc>
                  <a:txBody>
                    <a:bodyPr/>
                    <a:lstStyle/>
                    <a:p>
                      <a:pPr algn="ctr"/>
                      <a:r>
                        <a:rPr lang="en-GB" sz="1400" b="0" dirty="0">
                          <a:latin typeface="+mn-lt"/>
                        </a:rPr>
                        <a:t>5,920</a:t>
                      </a:r>
                    </a:p>
                  </a:txBody>
                  <a:tcPr marL="84406" marR="84406" anchor="ctr"/>
                </a:tc>
                <a:tc>
                  <a:txBody>
                    <a:bodyPr/>
                    <a:lstStyle/>
                    <a:p>
                      <a:pPr algn="ctr"/>
                      <a:r>
                        <a:rPr lang="en-GB" sz="1400" b="0" dirty="0">
                          <a:latin typeface="+mn-lt"/>
                        </a:rPr>
                        <a:t>1%</a:t>
                      </a:r>
                    </a:p>
                  </a:txBody>
                  <a:tcPr marL="84406" marR="84406"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349524">
                <a:tc>
                  <a:txBody>
                    <a:bodyPr/>
                    <a:lstStyle/>
                    <a:p>
                      <a:r>
                        <a:rPr lang="en-GB" sz="1400" b="0" dirty="0">
                          <a:latin typeface="+mn-lt"/>
                        </a:rPr>
                        <a:t>Professional,</a:t>
                      </a:r>
                      <a:r>
                        <a:rPr lang="en-GB" sz="1400" b="0" baseline="0" dirty="0">
                          <a:latin typeface="+mn-lt"/>
                        </a:rPr>
                        <a:t> scientific and technical</a:t>
                      </a:r>
                      <a:endParaRPr lang="en-GB" sz="1400" b="0" dirty="0">
                        <a:latin typeface="+mn-lt"/>
                      </a:endParaRPr>
                    </a:p>
                  </a:txBody>
                  <a:tcPr marL="84406" marR="84406" anchor="ctr">
                    <a:lnL w="12700" cap="flat" cmpd="sng" algn="ctr">
                      <a:solidFill>
                        <a:schemeClr val="tx1"/>
                      </a:solidFill>
                      <a:prstDash val="solid"/>
                      <a:round/>
                      <a:headEnd type="none" w="med" len="med"/>
                      <a:tailEnd type="none" w="med" len="med"/>
                    </a:lnL>
                  </a:tcPr>
                </a:tc>
                <a:tc>
                  <a:txBody>
                    <a:bodyPr/>
                    <a:lstStyle/>
                    <a:p>
                      <a:pPr algn="ctr"/>
                      <a:r>
                        <a:rPr lang="en-GB" sz="1400" b="0" dirty="0">
                          <a:latin typeface="+mn-lt"/>
                        </a:rPr>
                        <a:t>55,000</a:t>
                      </a:r>
                      <a:endParaRPr lang="en-GB" sz="1400" b="0" dirty="0">
                        <a:latin typeface="Calibri" panose="020F0502020204030204" pitchFamily="34" charset="0"/>
                      </a:endParaRPr>
                    </a:p>
                  </a:txBody>
                  <a:tcPr marL="84406" marR="84406" anchor="ctr">
                    <a:noFill/>
                  </a:tcPr>
                </a:tc>
                <a:tc>
                  <a:txBody>
                    <a:bodyPr/>
                    <a:lstStyle/>
                    <a:p>
                      <a:pPr algn="ctr"/>
                      <a:r>
                        <a:rPr lang="en-GB" sz="1400" b="0" dirty="0">
                          <a:latin typeface="+mn-lt"/>
                        </a:rPr>
                        <a:t>11,190</a:t>
                      </a:r>
                    </a:p>
                  </a:txBody>
                  <a:tcPr marL="84406" marR="84406" anchor="ctr"/>
                </a:tc>
                <a:tc>
                  <a:txBody>
                    <a:bodyPr/>
                    <a:lstStyle/>
                    <a:p>
                      <a:pPr algn="ctr"/>
                      <a:r>
                        <a:rPr lang="en-GB" sz="1400" b="0" dirty="0">
                          <a:latin typeface="+mn-lt"/>
                        </a:rPr>
                        <a:t>41%</a:t>
                      </a:r>
                    </a:p>
                  </a:txBody>
                  <a:tcPr marL="84406" marR="84406"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349524">
                <a:tc>
                  <a:txBody>
                    <a:bodyPr/>
                    <a:lstStyle/>
                    <a:p>
                      <a:r>
                        <a:rPr lang="en-GB" sz="1400" dirty="0">
                          <a:latin typeface="+mn-lt"/>
                        </a:rPr>
                        <a:t>Education</a:t>
                      </a:r>
                      <a:endParaRPr lang="en-GB" sz="1400" b="1" dirty="0">
                        <a:latin typeface="+mn-lt"/>
                      </a:endParaRPr>
                    </a:p>
                  </a:txBody>
                  <a:tcPr marL="84406" marR="84406" anchor="ctr">
                    <a:lnL w="12700" cap="flat" cmpd="sng" algn="ctr">
                      <a:solidFill>
                        <a:schemeClr val="tx1"/>
                      </a:solidFill>
                      <a:prstDash val="solid"/>
                      <a:round/>
                      <a:headEnd type="none" w="med" len="med"/>
                      <a:tailEnd type="none" w="med" len="med"/>
                    </a:lnL>
                  </a:tcPr>
                </a:tc>
                <a:tc>
                  <a:txBody>
                    <a:bodyPr/>
                    <a:lstStyle/>
                    <a:p>
                      <a:pPr algn="ctr"/>
                      <a:r>
                        <a:rPr lang="en-GB" sz="1400" dirty="0"/>
                        <a:t>52,000</a:t>
                      </a:r>
                      <a:endParaRPr lang="en-GB" sz="1400" b="0" dirty="0">
                        <a:latin typeface="Calibri" panose="020F0502020204030204" pitchFamily="34" charset="0"/>
                      </a:endParaRPr>
                    </a:p>
                  </a:txBody>
                  <a:tcPr marL="84406" marR="84406" anchor="ctr">
                    <a:noFill/>
                  </a:tcPr>
                </a:tc>
                <a:tc>
                  <a:txBody>
                    <a:bodyPr/>
                    <a:lstStyle/>
                    <a:p>
                      <a:pPr algn="ctr"/>
                      <a:r>
                        <a:rPr lang="en-GB" sz="1400" b="0" dirty="0">
                          <a:latin typeface="+mn-lt"/>
                        </a:rPr>
                        <a:t>1,645</a:t>
                      </a:r>
                    </a:p>
                  </a:txBody>
                  <a:tcPr marL="84406" marR="84406" anchor="ctr"/>
                </a:tc>
                <a:tc>
                  <a:txBody>
                    <a:bodyPr/>
                    <a:lstStyle/>
                    <a:p>
                      <a:pPr algn="ctr"/>
                      <a:r>
                        <a:rPr lang="en-GB" sz="1400" b="0" dirty="0">
                          <a:latin typeface="+mn-lt"/>
                        </a:rPr>
                        <a:t>18%</a:t>
                      </a:r>
                    </a:p>
                  </a:txBody>
                  <a:tcPr marL="84406" marR="8440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49524">
                <a:tc>
                  <a:txBody>
                    <a:bodyPr/>
                    <a:lstStyle/>
                    <a:p>
                      <a:r>
                        <a:rPr lang="en-GB" sz="1400" dirty="0">
                          <a:latin typeface="+mn-lt"/>
                        </a:rPr>
                        <a:t>Business administration &amp; support services</a:t>
                      </a:r>
                      <a:endParaRPr lang="en-GB" sz="1400" b="1" dirty="0">
                        <a:latin typeface="+mn-lt"/>
                      </a:endParaRPr>
                    </a:p>
                  </a:txBody>
                  <a:tcPr marL="84406" marR="84406" anchor="ctr">
                    <a:lnL w="12700" cap="flat" cmpd="sng" algn="ctr">
                      <a:solidFill>
                        <a:schemeClr val="tx1"/>
                      </a:solidFill>
                      <a:prstDash val="solid"/>
                      <a:round/>
                      <a:headEnd type="none" w="med" len="med"/>
                      <a:tailEnd type="none" w="med" len="med"/>
                    </a:lnL>
                  </a:tcPr>
                </a:tc>
                <a:tc>
                  <a:txBody>
                    <a:bodyPr/>
                    <a:lstStyle/>
                    <a:p>
                      <a:pPr algn="ctr"/>
                      <a:r>
                        <a:rPr lang="en-GB" sz="1400" dirty="0"/>
                        <a:t>50,000</a:t>
                      </a:r>
                      <a:endParaRPr lang="en-GB" sz="1400" b="0" dirty="0">
                        <a:latin typeface="Calibri" panose="020F0502020204030204" pitchFamily="34" charset="0"/>
                      </a:endParaRPr>
                    </a:p>
                  </a:txBody>
                  <a:tcPr marL="84406" marR="8440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latin typeface="+mn-lt"/>
                        </a:rPr>
                        <a:t>6,040</a:t>
                      </a:r>
                    </a:p>
                  </a:txBody>
                  <a:tcPr marL="84406" marR="84406" anchor="ctr"/>
                </a:tc>
                <a:tc>
                  <a:txBody>
                    <a:bodyPr/>
                    <a:lstStyle/>
                    <a:p>
                      <a:pPr algn="ctr"/>
                      <a:r>
                        <a:rPr lang="en-GB" sz="1400" b="0" dirty="0">
                          <a:latin typeface="+mn-lt"/>
                        </a:rPr>
                        <a:t>23%</a:t>
                      </a:r>
                    </a:p>
                  </a:txBody>
                  <a:tcPr marL="84406" marR="8440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49524">
                <a:tc>
                  <a:txBody>
                    <a:bodyPr/>
                    <a:lstStyle/>
                    <a:p>
                      <a:r>
                        <a:rPr lang="en-GB" sz="1400" dirty="0">
                          <a:latin typeface="+mn-lt"/>
                        </a:rPr>
                        <a:t>Construction</a:t>
                      </a:r>
                      <a:endParaRPr lang="en-GB" sz="1400" b="1" dirty="0">
                        <a:latin typeface="+mn-lt"/>
                      </a:endParaRPr>
                    </a:p>
                  </a:txBody>
                  <a:tcPr marL="84406" marR="84406" anchor="ctr">
                    <a:lnL w="12700" cap="flat" cmpd="sng" algn="ctr">
                      <a:solidFill>
                        <a:schemeClr val="tx1"/>
                      </a:solidFill>
                      <a:prstDash val="solid"/>
                      <a:round/>
                      <a:headEnd type="none" w="med" len="med"/>
                      <a:tailEnd type="none" w="med" len="med"/>
                    </a:lnL>
                  </a:tcPr>
                </a:tc>
                <a:tc>
                  <a:txBody>
                    <a:bodyPr/>
                    <a:lstStyle/>
                    <a:p>
                      <a:pPr algn="ctr"/>
                      <a:r>
                        <a:rPr lang="en-GB" sz="1400" b="0" dirty="0">
                          <a:latin typeface="+mn-lt"/>
                        </a:rPr>
                        <a:t>44,000</a:t>
                      </a:r>
                      <a:endParaRPr lang="en-GB" sz="1400" b="0" dirty="0">
                        <a:latin typeface="Calibri" panose="020F0502020204030204" pitchFamily="34" charset="0"/>
                      </a:endParaRPr>
                    </a:p>
                  </a:txBody>
                  <a:tcPr marL="84406" marR="84406" anchor="ctr"/>
                </a:tc>
                <a:tc>
                  <a:txBody>
                    <a:bodyPr/>
                    <a:lstStyle/>
                    <a:p>
                      <a:pPr algn="ctr"/>
                      <a:r>
                        <a:rPr lang="en-GB" sz="1400" b="0" dirty="0">
                          <a:latin typeface="+mn-lt"/>
                        </a:rPr>
                        <a:t>11,850</a:t>
                      </a:r>
                    </a:p>
                  </a:txBody>
                  <a:tcPr marL="84406" marR="84406" anchor="ctr">
                    <a:noFill/>
                  </a:tcPr>
                </a:tc>
                <a:tc>
                  <a:txBody>
                    <a:bodyPr/>
                    <a:lstStyle/>
                    <a:p>
                      <a:pPr algn="ctr"/>
                      <a:r>
                        <a:rPr lang="en-GB" sz="1400" b="0" dirty="0">
                          <a:latin typeface="+mn-lt"/>
                        </a:rPr>
                        <a:t>20%</a:t>
                      </a:r>
                    </a:p>
                  </a:txBody>
                  <a:tcPr marL="84406" marR="8440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49524">
                <a:tc>
                  <a:txBody>
                    <a:bodyPr/>
                    <a:lstStyle/>
                    <a:p>
                      <a:r>
                        <a:rPr lang="en-GB" sz="1400" b="0" dirty="0">
                          <a:latin typeface="+mn-lt"/>
                        </a:rPr>
                        <a:t>Manufacturing</a:t>
                      </a:r>
                      <a:endParaRPr lang="en-GB" sz="1400" b="1" dirty="0">
                        <a:latin typeface="+mn-lt"/>
                      </a:endParaRPr>
                    </a:p>
                  </a:txBody>
                  <a:tcPr marL="84406" marR="84406" anchor="ctr">
                    <a:lnL w="12700" cap="flat" cmpd="sng" algn="ctr">
                      <a:solidFill>
                        <a:schemeClr val="tx1"/>
                      </a:solidFill>
                      <a:prstDash val="solid"/>
                      <a:round/>
                      <a:headEnd type="none" w="med" len="med"/>
                      <a:tailEnd type="none" w="med" len="med"/>
                    </a:lnL>
                  </a:tcPr>
                </a:tc>
                <a:tc>
                  <a:txBody>
                    <a:bodyPr/>
                    <a:lstStyle/>
                    <a:p>
                      <a:pPr algn="ctr"/>
                      <a:r>
                        <a:rPr lang="en-GB" sz="1400" b="0" dirty="0">
                          <a:latin typeface="+mn-lt"/>
                        </a:rPr>
                        <a:t>43,000</a:t>
                      </a:r>
                      <a:endParaRPr lang="en-GB" sz="1400" b="0" dirty="0">
                        <a:latin typeface="Calibri" panose="020F0502020204030204" pitchFamily="34" charset="0"/>
                      </a:endParaRPr>
                    </a:p>
                  </a:txBody>
                  <a:tcPr marL="84406" marR="84406" anchor="ctr"/>
                </a:tc>
                <a:tc>
                  <a:txBody>
                    <a:bodyPr/>
                    <a:lstStyle/>
                    <a:p>
                      <a:pPr algn="ctr"/>
                      <a:r>
                        <a:rPr lang="en-GB" sz="1400" b="0" dirty="0">
                          <a:latin typeface="+mn-lt"/>
                        </a:rPr>
                        <a:t>3,795</a:t>
                      </a:r>
                    </a:p>
                  </a:txBody>
                  <a:tcPr marL="84406" marR="84406" anchor="ctr"/>
                </a:tc>
                <a:tc>
                  <a:txBody>
                    <a:bodyPr/>
                    <a:lstStyle/>
                    <a:p>
                      <a:pPr algn="ctr"/>
                      <a:r>
                        <a:rPr lang="en-GB" sz="1400" b="0" dirty="0">
                          <a:latin typeface="+mn-lt"/>
                        </a:rPr>
                        <a:t>3%</a:t>
                      </a:r>
                    </a:p>
                  </a:txBody>
                  <a:tcPr marL="84406" marR="8440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49524">
                <a:tc>
                  <a:txBody>
                    <a:bodyPr/>
                    <a:lstStyle/>
                    <a:p>
                      <a:r>
                        <a:rPr lang="en-GB" sz="1400" b="0" dirty="0">
                          <a:latin typeface="+mn-lt"/>
                        </a:rPr>
                        <a:t>Accommodation</a:t>
                      </a:r>
                      <a:r>
                        <a:rPr lang="en-GB" sz="1400" b="0" baseline="0" dirty="0">
                          <a:latin typeface="+mn-lt"/>
                        </a:rPr>
                        <a:t> &amp; food services </a:t>
                      </a:r>
                      <a:endParaRPr lang="en-GB" sz="1400" b="1" dirty="0">
                        <a:latin typeface="+mn-lt"/>
                      </a:endParaRPr>
                    </a:p>
                  </a:txBody>
                  <a:tcPr marL="84406" marR="84406" anchor="ctr">
                    <a:lnL w="12700" cap="flat" cmpd="sng" algn="ctr">
                      <a:solidFill>
                        <a:schemeClr val="tx1"/>
                      </a:solidFill>
                      <a:prstDash val="solid"/>
                      <a:round/>
                      <a:headEnd type="none" w="med" len="med"/>
                      <a:tailEnd type="none" w="med" len="med"/>
                    </a:lnL>
                  </a:tcPr>
                </a:tc>
                <a:tc>
                  <a:txBody>
                    <a:bodyPr/>
                    <a:lstStyle/>
                    <a:p>
                      <a:pPr algn="ctr"/>
                      <a:r>
                        <a:rPr lang="en-GB" sz="1400" b="0" dirty="0">
                          <a:latin typeface="+mn-lt"/>
                        </a:rPr>
                        <a:t>41,000</a:t>
                      </a:r>
                      <a:endParaRPr lang="en-GB" sz="1400" b="0" dirty="0">
                        <a:latin typeface="Calibri" panose="020F0502020204030204" pitchFamily="34" charset="0"/>
                      </a:endParaRPr>
                    </a:p>
                  </a:txBody>
                  <a:tcPr marL="84406" marR="84406"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latin typeface="+mn-lt"/>
                        </a:rPr>
                        <a:t>3,450</a:t>
                      </a:r>
                    </a:p>
                  </a:txBody>
                  <a:tcPr marL="84406" marR="84406" anchor="ctr">
                    <a:noFill/>
                  </a:tcPr>
                </a:tc>
                <a:tc>
                  <a:txBody>
                    <a:bodyPr/>
                    <a:lstStyle/>
                    <a:p>
                      <a:pPr algn="ctr"/>
                      <a:r>
                        <a:rPr lang="en-GB" sz="1400" b="0" dirty="0">
                          <a:latin typeface="+mn-lt"/>
                        </a:rPr>
                        <a:t>6%</a:t>
                      </a:r>
                    </a:p>
                  </a:txBody>
                  <a:tcPr marL="84406" marR="8440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49524">
                <a:tc>
                  <a:txBody>
                    <a:bodyPr/>
                    <a:lstStyle/>
                    <a:p>
                      <a:r>
                        <a:rPr lang="en-GB" sz="1400" b="0" dirty="0">
                          <a:latin typeface="+mn-lt"/>
                        </a:rPr>
                        <a:t>Transport</a:t>
                      </a:r>
                      <a:r>
                        <a:rPr lang="en-GB" sz="1400" b="0" baseline="0" dirty="0">
                          <a:latin typeface="+mn-lt"/>
                        </a:rPr>
                        <a:t> &amp; storage (</a:t>
                      </a:r>
                      <a:r>
                        <a:rPr lang="en-GB" sz="1400" b="0" baseline="0" dirty="0" err="1">
                          <a:latin typeface="+mn-lt"/>
                        </a:rPr>
                        <a:t>inc</a:t>
                      </a:r>
                      <a:r>
                        <a:rPr lang="en-GB" sz="1400" b="0" baseline="0" dirty="0">
                          <a:latin typeface="+mn-lt"/>
                        </a:rPr>
                        <a:t> postal)</a:t>
                      </a:r>
                      <a:endParaRPr lang="en-GB" sz="1400" b="1" dirty="0">
                        <a:latin typeface="+mn-lt"/>
                      </a:endParaRPr>
                    </a:p>
                  </a:txBody>
                  <a:tcPr marL="84406" marR="8440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400" b="0">
                          <a:latin typeface="+mn-lt"/>
                        </a:rPr>
                        <a:t>30,000</a:t>
                      </a:r>
                      <a:endParaRPr lang="en-GB" sz="1400" b="0" dirty="0">
                        <a:latin typeface="Calibri" panose="020F0502020204030204" pitchFamily="34" charset="0"/>
                      </a:endParaRPr>
                    </a:p>
                  </a:txBody>
                  <a:tcPr marL="84406" marR="84406" anchor="ctr">
                    <a:lnB w="12700" cap="flat" cmpd="sng" algn="ctr">
                      <a:solidFill>
                        <a:schemeClr val="tx1"/>
                      </a:solidFill>
                      <a:prstDash val="solid"/>
                      <a:round/>
                      <a:headEnd type="none" w="med" len="med"/>
                      <a:tailEnd type="none" w="med" len="med"/>
                    </a:lnB>
                  </a:tcPr>
                </a:tc>
                <a:tc>
                  <a:txBody>
                    <a:bodyPr/>
                    <a:lstStyle/>
                    <a:p>
                      <a:pPr algn="ctr"/>
                      <a:r>
                        <a:rPr lang="en-GB" sz="1400" b="0" dirty="0">
                          <a:latin typeface="+mn-lt"/>
                        </a:rPr>
                        <a:t>2,855</a:t>
                      </a:r>
                    </a:p>
                  </a:txBody>
                  <a:tcPr marL="84406" marR="84406" anchor="ctr">
                    <a:lnB w="12700" cap="flat" cmpd="sng" algn="ctr">
                      <a:solidFill>
                        <a:schemeClr val="tx1"/>
                      </a:solidFill>
                      <a:prstDash val="solid"/>
                      <a:round/>
                      <a:headEnd type="none" w="med" len="med"/>
                      <a:tailEnd type="none" w="med" len="med"/>
                    </a:lnB>
                  </a:tcPr>
                </a:tc>
                <a:tc>
                  <a:txBody>
                    <a:bodyPr/>
                    <a:lstStyle/>
                    <a:p>
                      <a:pPr algn="ctr"/>
                      <a:r>
                        <a:rPr lang="en-GB" sz="1400" b="0" dirty="0">
                          <a:latin typeface="+mn-lt"/>
                        </a:rPr>
                        <a:t>19%</a:t>
                      </a:r>
                    </a:p>
                  </a:txBody>
                  <a:tcPr marL="84406" marR="8440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TextBox 3"/>
          <p:cNvSpPr txBox="1"/>
          <p:nvPr/>
        </p:nvSpPr>
        <p:spPr>
          <a:xfrm>
            <a:off x="525861" y="5947890"/>
            <a:ext cx="3124199" cy="369332"/>
          </a:xfrm>
          <a:prstGeom prst="rect">
            <a:avLst/>
          </a:prstGeom>
          <a:noFill/>
        </p:spPr>
        <p:txBody>
          <a:bodyPr wrap="square" rtlCol="0">
            <a:spAutoFit/>
          </a:bodyPr>
          <a:lstStyle/>
          <a:p>
            <a:r>
              <a:rPr lang="en-GB" sz="900" dirty="0"/>
              <a:t>Top 10 categories by largest number of employees in 2017</a:t>
            </a:r>
          </a:p>
        </p:txBody>
      </p:sp>
      <p:sp>
        <p:nvSpPr>
          <p:cNvPr id="7" name="Slide Number Placeholder 6"/>
          <p:cNvSpPr>
            <a:spLocks noGrp="1"/>
          </p:cNvSpPr>
          <p:nvPr>
            <p:ph type="sldNum" sz="quarter" idx="12"/>
          </p:nvPr>
        </p:nvSpPr>
        <p:spPr>
          <a:solidFill>
            <a:srgbClr val="E00069"/>
          </a:solidFill>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3891743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91" y="85995"/>
            <a:ext cx="4503470" cy="1282095"/>
          </a:xfrm>
          <a:solidFill>
            <a:schemeClr val="accent6">
              <a:lumMod val="20000"/>
              <a:lumOff val="80000"/>
            </a:schemeClr>
          </a:solidFill>
        </p:spPr>
        <p:txBody>
          <a:bodyPr vert="horz" lIns="91440" tIns="45720" rIns="91440" bIns="45720" rtlCol="0" anchor="b">
            <a:noAutofit/>
          </a:bodyPr>
          <a:lstStyle/>
          <a:p>
            <a:r>
              <a:rPr lang="en-GB" sz="1600" dirty="0">
                <a:solidFill>
                  <a:srgbClr val="E00069"/>
                </a:solidFill>
                <a:latin typeface="Arial" panose="020B0604020202020204" pitchFamily="34" charset="0"/>
                <a:cs typeface="Arial" panose="020B0604020202020204" pitchFamily="34" charset="0"/>
              </a:rPr>
              <a:t>Essex sees lower growth in business formation than the National average, if Essex had grown at the national rate there would be almost 2,500 more businesses in the county.</a:t>
            </a:r>
          </a:p>
        </p:txBody>
      </p:sp>
      <p:sp>
        <p:nvSpPr>
          <p:cNvPr id="8" name="Content Placeholder 7"/>
          <p:cNvSpPr>
            <a:spLocks noGrp="1"/>
          </p:cNvSpPr>
          <p:nvPr>
            <p:ph idx="1"/>
          </p:nvPr>
        </p:nvSpPr>
        <p:spPr>
          <a:xfrm>
            <a:off x="145569" y="5983972"/>
            <a:ext cx="5537729" cy="830018"/>
          </a:xfrm>
        </p:spPr>
        <p:txBody>
          <a:bodyPr anchor="b">
            <a:normAutofit/>
          </a:bodyPr>
          <a:lstStyle/>
          <a:p>
            <a:pPr marL="228600" indent="-228600">
              <a:buAutoNum type="arabicParenBoth"/>
            </a:pPr>
            <a:r>
              <a:rPr lang="en-GB" sz="700" dirty="0">
                <a:latin typeface="Arial" panose="020B0604020202020204" pitchFamily="34" charset="0"/>
                <a:cs typeface="Arial" panose="020B0604020202020204" pitchFamily="34" charset="0"/>
              </a:rPr>
              <a:t>Source: Inter Departmental Business Register (ONS), 2018. An Enterprise is the smallest combination of legal units (generally based on VAT and/or PAYE records) which has a certain degree of autonomy within an Enterprise Group. An individual site (for example a factory or shop) in an enterprise is called a local unit. </a:t>
            </a:r>
          </a:p>
          <a:p>
            <a:pPr marL="228600" indent="-228600">
              <a:buAutoNum type="arabicParenBoth"/>
            </a:pPr>
            <a:r>
              <a:rPr lang="en-GB" sz="700" dirty="0">
                <a:latin typeface="Arial" panose="020B0604020202020204" pitchFamily="34" charset="0"/>
                <a:cs typeface="Arial" panose="020B0604020202020204" pitchFamily="34" charset="0"/>
              </a:rPr>
              <a:t>Source: ONS Jobs Density, 2016. Total jobs includes employees, self-employed, government-supported trainees and HM Forces.</a:t>
            </a:r>
          </a:p>
          <a:p>
            <a:pPr marL="228600" indent="-228600">
              <a:buFont typeface="Arial" pitchFamily="34" charset="0"/>
              <a:buAutoNum type="arabicParenBoth"/>
            </a:pPr>
            <a:r>
              <a:rPr lang="en-GB" sz="700" dirty="0">
                <a:latin typeface="Arial" panose="020B0604020202020204" pitchFamily="34" charset="0"/>
                <a:cs typeface="Arial" panose="020B0604020202020204" pitchFamily="34" charset="0"/>
              </a:rPr>
              <a:t>Source: ONS Business Demography 2016: Enterprise Births, Deaths and Survivals.</a:t>
            </a:r>
          </a:p>
        </p:txBody>
      </p:sp>
      <p:graphicFrame>
        <p:nvGraphicFramePr>
          <p:cNvPr id="7" name="Content Placeholder 4"/>
          <p:cNvGraphicFramePr>
            <a:graphicFrameLocks/>
          </p:cNvGraphicFramePr>
          <p:nvPr>
            <p:extLst>
              <p:ext uri="{D42A27DB-BD31-4B8C-83A1-F6EECF244321}">
                <p14:modId xmlns:p14="http://schemas.microsoft.com/office/powerpoint/2010/main" val="3837671129"/>
              </p:ext>
            </p:extLst>
          </p:nvPr>
        </p:nvGraphicFramePr>
        <p:xfrm>
          <a:off x="5105661" y="146810"/>
          <a:ext cx="4425781" cy="1037590"/>
        </p:xfrm>
        <a:graphic>
          <a:graphicData uri="http://schemas.openxmlformats.org/drawingml/2006/table">
            <a:tbl>
              <a:tblPr firstRow="1" bandRow="1">
                <a:tableStyleId>{2D5ABB26-0587-4C30-8999-92F81FD0307C}</a:tableStyleId>
              </a:tblPr>
              <a:tblGrid>
                <a:gridCol w="1526600">
                  <a:extLst>
                    <a:ext uri="{9D8B030D-6E8A-4147-A177-3AD203B41FA5}">
                      <a16:colId xmlns:a16="http://schemas.microsoft.com/office/drawing/2014/main" val="20000"/>
                    </a:ext>
                  </a:extLst>
                </a:gridCol>
                <a:gridCol w="1646039">
                  <a:extLst>
                    <a:ext uri="{9D8B030D-6E8A-4147-A177-3AD203B41FA5}">
                      <a16:colId xmlns:a16="http://schemas.microsoft.com/office/drawing/2014/main" val="20001"/>
                    </a:ext>
                  </a:extLst>
                </a:gridCol>
                <a:gridCol w="626571">
                  <a:extLst>
                    <a:ext uri="{9D8B030D-6E8A-4147-A177-3AD203B41FA5}">
                      <a16:colId xmlns:a16="http://schemas.microsoft.com/office/drawing/2014/main" val="20002"/>
                    </a:ext>
                  </a:extLst>
                </a:gridCol>
                <a:gridCol w="626571">
                  <a:extLst>
                    <a:ext uri="{9D8B030D-6E8A-4147-A177-3AD203B41FA5}">
                      <a16:colId xmlns:a16="http://schemas.microsoft.com/office/drawing/2014/main" val="20003"/>
                    </a:ext>
                  </a:extLst>
                </a:gridCol>
              </a:tblGrid>
              <a:tr h="559599">
                <a:tc>
                  <a:txBody>
                    <a:bodyPr/>
                    <a:lstStyle/>
                    <a:p>
                      <a:pPr algn="ctr"/>
                      <a:r>
                        <a:rPr lang="en-GB" sz="1100" b="1" dirty="0">
                          <a:solidFill>
                            <a:srgbClr val="E00069"/>
                          </a:solidFill>
                        </a:rPr>
                        <a:t>2018</a:t>
                      </a:r>
                    </a:p>
                  </a:txBody>
                  <a:tcPr anchor="ctr">
                    <a:solidFill>
                      <a:schemeClr val="accent6">
                        <a:lumMod val="20000"/>
                        <a:lumOff val="80000"/>
                      </a:schemeClr>
                    </a:solidFill>
                  </a:tcPr>
                </a:tc>
                <a:tc>
                  <a:txBody>
                    <a:bodyPr/>
                    <a:lstStyle/>
                    <a:p>
                      <a:pPr algn="ctr"/>
                      <a:r>
                        <a:rPr lang="en-GB" sz="1100" b="1" dirty="0">
                          <a:solidFill>
                            <a:srgbClr val="E00069"/>
                          </a:solidFill>
                        </a:rPr>
                        <a:t>ESSEX</a:t>
                      </a:r>
                    </a:p>
                  </a:txBody>
                  <a:tcPr anchor="ctr">
                    <a:solidFill>
                      <a:schemeClr val="accent6">
                        <a:lumMod val="20000"/>
                        <a:lumOff val="80000"/>
                      </a:schemeClr>
                    </a:solidFill>
                  </a:tcPr>
                </a:tc>
                <a:tc>
                  <a:txBody>
                    <a:bodyPr/>
                    <a:lstStyle/>
                    <a:p>
                      <a:pPr algn="ctr"/>
                      <a:r>
                        <a:rPr lang="en-GB" sz="1100" b="1" dirty="0">
                          <a:solidFill>
                            <a:srgbClr val="E00069"/>
                          </a:solidFill>
                        </a:rPr>
                        <a:t>EAST</a:t>
                      </a:r>
                    </a:p>
                  </a:txBody>
                  <a:tcPr anchor="ctr">
                    <a:solidFill>
                      <a:schemeClr val="accent6">
                        <a:lumMod val="20000"/>
                        <a:lumOff val="80000"/>
                      </a:schemeClr>
                    </a:solidFill>
                  </a:tcPr>
                </a:tc>
                <a:tc>
                  <a:txBody>
                    <a:bodyPr/>
                    <a:lstStyle/>
                    <a:p>
                      <a:pPr algn="ctr"/>
                      <a:r>
                        <a:rPr lang="en-GB" sz="1100" b="1" dirty="0">
                          <a:solidFill>
                            <a:srgbClr val="E00069"/>
                          </a:solidFill>
                        </a:rPr>
                        <a:t>ENG</a:t>
                      </a:r>
                    </a:p>
                  </a:txBody>
                  <a:tcPr anchor="ctr">
                    <a:solidFill>
                      <a:schemeClr val="accent6">
                        <a:lumMod val="20000"/>
                        <a:lumOff val="80000"/>
                      </a:schemeClr>
                    </a:solidFill>
                  </a:tcPr>
                </a:tc>
                <a:extLst>
                  <a:ext uri="{0D108BD9-81ED-4DB2-BD59-A6C34878D82A}">
                    <a16:rowId xmlns:a16="http://schemas.microsoft.com/office/drawing/2014/main" val="10000"/>
                  </a:ext>
                </a:extLst>
              </a:tr>
              <a:tr h="477991">
                <a:tc>
                  <a:txBody>
                    <a:bodyPr/>
                    <a:lstStyle/>
                    <a:p>
                      <a:pPr algn="l"/>
                      <a:r>
                        <a:rPr lang="en-GB" sz="1100" dirty="0"/>
                        <a:t>                               Job Density</a:t>
                      </a:r>
                    </a:p>
                  </a:txBody>
                  <a:tcPr anchor="ctr"/>
                </a:tc>
                <a:tc>
                  <a:txBody>
                    <a:bodyPr/>
                    <a:lstStyle/>
                    <a:p>
                      <a:pPr algn="ctr" fontAlgn="b"/>
                      <a:r>
                        <a:rPr lang="en-GB" sz="1100" b="1" u="none" strike="noStrike" dirty="0">
                          <a:solidFill>
                            <a:schemeClr val="tx1"/>
                          </a:solidFill>
                          <a:effectLst/>
                        </a:rPr>
                        <a:t>0.79</a:t>
                      </a:r>
                      <a:endParaRPr lang="en-GB" sz="1100" b="1" i="0" u="none" strike="noStrike" dirty="0">
                        <a:solidFill>
                          <a:schemeClr val="tx1"/>
                        </a:solidFill>
                        <a:effectLst/>
                        <a:latin typeface="Arial"/>
                      </a:endParaRPr>
                    </a:p>
                  </a:txBody>
                  <a:tcPr marL="9525" marR="9525" marT="9525" marB="0" anchor="ctr">
                    <a:solidFill>
                      <a:schemeClr val="bg1"/>
                    </a:solidFill>
                  </a:tcPr>
                </a:tc>
                <a:tc>
                  <a:txBody>
                    <a:bodyPr/>
                    <a:lstStyle/>
                    <a:p>
                      <a:pPr algn="ctr" fontAlgn="b"/>
                      <a:r>
                        <a:rPr lang="en-GB" sz="1100" b="1" i="0" u="none" strike="noStrike" dirty="0">
                          <a:solidFill>
                            <a:schemeClr val="bg1"/>
                          </a:solidFill>
                          <a:effectLst/>
                          <a:latin typeface="Arial"/>
                        </a:rPr>
                        <a:t>0.85</a:t>
                      </a:r>
                    </a:p>
                  </a:txBody>
                  <a:tcPr marL="9525" marR="9525" marT="9525" marB="0" anchor="ctr">
                    <a:solidFill>
                      <a:srgbClr val="007E31"/>
                    </a:solidFill>
                  </a:tcPr>
                </a:tc>
                <a:tc>
                  <a:txBody>
                    <a:bodyPr/>
                    <a:lstStyle/>
                    <a:p>
                      <a:pPr algn="ctr" fontAlgn="b"/>
                      <a:r>
                        <a:rPr lang="en-GB" sz="1100" b="1" u="none" strike="noStrike" dirty="0">
                          <a:solidFill>
                            <a:schemeClr val="bg1"/>
                          </a:solidFill>
                          <a:effectLst/>
                        </a:rPr>
                        <a:t>0.87</a:t>
                      </a:r>
                      <a:endParaRPr lang="en-GB" sz="1100" b="1" i="0" u="none" strike="noStrike" dirty="0">
                        <a:solidFill>
                          <a:schemeClr val="bg1"/>
                        </a:solidFill>
                        <a:effectLst/>
                        <a:latin typeface="Arial"/>
                      </a:endParaRPr>
                    </a:p>
                  </a:txBody>
                  <a:tcPr marL="9525" marR="9525" marT="9525" marB="0" anchor="ctr">
                    <a:solidFill>
                      <a:srgbClr val="007E31"/>
                    </a:solidFill>
                  </a:tcPr>
                </a:tc>
                <a:extLst>
                  <a:ext uri="{0D108BD9-81ED-4DB2-BD59-A6C34878D82A}">
                    <a16:rowId xmlns:a16="http://schemas.microsoft.com/office/drawing/2014/main" val="10001"/>
                  </a:ext>
                </a:extLst>
              </a:tr>
            </a:tbl>
          </a:graphicData>
        </a:graphic>
      </p:graphicFrame>
      <p:graphicFrame>
        <p:nvGraphicFramePr>
          <p:cNvPr id="9" name="Chart 8">
            <a:extLst>
              <a:ext uri="{FF2B5EF4-FFF2-40B4-BE49-F238E27FC236}">
                <a16:creationId xmlns:a16="http://schemas.microsoft.com/office/drawing/2014/main" id="{3303549E-703E-4729-8FA9-28E3A6BA6C0A}"/>
              </a:ext>
            </a:extLst>
          </p:cNvPr>
          <p:cNvGraphicFramePr>
            <a:graphicFrameLocks/>
          </p:cNvGraphicFramePr>
          <p:nvPr>
            <p:extLst>
              <p:ext uri="{D42A27DB-BD31-4B8C-83A1-F6EECF244321}">
                <p14:modId xmlns:p14="http://schemas.microsoft.com/office/powerpoint/2010/main" val="1738476913"/>
              </p:ext>
            </p:extLst>
          </p:nvPr>
        </p:nvGraphicFramePr>
        <p:xfrm>
          <a:off x="5410981" y="1077431"/>
          <a:ext cx="4349452" cy="296872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972B336-14F3-4603-B0F5-E849190383C1}"/>
              </a:ext>
            </a:extLst>
          </p:cNvPr>
          <p:cNvSpPr txBox="1"/>
          <p:nvPr/>
        </p:nvSpPr>
        <p:spPr>
          <a:xfrm>
            <a:off x="449530" y="1291760"/>
            <a:ext cx="4656130" cy="5022914"/>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Businesses</a:t>
            </a:r>
          </a:p>
          <a:p>
            <a:pPr>
              <a:spcAft>
                <a:spcPts val="600"/>
              </a:spcAft>
              <a:defRPr/>
            </a:pPr>
            <a:r>
              <a:rPr lang="en-GB" sz="1200" dirty="0">
                <a:solidFill>
                  <a:srgbClr val="000000"/>
                </a:solidFill>
                <a:latin typeface="Arial" panose="020B0604020202020204" pitchFamily="34" charset="0"/>
                <a:ea typeface="Calibri"/>
                <a:cs typeface="Arial" panose="020B0604020202020204" pitchFamily="34" charset="0"/>
              </a:rPr>
              <a:t>Essex has:</a:t>
            </a:r>
          </a:p>
          <a:p>
            <a:pPr marL="285750" lvl="0" indent="-285750">
              <a:spcBef>
                <a:spcPct val="20000"/>
              </a:spcBef>
              <a:spcAft>
                <a:spcPts val="600"/>
              </a:spcAft>
              <a:buFont typeface="Arial" pitchFamily="34" charset="0"/>
              <a:buChar char="•"/>
              <a:defRPr/>
            </a:pPr>
            <a:r>
              <a:rPr lang="en-GB" sz="1200" dirty="0">
                <a:solidFill>
                  <a:srgbClr val="000000"/>
                </a:solidFill>
                <a:latin typeface="Arial" panose="020B0604020202020204" pitchFamily="34" charset="0"/>
                <a:ea typeface="Calibri"/>
                <a:cs typeface="Arial" panose="020B0604020202020204" pitchFamily="34" charset="0"/>
              </a:rPr>
              <a:t>72,110 businesses (local units) / 70,405 enterprises(1) </a:t>
            </a:r>
          </a:p>
          <a:p>
            <a:pPr marL="285750" lvl="0" indent="-285750">
              <a:spcBef>
                <a:spcPct val="20000"/>
              </a:spcBef>
              <a:spcAft>
                <a:spcPts val="600"/>
              </a:spcAft>
              <a:buFont typeface="Arial" pitchFamily="34" charset="0"/>
              <a:buChar char="•"/>
              <a:defRPr/>
            </a:pPr>
            <a:r>
              <a:rPr lang="en-GB" sz="1200" dirty="0">
                <a:solidFill>
                  <a:srgbClr val="000000"/>
                </a:solidFill>
                <a:latin typeface="Arial" panose="020B0604020202020204" pitchFamily="34" charset="0"/>
                <a:ea typeface="Calibri"/>
                <a:cs typeface="Arial" panose="020B0604020202020204" pitchFamily="34" charset="0"/>
              </a:rPr>
              <a:t>704,000 jobs(2)  </a:t>
            </a:r>
            <a:r>
              <a:rPr lang="en-GB" sz="1200" dirty="0">
                <a:solidFill>
                  <a:srgbClr val="000000"/>
                </a:solidFill>
                <a:latin typeface="Arial" panose="020B0604020202020204" pitchFamily="34" charset="0"/>
                <a:cs typeface="Arial" panose="020B0604020202020204" pitchFamily="34" charset="0"/>
              </a:rPr>
              <a:t> On average there are 58,500 jobs across districts but with the number of jobs across  districts being reflective of overall size (with Basildon, Chelmsford and Colchester having highest numbers &gt; 95,000).</a:t>
            </a:r>
          </a:p>
          <a:p>
            <a:pPr lvl="0">
              <a:spcBef>
                <a:spcPct val="20000"/>
              </a:spcBef>
              <a:spcAft>
                <a:spcPts val="600"/>
              </a:spcAft>
              <a:defRPr/>
            </a:pPr>
            <a:r>
              <a:rPr lang="en-GB" sz="1200" dirty="0">
                <a:solidFill>
                  <a:srgbClr val="000000"/>
                </a:solidFill>
                <a:latin typeface="Arial" panose="020B0604020202020204" pitchFamily="34" charset="0"/>
                <a:ea typeface="Calibri"/>
                <a:cs typeface="Arial" panose="020B0604020202020204" pitchFamily="34" charset="0"/>
              </a:rPr>
              <a:t>Essex has seen: </a:t>
            </a:r>
          </a:p>
          <a:p>
            <a:pPr marL="171450" indent="-171450">
              <a:spcBef>
                <a:spcPct val="20000"/>
              </a:spcBef>
              <a:spcAft>
                <a:spcPts val="600"/>
              </a:spcAft>
              <a:buFont typeface="Arial" panose="020B0604020202020204" pitchFamily="34" charset="0"/>
              <a:buChar char="•"/>
              <a:defRPr/>
            </a:pPr>
            <a:r>
              <a:rPr lang="en-GB" sz="1200" dirty="0">
                <a:solidFill>
                  <a:srgbClr val="000000"/>
                </a:solidFill>
                <a:latin typeface="Arial" panose="020B0604020202020204" pitchFamily="34" charset="0"/>
                <a:ea typeface="Calibri"/>
                <a:cs typeface="Arial" panose="020B0604020202020204" pitchFamily="34" charset="0"/>
              </a:rPr>
              <a:t>An increase in Job density but rates are still below National averages. Chelmsford &amp; Uttlesford have the best improvement in Job density (number of jobs available per working age resident) since 2013. Current rates are also above Essex and England averages(2) </a:t>
            </a:r>
            <a:r>
              <a:rPr lang="en-GB" sz="1200" dirty="0">
                <a:solidFill>
                  <a:srgbClr val="000000"/>
                </a:solidFill>
                <a:latin typeface="Arial" panose="020B0604020202020204" pitchFamily="34" charset="0"/>
                <a:cs typeface="Arial" panose="020B0604020202020204" pitchFamily="34" charset="0"/>
              </a:rPr>
              <a:t> (0.95 and 0.99) respectively.</a:t>
            </a:r>
            <a:endParaRPr lang="en-GB" sz="1200" dirty="0">
              <a:solidFill>
                <a:srgbClr val="000000"/>
              </a:solidFill>
              <a:latin typeface="Arial" panose="020B0604020202020204" pitchFamily="34" charset="0"/>
              <a:ea typeface="Calibri"/>
              <a:cs typeface="Arial" panose="020B0604020202020204" pitchFamily="34" charset="0"/>
            </a:endParaRPr>
          </a:p>
          <a:p>
            <a:pPr marL="171450" lvl="0" indent="-171450">
              <a:spcBef>
                <a:spcPct val="20000"/>
              </a:spcBef>
              <a:spcAft>
                <a:spcPts val="600"/>
              </a:spcAft>
              <a:buFont typeface="Arial" panose="020B0604020202020204" pitchFamily="34" charset="0"/>
              <a:buChar char="•"/>
              <a:defRPr/>
            </a:pPr>
            <a:r>
              <a:rPr lang="en-GB" sz="1200" dirty="0">
                <a:solidFill>
                  <a:srgbClr val="000000"/>
                </a:solidFill>
                <a:latin typeface="Arial" panose="020B0604020202020204" pitchFamily="34" charset="0"/>
                <a:ea typeface="Calibri"/>
                <a:cs typeface="Arial" panose="020B0604020202020204" pitchFamily="34" charset="0"/>
              </a:rPr>
              <a:t>An 18% increase in the number of businesses (local units) between 2010-18, this is below national growth rates which has seen a 22% increase overall (1). </a:t>
            </a:r>
            <a:r>
              <a:rPr lang="en-GB" sz="1200" b="1" dirty="0">
                <a:solidFill>
                  <a:srgbClr val="000000"/>
                </a:solidFill>
                <a:latin typeface="Arial" panose="020B0604020202020204" pitchFamily="34" charset="0"/>
                <a:cs typeface="Arial" panose="020B0604020202020204" pitchFamily="34" charset="0"/>
              </a:rPr>
              <a:t>Basildon, Brentwood, Epping Forest and Harlow </a:t>
            </a:r>
            <a:r>
              <a:rPr lang="en-GB" sz="1200" dirty="0">
                <a:solidFill>
                  <a:srgbClr val="000000"/>
                </a:solidFill>
                <a:latin typeface="Arial" panose="020B0604020202020204" pitchFamily="34" charset="0"/>
                <a:cs typeface="Arial" panose="020B0604020202020204" pitchFamily="34" charset="0"/>
              </a:rPr>
              <a:t>have seen increases above national averages. </a:t>
            </a:r>
          </a:p>
          <a:p>
            <a:pPr marL="171450" lvl="0" indent="-171450">
              <a:spcBef>
                <a:spcPct val="20000"/>
              </a:spcBef>
              <a:spcAft>
                <a:spcPts val="600"/>
              </a:spcAft>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A 10% increase in the number of jobs between 2013-17 (from 632,000) which is </a:t>
            </a:r>
            <a:r>
              <a:rPr lang="en-GB" sz="1200" dirty="0" err="1">
                <a:solidFill>
                  <a:srgbClr val="000000"/>
                </a:solidFill>
                <a:latin typeface="Arial" panose="020B0604020202020204" pitchFamily="34" charset="0"/>
                <a:cs typeface="Arial" panose="020B0604020202020204" pitchFamily="34" charset="0"/>
              </a:rPr>
              <a:t>inl</a:t>
            </a:r>
            <a:r>
              <a:rPr lang="en-GB" sz="1200" dirty="0">
                <a:solidFill>
                  <a:srgbClr val="000000"/>
                </a:solidFill>
                <a:latin typeface="Arial" panose="020B0604020202020204" pitchFamily="34" charset="0"/>
                <a:cs typeface="Arial" panose="020B0604020202020204" pitchFamily="34" charset="0"/>
              </a:rPr>
              <a:t> </a:t>
            </a:r>
            <a:r>
              <a:rPr lang="en-GB" sz="1200" dirty="0" err="1">
                <a:solidFill>
                  <a:srgbClr val="000000"/>
                </a:solidFill>
                <a:latin typeface="Arial" panose="020B0604020202020204" pitchFamily="34" charset="0"/>
                <a:cs typeface="Arial" panose="020B0604020202020204" pitchFamily="34" charset="0"/>
              </a:rPr>
              <a:t>ine</a:t>
            </a:r>
            <a:r>
              <a:rPr lang="en-GB" sz="1200" dirty="0">
                <a:solidFill>
                  <a:srgbClr val="000000"/>
                </a:solidFill>
                <a:latin typeface="Arial" panose="020B0604020202020204" pitchFamily="34" charset="0"/>
                <a:cs typeface="Arial" panose="020B0604020202020204" pitchFamily="34" charset="0"/>
              </a:rPr>
              <a:t> with England and East of England (2) Greatest increases have been seen in Braintree (20%) and Uttlesford (21%). Conversely Brentwood has seen a decrease in the number of jobs (- 5%). </a:t>
            </a:r>
          </a:p>
        </p:txBody>
      </p:sp>
      <p:sp>
        <p:nvSpPr>
          <p:cNvPr id="5" name="Slide Number Placeholder 4"/>
          <p:cNvSpPr>
            <a:spLocks noGrp="1"/>
          </p:cNvSpPr>
          <p:nvPr>
            <p:ph type="sldNum" sz="quarter" idx="12"/>
          </p:nvPr>
        </p:nvSpPr>
        <p:spPr>
          <a:solidFill>
            <a:srgbClr val="E00069"/>
          </a:solidFill>
        </p:spPr>
        <p:txBody>
          <a:bodyPr/>
          <a:lstStyle/>
          <a:p>
            <a:fld id="{B6F15528-21DE-4FAA-801E-634DDDAF4B2B}" type="slidenum">
              <a:rPr lang="en-US" smtClean="0"/>
              <a:pPr/>
              <a:t>16</a:t>
            </a:fld>
            <a:endParaRPr lang="en-US" dirty="0"/>
          </a:p>
        </p:txBody>
      </p:sp>
      <p:graphicFrame>
        <p:nvGraphicFramePr>
          <p:cNvPr id="10" name="Chart 9">
            <a:extLst>
              <a:ext uri="{FF2B5EF4-FFF2-40B4-BE49-F238E27FC236}">
                <a16:creationId xmlns:a16="http://schemas.microsoft.com/office/drawing/2014/main" id="{F15E7581-97F0-4F59-B665-FBDB5A42E493}"/>
              </a:ext>
            </a:extLst>
          </p:cNvPr>
          <p:cNvGraphicFramePr>
            <a:graphicFrameLocks/>
          </p:cNvGraphicFramePr>
          <p:nvPr>
            <p:extLst>
              <p:ext uri="{D42A27DB-BD31-4B8C-83A1-F6EECF244321}">
                <p14:modId xmlns:p14="http://schemas.microsoft.com/office/powerpoint/2010/main" val="3495633256"/>
              </p:ext>
            </p:extLst>
          </p:nvPr>
        </p:nvGraphicFramePr>
        <p:xfrm>
          <a:off x="5351783" y="3891684"/>
          <a:ext cx="4572000" cy="285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601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0006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Income </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850" y="223140"/>
            <a:ext cx="4839350" cy="1291760"/>
          </a:xfrm>
          <a:solidFill>
            <a:schemeClr val="accent6">
              <a:lumMod val="20000"/>
              <a:lumOff val="80000"/>
            </a:schemeClr>
          </a:solidFill>
        </p:spPr>
        <p:txBody>
          <a:bodyPr anchor="b">
            <a:noAutofit/>
          </a:bodyPr>
          <a:lstStyle/>
          <a:p>
            <a:r>
              <a:rPr lang="en-GB" dirty="0">
                <a:solidFill>
                  <a:srgbClr val="E00069"/>
                </a:solidFill>
                <a:latin typeface="Arial" panose="020B0604020202020204" pitchFamily="34" charset="0"/>
                <a:cs typeface="Arial" panose="020B0604020202020204" pitchFamily="34" charset="0"/>
              </a:rPr>
              <a:t>   </a:t>
            </a:r>
            <a:br>
              <a:rPr lang="en-GB" dirty="0">
                <a:solidFill>
                  <a:srgbClr val="E00069"/>
                </a:solidFill>
                <a:latin typeface="Arial" panose="020B0604020202020204" pitchFamily="34" charset="0"/>
                <a:cs typeface="Arial" panose="020B0604020202020204" pitchFamily="34" charset="0"/>
              </a:rPr>
            </a:br>
            <a:r>
              <a:rPr lang="en-GB" dirty="0">
                <a:solidFill>
                  <a:srgbClr val="E00069"/>
                </a:solidFill>
                <a:latin typeface="Arial" panose="020B0604020202020204" pitchFamily="34" charset="0"/>
                <a:cs typeface="Arial" panose="020B0604020202020204" pitchFamily="34" charset="0"/>
              </a:rPr>
              <a:t>The gap between Essex and East of England residential earnings is 2 times larger than the gap for workplace earnings.</a:t>
            </a:r>
            <a:endParaRPr lang="en-GB" b="1" dirty="0">
              <a:solidFill>
                <a:srgbClr val="E00069"/>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589507725"/>
              </p:ext>
            </p:extLst>
          </p:nvPr>
        </p:nvGraphicFramePr>
        <p:xfrm>
          <a:off x="5792630" y="223140"/>
          <a:ext cx="3816500" cy="1229756"/>
        </p:xfrm>
        <a:graphic>
          <a:graphicData uri="http://schemas.openxmlformats.org/drawingml/2006/table">
            <a:tbl>
              <a:tblPr firstRow="1" bandRow="1">
                <a:tableStyleId>{2D5ABB26-0587-4C30-8999-92F81FD0307C}</a:tableStyleId>
              </a:tblPr>
              <a:tblGrid>
                <a:gridCol w="954125">
                  <a:extLst>
                    <a:ext uri="{9D8B030D-6E8A-4147-A177-3AD203B41FA5}">
                      <a16:colId xmlns:a16="http://schemas.microsoft.com/office/drawing/2014/main" val="20000"/>
                    </a:ext>
                  </a:extLst>
                </a:gridCol>
                <a:gridCol w="954125">
                  <a:extLst>
                    <a:ext uri="{9D8B030D-6E8A-4147-A177-3AD203B41FA5}">
                      <a16:colId xmlns:a16="http://schemas.microsoft.com/office/drawing/2014/main" val="20001"/>
                    </a:ext>
                  </a:extLst>
                </a:gridCol>
                <a:gridCol w="954125">
                  <a:extLst>
                    <a:ext uri="{9D8B030D-6E8A-4147-A177-3AD203B41FA5}">
                      <a16:colId xmlns:a16="http://schemas.microsoft.com/office/drawing/2014/main" val="20002"/>
                    </a:ext>
                  </a:extLst>
                </a:gridCol>
                <a:gridCol w="954125">
                  <a:extLst>
                    <a:ext uri="{9D8B030D-6E8A-4147-A177-3AD203B41FA5}">
                      <a16:colId xmlns:a16="http://schemas.microsoft.com/office/drawing/2014/main" val="20003"/>
                    </a:ext>
                  </a:extLst>
                </a:gridCol>
              </a:tblGrid>
              <a:tr h="307439">
                <a:tc gridSpan="4">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endParaRPr lang="en-GB"/>
                    </a:p>
                  </a:txBody>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Arial" panose="020B0604020202020204" pitchFamily="34" charset="0"/>
                          <a:cs typeface="Arial" panose="020B0604020202020204" pitchFamily="34" charset="0"/>
                        </a:rPr>
                        <a:t>EAST</a:t>
                      </a: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Resident</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£618.6</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£590.3</a:t>
                      </a:r>
                    </a:p>
                  </a:txBody>
                  <a:tcPr marL="99060" marR="99060">
                    <a:solidFill>
                      <a:srgbClr val="FF000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£571.1</a:t>
                      </a:r>
                    </a:p>
                  </a:txBody>
                  <a:tcPr marL="99060" marR="99060">
                    <a:solidFill>
                      <a:srgbClr val="FF0000"/>
                    </a:solidFill>
                  </a:tcPr>
                </a:tc>
                <a:extLst>
                  <a:ext uri="{0D108BD9-81ED-4DB2-BD59-A6C34878D82A}">
                    <a16:rowId xmlns:a16="http://schemas.microsoft.com/office/drawing/2014/main" val="10002"/>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Workplace</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£560.7</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£558.1</a:t>
                      </a:r>
                    </a:p>
                  </a:txBody>
                  <a:tcPr marL="99060" marR="99060">
                    <a:solidFill>
                      <a:srgbClr val="FF000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£570.9</a:t>
                      </a:r>
                    </a:p>
                  </a:txBody>
                  <a:tcPr marL="99060" marR="99060">
                    <a:solidFill>
                      <a:srgbClr val="00B050"/>
                    </a:solidFill>
                  </a:tcPr>
                </a:tc>
                <a:extLst>
                  <a:ext uri="{0D108BD9-81ED-4DB2-BD59-A6C34878D82A}">
                    <a16:rowId xmlns:a16="http://schemas.microsoft.com/office/drawing/2014/main" val="10003"/>
                  </a:ext>
                </a:extLst>
              </a:tr>
            </a:tbl>
          </a:graphicData>
        </a:graphic>
      </p:graphicFrame>
      <p:graphicFrame>
        <p:nvGraphicFramePr>
          <p:cNvPr id="6" name="Chart 5"/>
          <p:cNvGraphicFramePr/>
          <p:nvPr>
            <p:extLst>
              <p:ext uri="{D42A27DB-BD31-4B8C-83A1-F6EECF244321}">
                <p14:modId xmlns:p14="http://schemas.microsoft.com/office/powerpoint/2010/main" val="4045792841"/>
              </p:ext>
            </p:extLst>
          </p:nvPr>
        </p:nvGraphicFramePr>
        <p:xfrm>
          <a:off x="525860" y="3123680"/>
          <a:ext cx="4045526"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708591" y="6329542"/>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Annual Survey of Hours and Earnings</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525861" y="1444421"/>
            <a:ext cx="8698327" cy="1688579"/>
          </a:xfrm>
        </p:spPr>
        <p:txBody>
          <a:bodyPr>
            <a:normAutofit fontScale="92500"/>
          </a:bodyPr>
          <a:lstStyle/>
          <a:p>
            <a:r>
              <a:rPr lang="en-GB" b="1" dirty="0">
                <a:latin typeface="Arial" panose="020B0604020202020204" pitchFamily="34" charset="0"/>
                <a:cs typeface="Arial" panose="020B0604020202020204" pitchFamily="34" charset="0"/>
              </a:rPr>
              <a:t>Earnings by Place of Residence and Workplace (Full Time)</a:t>
            </a:r>
          </a:p>
          <a:p>
            <a:r>
              <a:rPr lang="en-GB" dirty="0">
                <a:latin typeface="Arial" panose="020B0604020202020204" pitchFamily="34" charset="0"/>
                <a:cs typeface="Arial" panose="020B0604020202020204" pitchFamily="34" charset="0"/>
              </a:rPr>
              <a:t>Essex has higher residential earnings than both regional and national averages however it has lower workplace earnings than the national average. The relatively large gap between residential and workplace earnings in Essex may be due to the many residents commuting to London for better paid jobs.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Rochford median residential earnings have grown 37% in the last decade. However there remains a large gap between the district with the highest residential earnings, Brentwood (£754.1), and the lowest, </a:t>
            </a:r>
            <a:r>
              <a:rPr lang="en-GB" dirty="0" err="1">
                <a:latin typeface="Arial" panose="020B0604020202020204" pitchFamily="34" charset="0"/>
                <a:cs typeface="Arial" panose="020B0604020202020204" pitchFamily="34" charset="0"/>
              </a:rPr>
              <a:t>Tendring</a:t>
            </a:r>
            <a:r>
              <a:rPr lang="en-GB" dirty="0">
                <a:latin typeface="Arial" panose="020B0604020202020204" pitchFamily="34" charset="0"/>
                <a:cs typeface="Arial" panose="020B0604020202020204" pitchFamily="34" charset="0"/>
              </a:rPr>
              <a:t> (£543.9). </a:t>
            </a:r>
          </a:p>
          <a:p>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1518150" y="6176882"/>
            <a:ext cx="259522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2018  Median  and workplace Resident earnings </a:t>
            </a:r>
            <a:br>
              <a:rPr lang="en-GB" sz="900" dirty="0">
                <a:latin typeface="Arial" panose="020B0604020202020204" pitchFamily="34" charset="0"/>
                <a:cs typeface="Arial" panose="020B0604020202020204" pitchFamily="34" charset="0"/>
              </a:rPr>
            </a:br>
            <a:endParaRPr lang="en-GB" dirty="0"/>
          </a:p>
        </p:txBody>
      </p:sp>
      <p:graphicFrame>
        <p:nvGraphicFramePr>
          <p:cNvPr id="13" name="Chart 12"/>
          <p:cNvGraphicFramePr/>
          <p:nvPr>
            <p:extLst>
              <p:ext uri="{D42A27DB-BD31-4B8C-83A1-F6EECF244321}">
                <p14:modId xmlns:p14="http://schemas.microsoft.com/office/powerpoint/2010/main" val="1280030893"/>
              </p:ext>
            </p:extLst>
          </p:nvPr>
        </p:nvGraphicFramePr>
        <p:xfrm>
          <a:off x="4953000" y="3123682"/>
          <a:ext cx="4198150" cy="3254801"/>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46860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18710"/>
          </a:xfrm>
          <a:solidFill>
            <a:schemeClr val="accent6">
              <a:lumMod val="20000"/>
              <a:lumOff val="80000"/>
            </a:schemeClr>
          </a:solidFill>
        </p:spPr>
        <p:txBody>
          <a:bodyPr anchor="b">
            <a:noAutofit/>
          </a:bodyPr>
          <a:lstStyle/>
          <a:p>
            <a:r>
              <a:rPr lang="en-GB" b="1" dirty="0">
                <a:solidFill>
                  <a:srgbClr val="E00069"/>
                </a:solidFill>
                <a:latin typeface="Arial" panose="020B0604020202020204" pitchFamily="34" charset="0"/>
                <a:cs typeface="Arial" panose="020B0604020202020204" pitchFamily="34" charset="0"/>
              </a:rPr>
              <a:t>  The earnings gap of E</a:t>
            </a:r>
            <a:r>
              <a:rPr lang="en-GB" dirty="0">
                <a:solidFill>
                  <a:srgbClr val="E00069"/>
                </a:solidFill>
                <a:latin typeface="Arial" panose="020B0604020202020204" pitchFamily="34" charset="0"/>
                <a:cs typeface="Arial" panose="020B0604020202020204" pitchFamily="34" charset="0"/>
              </a:rPr>
              <a:t>ssex residents across its districts is amongst the highest in the country.</a:t>
            </a:r>
            <a:endParaRPr lang="en-GB" b="1" dirty="0">
              <a:solidFill>
                <a:srgbClr val="E00069"/>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944859745"/>
              </p:ext>
            </p:extLst>
          </p:nvPr>
        </p:nvGraphicFramePr>
        <p:xfrm>
          <a:off x="6479601" y="223140"/>
          <a:ext cx="2862375" cy="1229756"/>
        </p:xfrm>
        <a:graphic>
          <a:graphicData uri="http://schemas.openxmlformats.org/drawingml/2006/table">
            <a:tbl>
              <a:tblPr firstRow="1" bandRow="1">
                <a:tableStyleId>{2D5ABB26-0587-4C30-8999-92F81FD0307C}</a:tableStyleId>
              </a:tblPr>
              <a:tblGrid>
                <a:gridCol w="954125">
                  <a:extLst>
                    <a:ext uri="{9D8B030D-6E8A-4147-A177-3AD203B41FA5}">
                      <a16:colId xmlns:a16="http://schemas.microsoft.com/office/drawing/2014/main" val="20000"/>
                    </a:ext>
                  </a:extLst>
                </a:gridCol>
                <a:gridCol w="954125">
                  <a:extLst>
                    <a:ext uri="{9D8B030D-6E8A-4147-A177-3AD203B41FA5}">
                      <a16:colId xmlns:a16="http://schemas.microsoft.com/office/drawing/2014/main" val="20001"/>
                    </a:ext>
                  </a:extLst>
                </a:gridCol>
                <a:gridCol w="954125">
                  <a:extLst>
                    <a:ext uri="{9D8B030D-6E8A-4147-A177-3AD203B41FA5}">
                      <a16:colId xmlns:a16="http://schemas.microsoft.com/office/drawing/2014/main" val="20002"/>
                    </a:ext>
                  </a:extLst>
                </a:gridCol>
              </a:tblGrid>
              <a:tr h="307439">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Resident</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4,579</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6,674</a:t>
                      </a:r>
                    </a:p>
                  </a:txBody>
                  <a:tcPr marL="99060" marR="99060">
                    <a:solidFill>
                      <a:srgbClr val="FF0000"/>
                    </a:solidFill>
                  </a:tcPr>
                </a:tc>
                <a:extLst>
                  <a:ext uri="{0D108BD9-81ED-4DB2-BD59-A6C34878D82A}">
                    <a16:rowId xmlns:a16="http://schemas.microsoft.com/office/drawing/2014/main" val="10002"/>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Workplace</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2,282</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Arial" panose="020B0604020202020204" pitchFamily="34" charset="0"/>
                          <a:cs typeface="Arial" panose="020B0604020202020204" pitchFamily="34" charset="0"/>
                        </a:rPr>
                        <a:t>5,453</a:t>
                      </a:r>
                    </a:p>
                  </a:txBody>
                  <a:tcPr marL="99060" marR="99060">
                    <a:solidFill>
                      <a:srgbClr val="FF0000"/>
                    </a:solidFill>
                  </a:tcPr>
                </a:tc>
                <a:extLst>
                  <a:ext uri="{0D108BD9-81ED-4DB2-BD59-A6C34878D82A}">
                    <a16:rowId xmlns:a16="http://schemas.microsoft.com/office/drawing/2014/main" val="10003"/>
                  </a:ext>
                </a:extLst>
              </a:tr>
            </a:tbl>
          </a:graphicData>
        </a:graphic>
      </p:graphicFrame>
      <p:graphicFrame>
        <p:nvGraphicFramePr>
          <p:cNvPr id="6" name="Chart 5"/>
          <p:cNvGraphicFramePr/>
          <p:nvPr>
            <p:extLst>
              <p:ext uri="{D42A27DB-BD31-4B8C-83A1-F6EECF244321}">
                <p14:modId xmlns:p14="http://schemas.microsoft.com/office/powerpoint/2010/main" val="2590187236"/>
              </p:ext>
            </p:extLst>
          </p:nvPr>
        </p:nvGraphicFramePr>
        <p:xfrm>
          <a:off x="525861" y="3123680"/>
          <a:ext cx="8701620" cy="33533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708591" y="6329542"/>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Annual Survey of Hours and Earnings</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525861" y="1520750"/>
            <a:ext cx="8698327" cy="1526600"/>
          </a:xfrm>
        </p:spPr>
        <p:txBody>
          <a:bodyPr>
            <a:normAutofit/>
          </a:bodyPr>
          <a:lstStyle/>
          <a:p>
            <a:r>
              <a:rPr lang="en-GB" b="1" dirty="0">
                <a:latin typeface="Arial" panose="020B0604020202020204" pitchFamily="34" charset="0"/>
                <a:cs typeface="Arial" panose="020B0604020202020204" pitchFamily="34" charset="0"/>
              </a:rPr>
              <a:t>Earnings Variance by Place of Residence and Workplace (Full Time)</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Essex has the 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highest difference in median residential  full time earnings out of the higher tier authorities listed below</a:t>
            </a:r>
            <a:r>
              <a:rPr lang="en-GB" dirty="0">
                <a:solidFill>
                  <a:srgbClr val="FFC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Workplace earnings are less different across the districts, with around half the variance of residential earnings. </a:t>
            </a: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09898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9410700" cy="560730"/>
          </a:xfrm>
          <a:solidFill>
            <a:srgbClr val="00A8D6"/>
          </a:solidFill>
        </p:spPr>
        <p:txBody>
          <a:bodyPr/>
          <a:lstStyle/>
          <a:p>
            <a:r>
              <a:rPr lang="en-GB" dirty="0">
                <a:solidFill>
                  <a:schemeClr val="bg1"/>
                </a:solidFill>
              </a:rPr>
              <a:t>Glossary Index</a:t>
            </a:r>
          </a:p>
        </p:txBody>
      </p:sp>
      <p:sp>
        <p:nvSpPr>
          <p:cNvPr id="7" name="Content Placeholder 2"/>
          <p:cNvSpPr>
            <a:spLocks noGrp="1"/>
          </p:cNvSpPr>
          <p:nvPr>
            <p:ph idx="1"/>
          </p:nvPr>
        </p:nvSpPr>
        <p:spPr>
          <a:xfrm>
            <a:off x="525859" y="1136320"/>
            <a:ext cx="8928992" cy="5040560"/>
          </a:xfrm>
        </p:spPr>
        <p:txBody>
          <a:bodyPr numCol="3" spcCol="180000">
            <a:noAutofit/>
          </a:bodyPr>
          <a:lstStyle/>
          <a:p>
            <a:pPr>
              <a:buFont typeface="+mj-lt"/>
              <a:buAutoNum type="arabicPeriod"/>
            </a:pPr>
            <a:r>
              <a:rPr lang="en-GB" sz="900" dirty="0">
                <a:solidFill>
                  <a:schemeClr val="bg1"/>
                </a:solidFill>
                <a:latin typeface="Arial Black" panose="020B0A04020102020204" pitchFamily="34" charset="0"/>
              </a:rPr>
              <a:t>Front Cover</a:t>
            </a:r>
          </a:p>
          <a:p>
            <a:pPr>
              <a:buFont typeface="+mj-lt"/>
              <a:buAutoNum type="arabicPeriod"/>
            </a:pPr>
            <a:r>
              <a:rPr lang="en-GB" sz="900" dirty="0">
                <a:solidFill>
                  <a:schemeClr val="bg1"/>
                </a:solidFill>
              </a:rPr>
              <a:t>Glossary Index</a:t>
            </a:r>
          </a:p>
          <a:p>
            <a:pPr>
              <a:buFont typeface="+mj-lt"/>
              <a:buAutoNum type="arabicPeriod" startAt="4"/>
            </a:pPr>
            <a:r>
              <a:rPr lang="en-GB" sz="900" dirty="0">
                <a:solidFill>
                  <a:schemeClr val="bg1"/>
                </a:solidFill>
                <a:latin typeface="Arial Black" panose="020B0A04020102020204" pitchFamily="34" charset="0"/>
              </a:rPr>
              <a:t>STRATEGIC AIM 1: ENABLE INCLUSIVE ECONOMIC GROWTH </a:t>
            </a:r>
          </a:p>
          <a:p>
            <a:pPr>
              <a:buFont typeface="+mj-lt"/>
              <a:buAutoNum type="arabicPeriod" startAt="4"/>
            </a:pPr>
            <a:r>
              <a:rPr lang="en-GB" sz="900" dirty="0">
                <a:solidFill>
                  <a:schemeClr val="bg1"/>
                </a:solidFill>
                <a:latin typeface="Arial Black" panose="020B0A04020102020204" pitchFamily="34" charset="0"/>
              </a:rPr>
              <a:t>Qualifications  </a:t>
            </a: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The skills gap between Essex and the rest of the UK is increasing </a:t>
            </a: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The proportion of people with no qualifications in Essex has reduced by 7.1% points in the last decade, faster than England</a:t>
            </a:r>
          </a:p>
          <a:p>
            <a:pPr>
              <a:buFont typeface="+mj-lt"/>
              <a:buAutoNum type="arabicPeriod" startAt="4"/>
            </a:pPr>
            <a:r>
              <a:rPr lang="en-GB" sz="900" dirty="0">
                <a:solidFill>
                  <a:srgbClr val="FFFFFF"/>
                </a:solidFill>
                <a:latin typeface="Arial Black" panose="020B0A04020102020204" pitchFamily="34" charset="0"/>
              </a:rPr>
              <a:t>Employment </a:t>
            </a:r>
            <a:endParaRPr lang="en-GB" sz="900" dirty="0">
              <a:solidFill>
                <a:srgbClr val="E00069"/>
              </a:solidFill>
              <a:latin typeface="Arial" panose="020B0604020202020204" pitchFamily="34" charset="0"/>
              <a:cs typeface="Arial" panose="020B0604020202020204" pitchFamily="34" charset="0"/>
            </a:endParaRP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Economic Activity has grown faster than the national average over the last decade. However  has fallen by nearly 10% points in Harlow in the same time period</a:t>
            </a: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Essex employment is higher than regional and national comparators and has been growing at the same pace over the last decade</a:t>
            </a: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For the majority of Essex districts the proportion of part time work has decreased over the last decade </a:t>
            </a: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Essex has a lower proportion of individuals in professional and technical occupations than nationally and regionally. This may be attributed to the skills deficit. </a:t>
            </a: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The labour market is highly skewed for women with 40% of women working in public services.</a:t>
            </a:r>
          </a:p>
          <a:p>
            <a:pPr lvl="0">
              <a:buFont typeface="+mj-lt"/>
              <a:buAutoNum type="arabicPeriod" startAt="4"/>
            </a:pPr>
            <a:r>
              <a:rPr lang="en-GB" sz="900" dirty="0">
                <a:solidFill>
                  <a:srgbClr val="FFFFFF"/>
                </a:solidFill>
                <a:latin typeface="Arial Black" panose="020B0A04020102020204" pitchFamily="34" charset="0"/>
              </a:rPr>
              <a:t>Businesses</a:t>
            </a:r>
          </a:p>
          <a:p>
            <a:pPr lvl="0">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There has been  a 41% growth in the last decade in professional, scientific and technical businesses in Essex. </a:t>
            </a:r>
          </a:p>
          <a:p>
            <a:pPr lvl="0">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Essex sees lower growth than National, if Essex had grown at the national rate there would be almost 2,500 more businesses.</a:t>
            </a:r>
          </a:p>
          <a:p>
            <a:pPr lvl="0">
              <a:buFont typeface="+mj-lt"/>
              <a:buAutoNum type="arabicPeriod" startAt="4"/>
            </a:pPr>
            <a:r>
              <a:rPr lang="en-GB" sz="900" dirty="0">
                <a:solidFill>
                  <a:srgbClr val="FFFFFF"/>
                </a:solidFill>
                <a:latin typeface="Arial Black" panose="020B0A04020102020204" pitchFamily="34" charset="0"/>
              </a:rPr>
              <a:t>Income</a:t>
            </a: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The gap between Essex and Eastern residential earnings is 10 times larger than the gap for workplace earnings.</a:t>
            </a: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The earnings gap of </a:t>
            </a:r>
            <a:r>
              <a:rPr lang="en-GB" sz="900" b="1" dirty="0">
                <a:solidFill>
                  <a:srgbClr val="E00069"/>
                </a:solidFill>
                <a:latin typeface="Arial" panose="020B0604020202020204" pitchFamily="34" charset="0"/>
                <a:cs typeface="Arial" panose="020B0604020202020204" pitchFamily="34" charset="0"/>
              </a:rPr>
              <a:t>E</a:t>
            </a:r>
            <a:r>
              <a:rPr lang="en-GB" sz="900" dirty="0">
                <a:solidFill>
                  <a:srgbClr val="E00069"/>
                </a:solidFill>
                <a:latin typeface="Arial" panose="020B0604020202020204" pitchFamily="34" charset="0"/>
                <a:cs typeface="Arial" panose="020B0604020202020204" pitchFamily="34" charset="0"/>
              </a:rPr>
              <a:t>ssex residents across its districts is amongst the highest in the country.</a:t>
            </a: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An estimated 70,000 more Essex residents live in the 20% most deprived areas since 2007</a:t>
            </a:r>
          </a:p>
          <a:p>
            <a:pPr>
              <a:buFont typeface="+mj-lt"/>
              <a:buAutoNum type="arabicPeriod" startAt="4"/>
            </a:pPr>
            <a:r>
              <a:rPr lang="en-GB" sz="900" dirty="0">
                <a:solidFill>
                  <a:srgbClr val="E00069"/>
                </a:solidFill>
                <a:latin typeface="Arial" panose="020B0604020202020204" pitchFamily="34" charset="0"/>
                <a:cs typeface="Arial" panose="020B0604020202020204" pitchFamily="34" charset="0"/>
              </a:rPr>
              <a:t>Essex has a low productivity economy and the gap is growing</a:t>
            </a:r>
          </a:p>
          <a:p>
            <a:pPr lvl="0">
              <a:buFont typeface="+mj-lt"/>
              <a:buAutoNum type="arabicPeriod" startAt="4"/>
            </a:pPr>
            <a:r>
              <a:rPr lang="en-GB" sz="900" dirty="0">
                <a:solidFill>
                  <a:srgbClr val="FFFFFF"/>
                </a:solidFill>
                <a:latin typeface="Arial Black" panose="020B0A04020102020204" pitchFamily="34" charset="0"/>
              </a:rPr>
              <a:t>Commuting</a:t>
            </a:r>
          </a:p>
          <a:p>
            <a:pPr>
              <a:buFont typeface="+mj-lt"/>
              <a:buAutoNum type="arabicPeriod" startAt="4"/>
            </a:pPr>
            <a:r>
              <a:rPr lang="en-GB" sz="900" dirty="0">
                <a:solidFill>
                  <a:srgbClr val="E00069"/>
                </a:solidFill>
              </a:rPr>
              <a:t>It takes over 50% longer to travel by public transport to Essex city centres than by private transport </a:t>
            </a:r>
          </a:p>
          <a:p>
            <a:pPr lvl="0">
              <a:buFont typeface="+mj-lt"/>
              <a:buAutoNum type="arabicPeriod" startAt="4"/>
            </a:pPr>
            <a:r>
              <a:rPr lang="en-GB" sz="900" dirty="0">
                <a:solidFill>
                  <a:srgbClr val="FFFFFF"/>
                </a:solidFill>
                <a:latin typeface="Arial Black" panose="020B0A04020102020204" pitchFamily="34" charset="0"/>
              </a:rPr>
              <a:t>STRATEGIC AIM 2: </a:t>
            </a:r>
            <a:r>
              <a:rPr lang="en-GB" sz="900" dirty="0">
                <a:solidFill>
                  <a:schemeClr val="bg1"/>
                </a:solidFill>
                <a:latin typeface="Arial Black" panose="020B0A04020102020204" pitchFamily="34" charset="0"/>
              </a:rPr>
              <a:t>HELP PEOPLE GET THE BEST START AND AGE WELL</a:t>
            </a:r>
            <a:endParaRPr lang="en-GB" sz="900" dirty="0">
              <a:solidFill>
                <a:srgbClr val="E00069"/>
              </a:solidFill>
            </a:endParaRPr>
          </a:p>
          <a:p>
            <a:pPr lvl="0">
              <a:buFont typeface="+mj-lt"/>
              <a:buAutoNum type="arabicPeriod" startAt="4"/>
            </a:pPr>
            <a:r>
              <a:rPr lang="en-GB" sz="900" dirty="0">
                <a:solidFill>
                  <a:srgbClr val="934D98"/>
                </a:solidFill>
                <a:latin typeface="Arial" panose="020B0604020202020204" pitchFamily="34" charset="0"/>
                <a:cs typeface="Arial" panose="020B0604020202020204" pitchFamily="34" charset="0"/>
              </a:rPr>
              <a:t>More Essex children are entering KS1 education with a good level of development than nationally </a:t>
            </a:r>
          </a:p>
          <a:p>
            <a:pPr lvl="0">
              <a:buFont typeface="+mj-lt"/>
              <a:buAutoNum type="arabicPeriod" startAt="4"/>
            </a:pPr>
            <a:r>
              <a:rPr lang="en-GB" sz="900" dirty="0">
                <a:solidFill>
                  <a:srgbClr val="934D98"/>
                </a:solidFill>
                <a:latin typeface="Arial" panose="020B0604020202020204" pitchFamily="34" charset="0"/>
                <a:cs typeface="Arial" panose="020B0604020202020204" pitchFamily="34" charset="0"/>
              </a:rPr>
              <a:t>Maldon is the only district which performs better than national comparisons for Reading, Writing &amp; Maths. </a:t>
            </a:r>
          </a:p>
          <a:p>
            <a:pPr lvl="0">
              <a:buFont typeface="+mj-lt"/>
              <a:buAutoNum type="arabicPeriod" startAt="4"/>
            </a:pPr>
            <a:r>
              <a:rPr lang="en-GB" sz="900" dirty="0">
                <a:solidFill>
                  <a:srgbClr val="934D98"/>
                </a:solidFill>
                <a:latin typeface="Arial" panose="020B0604020202020204" pitchFamily="34" charset="0"/>
                <a:cs typeface="Arial" panose="020B0604020202020204" pitchFamily="34" charset="0"/>
              </a:rPr>
              <a:t>Despite an overall reduction in child poverty across Essex (workless and low income families) </a:t>
            </a:r>
            <a:r>
              <a:rPr lang="en-GB" sz="900" dirty="0" err="1">
                <a:solidFill>
                  <a:srgbClr val="934D98"/>
                </a:solidFill>
                <a:latin typeface="Arial" panose="020B0604020202020204" pitchFamily="34" charset="0"/>
                <a:cs typeface="Arial" panose="020B0604020202020204" pitchFamily="34" charset="0"/>
              </a:rPr>
              <a:t>Tendring</a:t>
            </a:r>
            <a:r>
              <a:rPr lang="en-GB" sz="900" dirty="0">
                <a:solidFill>
                  <a:srgbClr val="934D98"/>
                </a:solidFill>
                <a:latin typeface="Arial" panose="020B0604020202020204" pitchFamily="34" charset="0"/>
                <a:cs typeface="Arial" panose="020B0604020202020204" pitchFamily="34" charset="0"/>
              </a:rPr>
              <a:t> sees an increase above England averages.</a:t>
            </a:r>
          </a:p>
          <a:p>
            <a:pPr>
              <a:buFont typeface="+mj-lt"/>
              <a:buAutoNum type="arabicPeriod" startAt="4"/>
            </a:pPr>
            <a:r>
              <a:rPr lang="en-GB" sz="900" dirty="0">
                <a:solidFill>
                  <a:srgbClr val="FFFFFF"/>
                </a:solidFill>
                <a:latin typeface="Arial Black" panose="020B0A04020102020204" pitchFamily="34" charset="0"/>
              </a:rPr>
              <a:t>Vulnerable Adults</a:t>
            </a:r>
          </a:p>
          <a:p>
            <a:pPr>
              <a:buFont typeface="+mj-lt"/>
              <a:buAutoNum type="arabicPeriod" startAt="4"/>
            </a:pPr>
            <a:r>
              <a:rPr lang="en-GB" sz="900" dirty="0">
                <a:solidFill>
                  <a:srgbClr val="934D98"/>
                </a:solidFill>
                <a:latin typeface="Arial" panose="020B0604020202020204" pitchFamily="34" charset="0"/>
                <a:cs typeface="Arial" panose="020B0604020202020204" pitchFamily="34" charset="0"/>
              </a:rPr>
              <a:t>Essex has 5% points more economically active core or work limiting disabled than the national average. </a:t>
            </a:r>
            <a:endParaRPr lang="en-GB" sz="900" dirty="0">
              <a:solidFill>
                <a:srgbClr val="FFFFFF"/>
              </a:solidFill>
              <a:latin typeface="Arial Black" panose="020B0A04020102020204" pitchFamily="34" charset="0"/>
            </a:endParaRPr>
          </a:p>
          <a:p>
            <a:pPr>
              <a:buFont typeface="+mj-lt"/>
              <a:buAutoNum type="arabicPeriod" startAt="4"/>
            </a:pPr>
            <a:r>
              <a:rPr lang="en-GB" sz="900" dirty="0">
                <a:solidFill>
                  <a:srgbClr val="FFFFFF"/>
                </a:solidFill>
                <a:latin typeface="Arial Black" panose="020B0A04020102020204" pitchFamily="34" charset="0"/>
              </a:rPr>
              <a:t>Older People</a:t>
            </a:r>
          </a:p>
          <a:p>
            <a:pPr lvl="0">
              <a:buFont typeface="+mj-lt"/>
              <a:buAutoNum type="arabicPeriod" startAt="4"/>
            </a:pPr>
            <a:r>
              <a:rPr lang="en-GB" sz="900" dirty="0">
                <a:solidFill>
                  <a:srgbClr val="934D98"/>
                </a:solidFill>
                <a:latin typeface="Arial" panose="020B0604020202020204" pitchFamily="34" charset="0"/>
                <a:cs typeface="Arial" panose="020B0604020202020204" pitchFamily="34" charset="0"/>
              </a:rPr>
              <a:t>Essex has nearly 20% more old age dependents than the national average</a:t>
            </a:r>
          </a:p>
          <a:p>
            <a:pPr>
              <a:buFont typeface="+mj-lt"/>
              <a:buAutoNum type="arabicPeriod" startAt="4"/>
            </a:pPr>
            <a:r>
              <a:rPr lang="en-GB" sz="900" dirty="0">
                <a:solidFill>
                  <a:srgbClr val="FFFFFF"/>
                </a:solidFill>
                <a:latin typeface="Arial Black" panose="020B0A04020102020204" pitchFamily="34" charset="0"/>
              </a:rPr>
              <a:t>Health</a:t>
            </a:r>
          </a:p>
          <a:p>
            <a:pPr lvl="0">
              <a:buFont typeface="+mj-lt"/>
              <a:buAutoNum type="arabicPeriod" startAt="4"/>
            </a:pPr>
            <a:r>
              <a:rPr lang="en-GB" sz="900" dirty="0">
                <a:solidFill>
                  <a:srgbClr val="934D98"/>
                </a:solidFill>
                <a:latin typeface="Arial" panose="020B0604020202020204" pitchFamily="34" charset="0"/>
                <a:cs typeface="Arial" panose="020B0604020202020204" pitchFamily="34" charset="0"/>
              </a:rPr>
              <a:t>The Female life expectancy gap in Essex has widened by 0.6 years since 2010</a:t>
            </a:r>
          </a:p>
          <a:p>
            <a:pPr lvl="0">
              <a:buFont typeface="+mj-lt"/>
              <a:buAutoNum type="arabicPeriod" startAt="4"/>
            </a:pPr>
            <a:r>
              <a:rPr lang="en-GB" sz="900" dirty="0">
                <a:solidFill>
                  <a:srgbClr val="934D98"/>
                </a:solidFill>
                <a:latin typeface="Arial" panose="020B0604020202020204" pitchFamily="34" charset="0"/>
                <a:cs typeface="Arial" panose="020B0604020202020204" pitchFamily="34" charset="0"/>
              </a:rPr>
              <a:t>The life expectancy gap between Males in Essex has widened by 0.8 years since 2010</a:t>
            </a:r>
          </a:p>
          <a:p>
            <a:pPr lvl="0">
              <a:buFont typeface="+mj-lt"/>
              <a:buAutoNum type="arabicPeriod" startAt="4"/>
            </a:pPr>
            <a:r>
              <a:rPr lang="en-GB" sz="900" dirty="0">
                <a:solidFill>
                  <a:srgbClr val="934D98"/>
                </a:solidFill>
                <a:latin typeface="Arial" panose="020B0604020202020204" pitchFamily="34" charset="0"/>
                <a:cs typeface="Arial" panose="020B0604020202020204" pitchFamily="34" charset="0"/>
              </a:rPr>
              <a:t>Essex proportion of physically active adults is the same as Great Britain. </a:t>
            </a:r>
          </a:p>
          <a:p>
            <a:pPr lvl="0">
              <a:buFont typeface="+mj-lt"/>
              <a:buAutoNum type="arabicPeriod" startAt="4"/>
            </a:pPr>
            <a:r>
              <a:rPr lang="en-GB" sz="900" dirty="0">
                <a:solidFill>
                  <a:srgbClr val="934D98"/>
                </a:solidFill>
                <a:latin typeface="Arial" panose="020B0604020202020204" pitchFamily="34" charset="0"/>
                <a:cs typeface="Arial" panose="020B0604020202020204" pitchFamily="34" charset="0"/>
              </a:rPr>
              <a:t>Essex has more overweight adults than the national average</a:t>
            </a:r>
          </a:p>
          <a:p>
            <a:pPr lvl="0">
              <a:buFont typeface="+mj-lt"/>
              <a:buAutoNum type="arabicPeriod" startAt="4"/>
            </a:pPr>
            <a:r>
              <a:rPr lang="en-GB" sz="900" dirty="0">
                <a:solidFill>
                  <a:srgbClr val="934D98"/>
                </a:solidFill>
                <a:latin typeface="Arial" panose="020B0604020202020204" pitchFamily="34" charset="0"/>
                <a:cs typeface="Arial" panose="020B0604020202020204" pitchFamily="34" charset="0"/>
              </a:rPr>
              <a:t>In the last 5 years alcohol related  admissions have risen 114% for </a:t>
            </a:r>
            <a:r>
              <a:rPr lang="en-GB" sz="900" dirty="0" err="1">
                <a:solidFill>
                  <a:srgbClr val="934D98"/>
                </a:solidFill>
                <a:latin typeface="Arial" panose="020B0604020202020204" pitchFamily="34" charset="0"/>
                <a:cs typeface="Arial" panose="020B0604020202020204" pitchFamily="34" charset="0"/>
              </a:rPr>
              <a:t>Tendring</a:t>
            </a:r>
            <a:r>
              <a:rPr lang="en-GB" sz="900" dirty="0">
                <a:solidFill>
                  <a:srgbClr val="934D98"/>
                </a:solidFill>
                <a:latin typeface="Arial" panose="020B0604020202020204" pitchFamily="34" charset="0"/>
                <a:cs typeface="Arial" panose="020B0604020202020204" pitchFamily="34" charset="0"/>
              </a:rPr>
              <a:t> females; compared to 24% growth in Essex and 2% nationally </a:t>
            </a:r>
          </a:p>
          <a:p>
            <a:pPr lvl="0">
              <a:buFont typeface="+mj-lt"/>
              <a:buAutoNum type="arabicPeriod" startAt="4"/>
            </a:pPr>
            <a:endParaRPr lang="en-GB" sz="900" dirty="0">
              <a:solidFill>
                <a:srgbClr val="E00069"/>
              </a:solidFill>
              <a:latin typeface="Arial" panose="020B0604020202020204" pitchFamily="34" charset="0"/>
              <a:cs typeface="Arial" panose="020B0604020202020204" pitchFamily="34" charset="0"/>
            </a:endParaRPr>
          </a:p>
          <a:p>
            <a:pPr lvl="0">
              <a:buFont typeface="+mj-lt"/>
              <a:buAutoNum type="arabicPeriod" startAt="4"/>
            </a:pPr>
            <a:endParaRPr lang="en-GB" sz="900" dirty="0">
              <a:solidFill>
                <a:srgbClr val="E00069"/>
              </a:solidFill>
              <a:latin typeface="Arial" panose="020B0604020202020204" pitchFamily="34" charset="0"/>
              <a:cs typeface="Arial" panose="020B0604020202020204" pitchFamily="34" charset="0"/>
            </a:endParaRPr>
          </a:p>
          <a:p>
            <a:pPr marL="0" lvl="0" indent="0">
              <a:buNone/>
            </a:pPr>
            <a:endParaRPr lang="en-GB" sz="900" dirty="0">
              <a:solidFill>
                <a:srgbClr val="FFFFFF"/>
              </a:solidFill>
              <a:latin typeface="Arial Black" panose="020B0A04020102020204" pitchFamily="34" charset="0"/>
            </a:endParaRPr>
          </a:p>
          <a:p>
            <a:pPr>
              <a:buFont typeface="+mj-lt"/>
              <a:buAutoNum type="arabicPeriod"/>
            </a:pPr>
            <a:endParaRPr lang="en-GB" sz="900" dirty="0">
              <a:solidFill>
                <a:srgbClr val="E00069"/>
              </a:solidFill>
              <a:latin typeface="Arial" panose="020B0604020202020204" pitchFamily="34" charset="0"/>
              <a:cs typeface="Arial" panose="020B0604020202020204" pitchFamily="34" charset="0"/>
            </a:endParaRPr>
          </a:p>
          <a:p>
            <a:pPr>
              <a:buFont typeface="+mj-lt"/>
              <a:buAutoNum type="arabicPeriod"/>
            </a:pPr>
            <a:endParaRPr lang="en-GB" sz="900" dirty="0">
              <a:solidFill>
                <a:srgbClr val="E00069"/>
              </a:solidFill>
              <a:latin typeface="Arial" panose="020B0604020202020204" pitchFamily="34" charset="0"/>
              <a:cs typeface="Arial" panose="020B0604020202020204" pitchFamily="34" charset="0"/>
            </a:endParaRPr>
          </a:p>
          <a:p>
            <a:pPr marL="0" indent="0">
              <a:buNone/>
            </a:pPr>
            <a:endParaRPr lang="en-GB" sz="900" dirty="0">
              <a:solidFill>
                <a:schemeClr val="bg1"/>
              </a:solidFill>
              <a:latin typeface="Arial Black" panose="020B0A04020102020204" pitchFamily="34" charset="0"/>
            </a:endParaRPr>
          </a:p>
          <a:p>
            <a:pPr marL="0" indent="0">
              <a:buNone/>
            </a:pPr>
            <a:endParaRPr lang="en-US" sz="900"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FFFFFF"/>
                </a:solidFill>
              </a:rPr>
              <a:pPr/>
              <a:t>2</a:t>
            </a:fld>
            <a:endParaRPr lang="en-US">
              <a:solidFill>
                <a:srgbClr val="FFFFFF"/>
              </a:solidFill>
            </a:endParaRPr>
          </a:p>
        </p:txBody>
      </p:sp>
    </p:spTree>
    <p:extLst>
      <p:ext uri="{BB962C8B-B14F-4D97-AF65-F5344CB8AC3E}">
        <p14:creationId xmlns:p14="http://schemas.microsoft.com/office/powerpoint/2010/main" val="344036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999720" cy="1171370"/>
          </a:xfrm>
          <a:solidFill>
            <a:schemeClr val="accent6">
              <a:lumMod val="20000"/>
              <a:lumOff val="80000"/>
            </a:schemeClr>
          </a:solidFill>
        </p:spPr>
        <p:txBody>
          <a:bodyPr anchor="b">
            <a:noAutofit/>
          </a:bodyPr>
          <a:lstStyle/>
          <a:p>
            <a:r>
              <a:rPr lang="en-GB" b="1" dirty="0">
                <a:solidFill>
                  <a:srgbClr val="E00069"/>
                </a:solidFill>
                <a:latin typeface="Arial" panose="020B0604020202020204" pitchFamily="34" charset="0"/>
                <a:cs typeface="Arial" panose="020B0604020202020204" pitchFamily="34" charset="0"/>
              </a:rPr>
              <a:t>     </a:t>
            </a:r>
            <a:br>
              <a:rPr lang="en-GB" b="1" dirty="0">
                <a:solidFill>
                  <a:srgbClr val="E00069"/>
                </a:solidFill>
                <a:latin typeface="Arial" panose="020B0604020202020204" pitchFamily="34" charset="0"/>
                <a:cs typeface="Arial" panose="020B0604020202020204" pitchFamily="34" charset="0"/>
              </a:rPr>
            </a:br>
            <a:br>
              <a:rPr lang="en-GB" dirty="0">
                <a:solidFill>
                  <a:srgbClr val="E00069"/>
                </a:solidFill>
                <a:latin typeface="Arial" panose="020B0604020202020204" pitchFamily="34" charset="0"/>
                <a:cs typeface="Arial" panose="020B0604020202020204" pitchFamily="34" charset="0"/>
              </a:rPr>
            </a:br>
            <a:br>
              <a:rPr lang="en-GB" dirty="0">
                <a:solidFill>
                  <a:srgbClr val="E00069"/>
                </a:solidFill>
                <a:latin typeface="Arial" panose="020B0604020202020204" pitchFamily="34" charset="0"/>
                <a:cs typeface="Arial" panose="020B0604020202020204" pitchFamily="34" charset="0"/>
              </a:rPr>
            </a:br>
            <a:br>
              <a:rPr lang="en-GB" dirty="0">
                <a:solidFill>
                  <a:srgbClr val="E00069"/>
                </a:solidFill>
                <a:latin typeface="Arial" panose="020B0604020202020204" pitchFamily="34" charset="0"/>
                <a:cs typeface="Arial" panose="020B0604020202020204" pitchFamily="34" charset="0"/>
              </a:rPr>
            </a:br>
            <a:br>
              <a:rPr lang="en-GB" dirty="0">
                <a:solidFill>
                  <a:srgbClr val="E00069"/>
                </a:solidFill>
                <a:latin typeface="Arial" panose="020B0604020202020204" pitchFamily="34" charset="0"/>
                <a:cs typeface="Arial" panose="020B0604020202020204" pitchFamily="34" charset="0"/>
              </a:rPr>
            </a:br>
            <a:r>
              <a:rPr lang="en-GB" dirty="0">
                <a:solidFill>
                  <a:srgbClr val="E00069"/>
                </a:solidFill>
                <a:latin typeface="Arial" panose="020B0604020202020204" pitchFamily="34" charset="0"/>
                <a:cs typeface="Arial" panose="020B0604020202020204" pitchFamily="34" charset="0"/>
              </a:rPr>
              <a:t>   </a:t>
            </a:r>
            <a:r>
              <a:rPr lang="en-GB" sz="1800" dirty="0">
                <a:solidFill>
                  <a:srgbClr val="E00069"/>
                </a:solidFill>
                <a:latin typeface="Arial" panose="020B0604020202020204" pitchFamily="34" charset="0"/>
                <a:cs typeface="Arial" panose="020B0604020202020204" pitchFamily="34" charset="0"/>
              </a:rPr>
              <a:t>An estimated 70,000 more Essex residents live in the 20% most deprived areas since 2007</a:t>
            </a:r>
            <a:endParaRPr lang="en-GB" sz="1800" b="1" dirty="0">
              <a:solidFill>
                <a:srgbClr val="E00069"/>
              </a:solidFill>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5151437" y="6558530"/>
            <a:ext cx="4763021" cy="299860"/>
          </a:xfrm>
        </p:spPr>
        <p:txBody>
          <a:bodyPr anchor="b">
            <a:normAutofit/>
          </a:bodyPr>
          <a:lstStyle/>
          <a:p>
            <a:pPr marL="0" indent="0" algn="r">
              <a:buNone/>
            </a:pPr>
            <a:r>
              <a:rPr lang="en-GB" sz="700" dirty="0">
                <a:latin typeface="Arial" panose="020B0604020202020204" pitchFamily="34" charset="0"/>
                <a:cs typeface="Arial" panose="020B0604020202020204" pitchFamily="34" charset="0"/>
              </a:rPr>
              <a:t>Source: English indices of deprivation 2007 and 2015, Ministry of Housing, Communities &amp; Local Government</a:t>
            </a:r>
          </a:p>
        </p:txBody>
      </p:sp>
      <p:sp>
        <p:nvSpPr>
          <p:cNvPr id="9" name="Text Placeholder 8"/>
          <p:cNvSpPr>
            <a:spLocks noGrp="1"/>
          </p:cNvSpPr>
          <p:nvPr>
            <p:ph type="body" sz="half" idx="2"/>
          </p:nvPr>
        </p:nvSpPr>
        <p:spPr>
          <a:xfrm>
            <a:off x="525860" y="1673410"/>
            <a:ext cx="9006940" cy="1450270"/>
          </a:xfrm>
        </p:spPr>
        <p:txBody>
          <a:bodyPr>
            <a:normAutofit fontScale="77500" lnSpcReduction="20000"/>
          </a:bodyPr>
          <a:lstStyle/>
          <a:p>
            <a:r>
              <a:rPr lang="en-GB" b="1" dirty="0">
                <a:latin typeface="Arial" panose="020B0604020202020204" pitchFamily="34" charset="0"/>
                <a:cs typeface="Arial" panose="020B0604020202020204" pitchFamily="34" charset="0"/>
              </a:rPr>
              <a:t>Income IMD</a:t>
            </a:r>
          </a:p>
          <a:p>
            <a:r>
              <a:rPr lang="en-GB" dirty="0">
                <a:latin typeface="Arial" panose="020B0604020202020204" pitchFamily="34" charset="0"/>
                <a:cs typeface="Arial" panose="020B0604020202020204" pitchFamily="34" charset="0"/>
              </a:rPr>
              <a:t>The Income Deprivation domain provides a measure on the proportion of the population that experience low income deprivation and is built through a range measures of income related benefits, including those people that are out-of-work, and those that are in work but who have low earnings.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2016, there was an estimated 154758 individuals in Essex who lived in the bottom 20% of income deprived areas, up from 83158 in 2007.  In 2007 54  Essex areas were in the 20% most deprived areas in the country this increased to 90 areas in the 2015 IMD. Basildon and </a:t>
            </a:r>
            <a:r>
              <a:rPr lang="en-GB" dirty="0" err="1">
                <a:latin typeface="Arial" panose="020B0604020202020204" pitchFamily="34" charset="0"/>
                <a:cs typeface="Arial" panose="020B0604020202020204" pitchFamily="34" charset="0"/>
              </a:rPr>
              <a:t>Tendring</a:t>
            </a:r>
            <a:r>
              <a:rPr lang="en-GB" dirty="0">
                <a:latin typeface="Arial" panose="020B0604020202020204" pitchFamily="34" charset="0"/>
                <a:cs typeface="Arial" panose="020B0604020202020204" pitchFamily="34" charset="0"/>
              </a:rPr>
              <a:t> both have higher representation of the proportion of their LSOAs which are in the most deprived 20% of all LSOAs nationally.  </a:t>
            </a:r>
          </a:p>
        </p:txBody>
      </p:sp>
      <p:graphicFrame>
        <p:nvGraphicFramePr>
          <p:cNvPr id="13" name="Table 12"/>
          <p:cNvGraphicFramePr>
            <a:graphicFrameLocks noGrp="1"/>
          </p:cNvGraphicFramePr>
          <p:nvPr>
            <p:extLst>
              <p:ext uri="{D42A27DB-BD31-4B8C-83A1-F6EECF244321}">
                <p14:modId xmlns:p14="http://schemas.microsoft.com/office/powerpoint/2010/main" val="3829937869"/>
              </p:ext>
            </p:extLst>
          </p:nvPr>
        </p:nvGraphicFramePr>
        <p:xfrm>
          <a:off x="5258321" y="146810"/>
          <a:ext cx="4007325" cy="1656476"/>
        </p:xfrm>
        <a:graphic>
          <a:graphicData uri="http://schemas.openxmlformats.org/drawingml/2006/table">
            <a:tbl>
              <a:tblPr firstRow="1" bandRow="1">
                <a:tableStyleId>{2D5ABB26-0587-4C30-8999-92F81FD0307C}</a:tableStyleId>
              </a:tblPr>
              <a:tblGrid>
                <a:gridCol w="1755591">
                  <a:extLst>
                    <a:ext uri="{9D8B030D-6E8A-4147-A177-3AD203B41FA5}">
                      <a16:colId xmlns:a16="http://schemas.microsoft.com/office/drawing/2014/main" val="20000"/>
                    </a:ext>
                  </a:extLst>
                </a:gridCol>
                <a:gridCol w="1144950">
                  <a:extLst>
                    <a:ext uri="{9D8B030D-6E8A-4147-A177-3AD203B41FA5}">
                      <a16:colId xmlns:a16="http://schemas.microsoft.com/office/drawing/2014/main" val="20001"/>
                    </a:ext>
                  </a:extLst>
                </a:gridCol>
                <a:gridCol w="1106784">
                  <a:extLst>
                    <a:ext uri="{9D8B030D-6E8A-4147-A177-3AD203B41FA5}">
                      <a16:colId xmlns:a16="http://schemas.microsoft.com/office/drawing/2014/main" val="20002"/>
                    </a:ext>
                  </a:extLst>
                </a:gridCol>
              </a:tblGrid>
              <a:tr h="307439">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Average</a:t>
                      </a:r>
                      <a:r>
                        <a:rPr lang="en-GB" sz="1100" b="1" baseline="0" dirty="0">
                          <a:latin typeface="Arial" panose="020B0604020202020204" pitchFamily="34" charset="0"/>
                          <a:cs typeface="Arial" panose="020B0604020202020204" pitchFamily="34" charset="0"/>
                        </a:rPr>
                        <a:t> Rank</a:t>
                      </a:r>
                      <a:endParaRPr lang="en-GB" sz="1100" b="1" dirty="0">
                        <a:latin typeface="Arial" panose="020B0604020202020204" pitchFamily="34" charset="0"/>
                        <a:cs typeface="Arial" panose="020B0604020202020204" pitchFamily="34" charset="0"/>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13923 (112)</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17306</a:t>
                      </a:r>
                    </a:p>
                  </a:txBody>
                  <a:tcPr marL="99060" marR="99060">
                    <a:solidFill>
                      <a:srgbClr val="FF0000"/>
                    </a:solidFill>
                  </a:tcPr>
                </a:tc>
                <a:extLst>
                  <a:ext uri="{0D108BD9-81ED-4DB2-BD59-A6C34878D82A}">
                    <a16:rowId xmlns:a16="http://schemas.microsoft.com/office/drawing/2014/main" val="10002"/>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Average Score</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17.1</a:t>
                      </a:r>
                      <a:r>
                        <a:rPr lang="en-GB" sz="1100" baseline="0" dirty="0">
                          <a:solidFill>
                            <a:schemeClr val="tx1"/>
                          </a:solidFill>
                          <a:latin typeface="Arial" panose="020B0604020202020204" pitchFamily="34" charset="0"/>
                          <a:cs typeface="Arial" panose="020B0604020202020204" pitchFamily="34" charset="0"/>
                        </a:rPr>
                        <a:t> (113)</a:t>
                      </a:r>
                      <a:endParaRPr lang="en-GB" sz="1100" dirty="0">
                        <a:solidFill>
                          <a:schemeClr val="tx1"/>
                        </a:solidFill>
                        <a:latin typeface="Arial" panose="020B0604020202020204" pitchFamily="34" charset="0"/>
                        <a:cs typeface="Arial" panose="020B0604020202020204" pitchFamily="34" charset="0"/>
                      </a:endParaRP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23.0</a:t>
                      </a:r>
                    </a:p>
                  </a:txBody>
                  <a:tcPr marL="99060" marR="99060">
                    <a:solidFill>
                      <a:srgbClr val="FF0000"/>
                    </a:solidFill>
                  </a:tcPr>
                </a:tc>
                <a:extLst>
                  <a:ext uri="{0D108BD9-81ED-4DB2-BD59-A6C34878D82A}">
                    <a16:rowId xmlns:a16="http://schemas.microsoft.com/office/drawing/2014/main" val="10003"/>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Proportion</a:t>
                      </a:r>
                      <a:r>
                        <a:rPr lang="en-GB" sz="1100" b="1" baseline="0" dirty="0">
                          <a:latin typeface="Arial" panose="020B0604020202020204" pitchFamily="34" charset="0"/>
                          <a:cs typeface="Arial" panose="020B0604020202020204" pitchFamily="34" charset="0"/>
                        </a:rPr>
                        <a:t> of LSOAs in most deprived 20%</a:t>
                      </a:r>
                      <a:endParaRPr lang="en-GB" sz="1100" b="1" dirty="0">
                        <a:latin typeface="Arial" panose="020B0604020202020204" pitchFamily="34" charset="0"/>
                        <a:cs typeface="Arial" panose="020B0604020202020204" pitchFamily="34" charset="0"/>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10.3%</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20%</a:t>
                      </a:r>
                    </a:p>
                  </a:txBody>
                  <a:tcPr marL="99060" marR="99060">
                    <a:solidFill>
                      <a:srgbClr val="FF0000"/>
                    </a:solidFill>
                  </a:tcPr>
                </a:tc>
                <a:extLst>
                  <a:ext uri="{0D108BD9-81ED-4DB2-BD59-A6C34878D82A}">
                    <a16:rowId xmlns:a16="http://schemas.microsoft.com/office/drawing/2014/main" val="10004"/>
                  </a:ext>
                </a:extLst>
              </a:tr>
            </a:tbl>
          </a:graphicData>
        </a:graphic>
      </p:graphicFrame>
      <p:sp>
        <p:nvSpPr>
          <p:cNvPr id="14" name="TextBox 13"/>
          <p:cNvSpPr txBox="1"/>
          <p:nvPr/>
        </p:nvSpPr>
        <p:spPr>
          <a:xfrm>
            <a:off x="678520" y="6350183"/>
            <a:ext cx="4121820" cy="646331"/>
          </a:xfrm>
          <a:prstGeom prst="rect">
            <a:avLst/>
          </a:prstGeom>
          <a:noFill/>
        </p:spPr>
        <p:txBody>
          <a:bodyPr wrap="square" rtlCol="0">
            <a:spAutoFit/>
          </a:bodyPr>
          <a:lstStyle/>
          <a:p>
            <a:pPr algn="ctr" eaLnBrk="1" fontAlgn="auto" hangingPunct="1">
              <a:spcBef>
                <a:spcPts val="0"/>
              </a:spcBef>
              <a:spcAft>
                <a:spcPts val="0"/>
              </a:spcAft>
            </a:pPr>
            <a:r>
              <a:rPr lang="en-GB" sz="900" dirty="0">
                <a:solidFill>
                  <a:srgbClr val="000000"/>
                </a:solidFill>
                <a:latin typeface="Arial" panose="020B0604020202020204" pitchFamily="34" charset="0"/>
                <a:ea typeface="+mn-ea"/>
                <a:cs typeface="Arial" panose="020B0604020202020204" pitchFamily="34" charset="0"/>
              </a:rPr>
              <a:t>Number of people estimates living in top 20% deprived areas by district (2016)</a:t>
            </a:r>
            <a:br>
              <a:rPr lang="en-GB" sz="900" dirty="0">
                <a:solidFill>
                  <a:srgbClr val="000000"/>
                </a:solidFill>
                <a:latin typeface="Arial" panose="020B0604020202020204" pitchFamily="34" charset="0"/>
                <a:ea typeface="+mn-ea"/>
                <a:cs typeface="Arial" panose="020B0604020202020204" pitchFamily="34" charset="0"/>
              </a:rPr>
            </a:br>
            <a:endParaRPr lang="en-GB" sz="1800" dirty="0">
              <a:solidFill>
                <a:srgbClr val="000000"/>
              </a:solidFill>
              <a:latin typeface="Arial"/>
              <a:ea typeface="+mn-ea"/>
            </a:endParaRPr>
          </a:p>
        </p:txBody>
      </p:sp>
      <p:sp>
        <p:nvSpPr>
          <p:cNvPr id="18" name="TextBox 17"/>
          <p:cNvSpPr txBox="1"/>
          <p:nvPr/>
        </p:nvSpPr>
        <p:spPr>
          <a:xfrm>
            <a:off x="5029330" y="6405884"/>
            <a:ext cx="4350810" cy="507831"/>
          </a:xfrm>
          <a:prstGeom prst="rect">
            <a:avLst/>
          </a:prstGeom>
          <a:noFill/>
        </p:spPr>
        <p:txBody>
          <a:bodyPr wrap="square" rtlCol="0">
            <a:spAutoFit/>
          </a:bodyPr>
          <a:lstStyle/>
          <a:p>
            <a:pPr algn="ctr" eaLnBrk="1" fontAlgn="auto" hangingPunct="1">
              <a:spcBef>
                <a:spcPts val="0"/>
              </a:spcBef>
              <a:spcAft>
                <a:spcPts val="0"/>
              </a:spcAft>
            </a:pPr>
            <a:r>
              <a:rPr lang="en-GB" sz="900" dirty="0">
                <a:solidFill>
                  <a:srgbClr val="000000"/>
                </a:solidFill>
                <a:latin typeface="Arial" panose="020B0604020202020204" pitchFamily="34" charset="0"/>
                <a:ea typeface="+mn-ea"/>
                <a:cs typeface="Arial" panose="020B0604020202020204" pitchFamily="34" charset="0"/>
              </a:rPr>
              <a:t>% of LSOAs in most deprived 20%</a:t>
            </a:r>
            <a:br>
              <a:rPr lang="en-GB" sz="900" dirty="0">
                <a:solidFill>
                  <a:srgbClr val="000000"/>
                </a:solidFill>
                <a:latin typeface="Arial" panose="020B0604020202020204" pitchFamily="34" charset="0"/>
                <a:ea typeface="+mn-ea"/>
                <a:cs typeface="Arial" panose="020B0604020202020204" pitchFamily="34" charset="0"/>
              </a:rPr>
            </a:br>
            <a:endParaRPr lang="en-GB" sz="1800" dirty="0">
              <a:solidFill>
                <a:srgbClr val="000000"/>
              </a:solidFill>
              <a:latin typeface="Arial"/>
              <a:ea typeface="+mn-ea"/>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FFFFFF"/>
                </a:solidFill>
              </a:rPr>
              <a:pPr/>
              <a:t>20</a:t>
            </a:fld>
            <a:endParaRPr lang="en-US">
              <a:solidFill>
                <a:srgbClr val="FFFFFF"/>
              </a:solidFill>
            </a:endParaRPr>
          </a:p>
        </p:txBody>
      </p:sp>
      <p:graphicFrame>
        <p:nvGraphicFramePr>
          <p:cNvPr id="11" name="Chart 10"/>
          <p:cNvGraphicFramePr/>
          <p:nvPr>
            <p:extLst>
              <p:ext uri="{D42A27DB-BD31-4B8C-83A1-F6EECF244321}">
                <p14:modId xmlns:p14="http://schemas.microsoft.com/office/powerpoint/2010/main" val="1945615917"/>
              </p:ext>
            </p:extLst>
          </p:nvPr>
        </p:nvGraphicFramePr>
        <p:xfrm>
          <a:off x="373200" y="3352670"/>
          <a:ext cx="4045526"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825921146"/>
              </p:ext>
            </p:extLst>
          </p:nvPr>
        </p:nvGraphicFramePr>
        <p:xfrm>
          <a:off x="4647680" y="3505330"/>
          <a:ext cx="5037816"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261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18710"/>
          </a:xfrm>
          <a:solidFill>
            <a:schemeClr val="accent6">
              <a:lumMod val="20000"/>
              <a:lumOff val="80000"/>
            </a:schemeClr>
          </a:solidFill>
        </p:spPr>
        <p:txBody>
          <a:bodyPr anchor="b">
            <a:noAutofit/>
          </a:bodyPr>
          <a:lstStyle/>
          <a:p>
            <a:r>
              <a:rPr lang="en-GB" b="1" dirty="0">
                <a:solidFill>
                  <a:srgbClr val="E00069"/>
                </a:solidFill>
                <a:latin typeface="Arial" panose="020B0604020202020204" pitchFamily="34" charset="0"/>
                <a:cs typeface="Arial" panose="020B0604020202020204" pitchFamily="34" charset="0"/>
              </a:rPr>
              <a:t>   Essex has a low productivity economy and the gap is growing</a:t>
            </a:r>
          </a:p>
        </p:txBody>
      </p:sp>
      <p:graphicFrame>
        <p:nvGraphicFramePr>
          <p:cNvPr id="15" name="Table 14"/>
          <p:cNvGraphicFramePr>
            <a:graphicFrameLocks noGrp="1"/>
          </p:cNvGraphicFramePr>
          <p:nvPr>
            <p:extLst>
              <p:ext uri="{D42A27DB-BD31-4B8C-83A1-F6EECF244321}">
                <p14:modId xmlns:p14="http://schemas.microsoft.com/office/powerpoint/2010/main" val="2418822065"/>
              </p:ext>
            </p:extLst>
          </p:nvPr>
        </p:nvGraphicFramePr>
        <p:xfrm>
          <a:off x="6555931" y="299470"/>
          <a:ext cx="2213570" cy="992289"/>
        </p:xfrm>
        <a:graphic>
          <a:graphicData uri="http://schemas.openxmlformats.org/drawingml/2006/table">
            <a:tbl>
              <a:tblPr firstRow="1" bandRow="1">
                <a:tableStyleId>{2D5ABB26-0587-4C30-8999-92F81FD0307C}</a:tableStyleId>
              </a:tblPr>
              <a:tblGrid>
                <a:gridCol w="1106785">
                  <a:extLst>
                    <a:ext uri="{9D8B030D-6E8A-4147-A177-3AD203B41FA5}">
                      <a16:colId xmlns:a16="http://schemas.microsoft.com/office/drawing/2014/main" val="20000"/>
                    </a:ext>
                  </a:extLst>
                </a:gridCol>
                <a:gridCol w="1106785">
                  <a:extLst>
                    <a:ext uri="{9D8B030D-6E8A-4147-A177-3AD203B41FA5}">
                      <a16:colId xmlns:a16="http://schemas.microsoft.com/office/drawing/2014/main" val="20001"/>
                    </a:ext>
                  </a:extLst>
                </a:gridCol>
              </a:tblGrid>
              <a:tr h="330763">
                <a:tc gridSpan="2">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30763">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21,584</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27,060</a:t>
                      </a:r>
                    </a:p>
                  </a:txBody>
                  <a:tcPr marL="99060" marR="99060">
                    <a:solidFill>
                      <a:srgbClr val="00B050"/>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a:off x="6937580" y="6534836"/>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Annual Survey of Hours and Earnings</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525861" y="1444421"/>
            <a:ext cx="8698327" cy="1688579"/>
          </a:xfrm>
        </p:spPr>
        <p:txBody>
          <a:bodyPr>
            <a:normAutofit fontScale="85000" lnSpcReduction="20000"/>
          </a:bodyPr>
          <a:lstStyle/>
          <a:p>
            <a:r>
              <a:rPr lang="en-GB" b="1" dirty="0"/>
              <a:t>GVA (Gross Value Added) Per Head</a:t>
            </a:r>
          </a:p>
          <a:p>
            <a:r>
              <a:rPr lang="en-GB" dirty="0">
                <a:latin typeface="Arial" panose="020B0604020202020204" pitchFamily="34" charset="0"/>
                <a:cs typeface="Arial" panose="020B0604020202020204" pitchFamily="34" charset="0"/>
              </a:rPr>
              <a:t>A key measure of productivity is GVA. Essex GVA per head was £21,234 in 2016, 80% of the national figure. Since 2006 it has grown 18% compared to 25% nationally. The productivity gap between Essex and the rest of the UK is therefore widening.  Similar to earnings there is a wide disparity in GVA per head. Castle Point has only £13,769 which is almost as little as half of national GVA per head, whereas Brentwood and </a:t>
            </a:r>
            <a:r>
              <a:rPr lang="en-GB" dirty="0" err="1">
                <a:latin typeface="Arial" panose="020B0604020202020204" pitchFamily="34" charset="0"/>
                <a:cs typeface="Arial" panose="020B0604020202020204" pitchFamily="34" charset="0"/>
              </a:rPr>
              <a:t>Uttlesford</a:t>
            </a:r>
            <a:r>
              <a:rPr lang="en-GB" dirty="0">
                <a:latin typeface="Arial" panose="020B0604020202020204" pitchFamily="34" charset="0"/>
                <a:cs typeface="Arial" panose="020B0604020202020204" pitchFamily="34" charset="0"/>
              </a:rPr>
              <a:t>  are both higher than the national average. </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Chelmsford and Epping Forest are the only two districts where productivity grew faster than the national average between 2006 to 2016. </a:t>
            </a:r>
            <a:r>
              <a:rPr lang="en-GB" dirty="0" err="1">
                <a:latin typeface="Arial" panose="020B0604020202020204" pitchFamily="34" charset="0"/>
                <a:cs typeface="Arial" panose="020B0604020202020204" pitchFamily="34" charset="0"/>
              </a:rPr>
              <a:t>Tendring</a:t>
            </a:r>
            <a:r>
              <a:rPr lang="en-GB" dirty="0">
                <a:latin typeface="Arial" panose="020B0604020202020204" pitchFamily="34" charset="0"/>
                <a:cs typeface="Arial" panose="020B0604020202020204" pitchFamily="34" charset="0"/>
              </a:rPr>
              <a:t> and Braintree have also increased relatively more than would be expected considering their low relative performance in other indicators e.g. low levels of NVQ4+ qualifications </a:t>
            </a: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754850" y="6100552"/>
            <a:ext cx="259522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2016 GVA per head by district</a:t>
            </a:r>
            <a:br>
              <a:rPr lang="en-GB" sz="900" dirty="0">
                <a:latin typeface="Arial" panose="020B0604020202020204" pitchFamily="34" charset="0"/>
                <a:cs typeface="Arial" panose="020B0604020202020204" pitchFamily="34" charset="0"/>
              </a:rPr>
            </a:br>
            <a:endParaRPr lang="en-GB" dirty="0"/>
          </a:p>
        </p:txBody>
      </p:sp>
      <p:graphicFrame>
        <p:nvGraphicFramePr>
          <p:cNvPr id="12" name="Content Placeholder 6"/>
          <p:cNvGraphicFramePr>
            <a:graphicFrameLocks noGrp="1"/>
          </p:cNvGraphicFramePr>
          <p:nvPr>
            <p:ph idx="1"/>
            <p:extLst>
              <p:ext uri="{D42A27DB-BD31-4B8C-83A1-F6EECF244321}">
                <p14:modId xmlns:p14="http://schemas.microsoft.com/office/powerpoint/2010/main" val="1115618616"/>
              </p:ext>
            </p:extLst>
          </p:nvPr>
        </p:nvGraphicFramePr>
        <p:xfrm>
          <a:off x="6555930" y="3276340"/>
          <a:ext cx="2976870" cy="28192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2454091117"/>
              </p:ext>
            </p:extLst>
          </p:nvPr>
        </p:nvGraphicFramePr>
        <p:xfrm>
          <a:off x="0" y="3200010"/>
          <a:ext cx="3197410" cy="290054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graphicFrame>
        <p:nvGraphicFramePr>
          <p:cNvPr id="16" name="Chart 15"/>
          <p:cNvGraphicFramePr/>
          <p:nvPr>
            <p:extLst>
              <p:ext uri="{D42A27DB-BD31-4B8C-83A1-F6EECF244321}">
                <p14:modId xmlns:p14="http://schemas.microsoft.com/office/powerpoint/2010/main" val="3077796962"/>
              </p:ext>
            </p:extLst>
          </p:nvPr>
        </p:nvGraphicFramePr>
        <p:xfrm>
          <a:off x="3197410" y="3200010"/>
          <a:ext cx="3282190" cy="290054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3808050" y="6100552"/>
            <a:ext cx="259522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 GVA growth between 2006 to 2016</a:t>
            </a:r>
            <a:br>
              <a:rPr lang="en-GB" sz="900" dirty="0">
                <a:latin typeface="Arial" panose="020B0604020202020204" pitchFamily="34" charset="0"/>
                <a:cs typeface="Arial" panose="020B0604020202020204" pitchFamily="34" charset="0"/>
              </a:rPr>
            </a:br>
            <a:endParaRPr lang="en-GB" dirty="0"/>
          </a:p>
        </p:txBody>
      </p:sp>
      <p:sp>
        <p:nvSpPr>
          <p:cNvPr id="18" name="TextBox 17"/>
          <p:cNvSpPr txBox="1"/>
          <p:nvPr/>
        </p:nvSpPr>
        <p:spPr>
          <a:xfrm>
            <a:off x="7242900" y="6100552"/>
            <a:ext cx="259522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Essex and England GVA over time </a:t>
            </a:r>
            <a:br>
              <a:rPr lang="en-GB" sz="900"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068816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0006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Commuting </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1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076050" cy="1171370"/>
          </a:xfrm>
          <a:solidFill>
            <a:schemeClr val="accent6">
              <a:lumMod val="20000"/>
              <a:lumOff val="80000"/>
            </a:schemeClr>
          </a:solidFill>
        </p:spPr>
        <p:txBody>
          <a:bodyPr>
            <a:normAutofit fontScale="90000"/>
          </a:bodyPr>
          <a:lstStyle/>
          <a:p>
            <a:r>
              <a:rPr lang="en-GB" dirty="0">
                <a:solidFill>
                  <a:srgbClr val="E00069"/>
                </a:solidFill>
              </a:rPr>
              <a:t> It takes over 50% longer to travel by public transport to Essex city centres than by private transport </a:t>
            </a:r>
          </a:p>
        </p:txBody>
      </p:sp>
      <p:sp>
        <p:nvSpPr>
          <p:cNvPr id="5" name="Content Placeholder 7"/>
          <p:cNvSpPr txBox="1">
            <a:spLocks/>
          </p:cNvSpPr>
          <p:nvPr/>
        </p:nvSpPr>
        <p:spPr>
          <a:xfrm>
            <a:off x="6479600" y="6610339"/>
            <a:ext cx="3281130" cy="247663"/>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GB" sz="800" dirty="0">
                <a:latin typeface="Arial" panose="020B0604020202020204" pitchFamily="34" charset="0"/>
                <a:cs typeface="Arial" panose="020B0604020202020204" pitchFamily="34" charset="0"/>
              </a:rPr>
              <a:t>Source: Labour Force Survey and ONS method of travel to work </a:t>
            </a:r>
          </a:p>
        </p:txBody>
      </p:sp>
      <p:graphicFrame>
        <p:nvGraphicFramePr>
          <p:cNvPr id="15" name="Table 14"/>
          <p:cNvGraphicFramePr>
            <a:graphicFrameLocks noGrp="1"/>
          </p:cNvGraphicFramePr>
          <p:nvPr>
            <p:extLst>
              <p:ext uri="{D42A27DB-BD31-4B8C-83A1-F6EECF244321}">
                <p14:modId xmlns:p14="http://schemas.microsoft.com/office/powerpoint/2010/main" val="2569257352"/>
              </p:ext>
            </p:extLst>
          </p:nvPr>
        </p:nvGraphicFramePr>
        <p:xfrm>
          <a:off x="5487311" y="299472"/>
          <a:ext cx="3740170" cy="1280739"/>
        </p:xfrm>
        <a:graphic>
          <a:graphicData uri="http://schemas.openxmlformats.org/drawingml/2006/table">
            <a:tbl>
              <a:tblPr firstRow="1" bandRow="1">
                <a:tableStyleId>{2D5ABB26-0587-4C30-8999-92F81FD0307C}</a:tableStyleId>
              </a:tblPr>
              <a:tblGrid>
                <a:gridCol w="1352828">
                  <a:extLst>
                    <a:ext uri="{9D8B030D-6E8A-4147-A177-3AD203B41FA5}">
                      <a16:colId xmlns:a16="http://schemas.microsoft.com/office/drawing/2014/main" val="20000"/>
                    </a:ext>
                  </a:extLst>
                </a:gridCol>
                <a:gridCol w="1140619">
                  <a:extLst>
                    <a:ext uri="{9D8B030D-6E8A-4147-A177-3AD203B41FA5}">
                      <a16:colId xmlns:a16="http://schemas.microsoft.com/office/drawing/2014/main" val="20001"/>
                    </a:ext>
                  </a:extLst>
                </a:gridCol>
                <a:gridCol w="1246723">
                  <a:extLst>
                    <a:ext uri="{9D8B030D-6E8A-4147-A177-3AD203B41FA5}">
                      <a16:colId xmlns:a16="http://schemas.microsoft.com/office/drawing/2014/main" val="20002"/>
                    </a:ext>
                  </a:extLst>
                </a:gridCol>
              </a:tblGrid>
              <a:tr h="284673">
                <a:tc>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gridSpan="2">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67260">
                <a:tc>
                  <a:txBody>
                    <a:bodyPr/>
                    <a:lstStyle/>
                    <a:p>
                      <a:pPr algn="ctr"/>
                      <a:r>
                        <a:rPr lang="en-GB" sz="1100" b="1" dirty="0">
                          <a:solidFill>
                            <a:srgbClr val="E00069"/>
                          </a:solidFill>
                          <a:latin typeface="Arial" panose="020B0604020202020204" pitchFamily="34" charset="0"/>
                          <a:cs typeface="Arial" panose="020B0604020202020204" pitchFamily="34" charset="0"/>
                        </a:rPr>
                        <a:t>Journey Time to city centre</a:t>
                      </a: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2846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Public Transport</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127.6</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120</a:t>
                      </a:r>
                    </a:p>
                  </a:txBody>
                  <a:tcPr marL="99060" marR="99060">
                    <a:solidFill>
                      <a:srgbClr val="00B050"/>
                    </a:solidFill>
                  </a:tcPr>
                </a:tc>
                <a:extLst>
                  <a:ext uri="{0D108BD9-81ED-4DB2-BD59-A6C34878D82A}">
                    <a16:rowId xmlns:a16="http://schemas.microsoft.com/office/drawing/2014/main" val="10002"/>
                  </a:ext>
                </a:extLst>
              </a:tr>
              <a:tr h="2846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Car</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83.8</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84</a:t>
                      </a:r>
                    </a:p>
                  </a:txBody>
                  <a:tcPr marL="99060" marR="99060">
                    <a:solidFill>
                      <a:srgbClr val="00B050"/>
                    </a:solidFill>
                  </a:tcPr>
                </a:tc>
                <a:extLst>
                  <a:ext uri="{0D108BD9-81ED-4DB2-BD59-A6C34878D82A}">
                    <a16:rowId xmlns:a16="http://schemas.microsoft.com/office/drawing/2014/main" val="10003"/>
                  </a:ext>
                </a:extLst>
              </a:tr>
            </a:tbl>
          </a:graphicData>
        </a:graphic>
      </p:graphicFrame>
      <p:graphicFrame>
        <p:nvGraphicFramePr>
          <p:cNvPr id="16" name="Chart 15"/>
          <p:cNvGraphicFramePr/>
          <p:nvPr>
            <p:extLst>
              <p:ext uri="{D42A27DB-BD31-4B8C-83A1-F6EECF244321}">
                <p14:modId xmlns:p14="http://schemas.microsoft.com/office/powerpoint/2010/main" val="1990737266"/>
              </p:ext>
            </p:extLst>
          </p:nvPr>
        </p:nvGraphicFramePr>
        <p:xfrm>
          <a:off x="525860" y="3734320"/>
          <a:ext cx="4198150" cy="26715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8"/>
          <p:cNvSpPr txBox="1">
            <a:spLocks/>
          </p:cNvSpPr>
          <p:nvPr/>
        </p:nvSpPr>
        <p:spPr>
          <a:xfrm>
            <a:off x="605484" y="1749740"/>
            <a:ext cx="8545667" cy="213724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It takes 52% longer to travel to Essex city centres than driving by car, this would likely discourage commuters from shifting to public transport. Despite efforts to promote modal shift, driving to work still remains the</a:t>
            </a:r>
            <a:r>
              <a:rPr lang="en-GB" dirty="0"/>
              <a:t> most popular method of commuting to work, 71.3% of Essex commuters choose this method in 2016. There has been a fall in ‘active’ methods of commuting, between 2007 and 2016 34% fewer commuters in Essex cycled to work and 36% fewer walked to work.</a:t>
            </a:r>
          </a:p>
          <a:p>
            <a:br>
              <a:rPr lang="en-GB" dirty="0"/>
            </a:br>
            <a:r>
              <a:rPr lang="en-GB" dirty="0"/>
              <a:t>There have been large increases in those using train and underground growing 18% and 12% respectively indicating the increase in Essex residents commuting to London. </a:t>
            </a:r>
          </a:p>
          <a:p>
            <a:endParaRPr lang="en-GB" dirty="0">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23</a:t>
            </a:fld>
            <a:endParaRPr lang="en-US"/>
          </a:p>
        </p:txBody>
      </p:sp>
      <p:graphicFrame>
        <p:nvGraphicFramePr>
          <p:cNvPr id="11" name="Chart 10"/>
          <p:cNvGraphicFramePr/>
          <p:nvPr>
            <p:extLst>
              <p:ext uri="{D42A27DB-BD31-4B8C-83A1-F6EECF244321}">
                <p14:modId xmlns:p14="http://schemas.microsoft.com/office/powerpoint/2010/main" val="1925296949"/>
              </p:ext>
            </p:extLst>
          </p:nvPr>
        </p:nvGraphicFramePr>
        <p:xfrm>
          <a:off x="5029330" y="3734320"/>
          <a:ext cx="4045490" cy="27478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518150" y="6350171"/>
            <a:ext cx="259522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Travel in minutes to city centre  2015 </a:t>
            </a:r>
            <a:br>
              <a:rPr lang="en-GB" sz="900" dirty="0">
                <a:latin typeface="Arial" panose="020B0604020202020204" pitchFamily="34" charset="0"/>
                <a:cs typeface="Arial" panose="020B0604020202020204" pitchFamily="34" charset="0"/>
              </a:rPr>
            </a:br>
            <a:endParaRPr lang="en-GB" dirty="0"/>
          </a:p>
        </p:txBody>
      </p:sp>
      <p:sp>
        <p:nvSpPr>
          <p:cNvPr id="13" name="TextBox 12"/>
          <p:cNvSpPr txBox="1"/>
          <p:nvPr/>
        </p:nvSpPr>
        <p:spPr>
          <a:xfrm>
            <a:off x="6021620" y="6176882"/>
            <a:ext cx="259522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Method of travel to work over time for Essex </a:t>
            </a:r>
            <a:br>
              <a:rPr lang="en-GB" sz="900"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157798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34D9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STRATEGIC AIM 2: HELP PEOPLE GET THE BEST START AND AGE WELL</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4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381371" cy="1095040"/>
          </a:xfrm>
          <a:solidFill>
            <a:schemeClr val="accent6">
              <a:lumMod val="20000"/>
              <a:lumOff val="80000"/>
            </a:schemeClr>
          </a:solidFill>
        </p:spPr>
        <p:txBody>
          <a:bodyPr>
            <a:normAutofit/>
          </a:bodyPr>
          <a:lstStyle/>
          <a:p>
            <a:r>
              <a:rPr lang="en-GB" dirty="0">
                <a:solidFill>
                  <a:srgbClr val="934D98"/>
                </a:solidFill>
              </a:rPr>
              <a:t>  More Essex children are entering KS1 education with a good level of development than nationally </a:t>
            </a:r>
          </a:p>
        </p:txBody>
      </p:sp>
      <p:sp>
        <p:nvSpPr>
          <p:cNvPr id="3" name="Content Placeholder 2"/>
          <p:cNvSpPr>
            <a:spLocks noGrp="1"/>
          </p:cNvSpPr>
          <p:nvPr>
            <p:ph idx="1"/>
          </p:nvPr>
        </p:nvSpPr>
        <p:spPr>
          <a:xfrm>
            <a:off x="6784921" y="6405870"/>
            <a:ext cx="2942509" cy="326150"/>
          </a:xfrm>
        </p:spPr>
        <p:txBody>
          <a:bodyPr anchor="b">
            <a:normAutofit/>
          </a:bodyPr>
          <a:lstStyle/>
          <a:p>
            <a:pPr marL="0" indent="0" algn="r">
              <a:buNone/>
            </a:pPr>
            <a:r>
              <a:rPr lang="en-GB" sz="800" dirty="0"/>
              <a:t>Source: NEXUS, </a:t>
            </a:r>
            <a:r>
              <a:rPr lang="en-GB" sz="800" dirty="0" err="1"/>
              <a:t>DfE</a:t>
            </a:r>
            <a:r>
              <a:rPr lang="en-GB" sz="800" dirty="0"/>
              <a:t>, SFRs</a:t>
            </a:r>
          </a:p>
        </p:txBody>
      </p:sp>
      <p:sp>
        <p:nvSpPr>
          <p:cNvPr id="4" name="Text Placeholder 3"/>
          <p:cNvSpPr>
            <a:spLocks noGrp="1"/>
          </p:cNvSpPr>
          <p:nvPr>
            <p:ph type="body" sz="half" idx="2"/>
          </p:nvPr>
        </p:nvSpPr>
        <p:spPr>
          <a:xfrm>
            <a:off x="602191" y="1597080"/>
            <a:ext cx="8167310" cy="3511180"/>
          </a:xfrm>
        </p:spPr>
        <p:txBody>
          <a:bodyPr>
            <a:normAutofit/>
          </a:bodyPr>
          <a:lstStyle/>
          <a:p>
            <a:pPr>
              <a:spcBef>
                <a:spcPts val="0"/>
              </a:spcBef>
              <a:defRPr/>
            </a:pPr>
            <a:r>
              <a:rPr lang="en-GB" dirty="0"/>
              <a:t>A higher percentage of Essex children are achieving a good level of development before key stage 1 education than the national average. However some districts are performing well below the Essex average, i.e. Harlow, which puts these students at an early life disadvantage. The worst performing districts at KS1 education scores tend to remain the worst performing for attainment 8 scores which measures student development almost a decade later. </a:t>
            </a:r>
          </a:p>
          <a:p>
            <a:pPr>
              <a:spcBef>
                <a:spcPts val="0"/>
              </a:spcBef>
              <a:defRPr/>
            </a:pPr>
            <a:endParaRPr lang="en-GB" dirty="0"/>
          </a:p>
          <a:p>
            <a:pPr>
              <a:spcBef>
                <a:spcPts val="0"/>
              </a:spcBef>
              <a:defRPr/>
            </a:pPr>
            <a:endParaRPr lang="en-GB" dirty="0"/>
          </a:p>
          <a:p>
            <a:pPr>
              <a:spcBef>
                <a:spcPts val="0"/>
              </a:spcBef>
              <a:defRPr/>
            </a:pPr>
            <a:endParaRPr lang="en-GB" dirty="0"/>
          </a:p>
          <a:p>
            <a:pPr>
              <a:spcBef>
                <a:spcPts val="0"/>
              </a:spcBef>
              <a:defRPr/>
            </a:pPr>
            <a:endParaRPr lang="en-GB" dirty="0"/>
          </a:p>
          <a:p>
            <a:endParaRPr lang="en-GB" dirty="0"/>
          </a:p>
          <a:p>
            <a:endParaRPr lang="en-GB" dirty="0"/>
          </a:p>
        </p:txBody>
      </p:sp>
      <p:graphicFrame>
        <p:nvGraphicFramePr>
          <p:cNvPr id="9" name="Chart 8"/>
          <p:cNvGraphicFramePr/>
          <p:nvPr>
            <p:extLst>
              <p:ext uri="{D42A27DB-BD31-4B8C-83A1-F6EECF244321}">
                <p14:modId xmlns:p14="http://schemas.microsoft.com/office/powerpoint/2010/main" val="3453152494"/>
              </p:ext>
            </p:extLst>
          </p:nvPr>
        </p:nvGraphicFramePr>
        <p:xfrm>
          <a:off x="678521" y="3581660"/>
          <a:ext cx="3740170" cy="2436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84067069"/>
              </p:ext>
            </p:extLst>
          </p:nvPr>
        </p:nvGraphicFramePr>
        <p:xfrm>
          <a:off x="5639970" y="223140"/>
          <a:ext cx="2976870" cy="1373941"/>
        </p:xfrm>
        <a:graphic>
          <a:graphicData uri="http://schemas.openxmlformats.org/drawingml/2006/table">
            <a:tbl>
              <a:tblPr firstRow="1" bandRow="1">
                <a:tableStyleId>{2D5ABB26-0587-4C30-8999-92F81FD0307C}</a:tableStyleId>
              </a:tblPr>
              <a:tblGrid>
                <a:gridCol w="992290">
                  <a:extLst>
                    <a:ext uri="{9D8B030D-6E8A-4147-A177-3AD203B41FA5}">
                      <a16:colId xmlns:a16="http://schemas.microsoft.com/office/drawing/2014/main" val="20000"/>
                    </a:ext>
                  </a:extLst>
                </a:gridCol>
                <a:gridCol w="992290">
                  <a:extLst>
                    <a:ext uri="{9D8B030D-6E8A-4147-A177-3AD203B41FA5}">
                      <a16:colId xmlns:a16="http://schemas.microsoft.com/office/drawing/2014/main" val="20001"/>
                    </a:ext>
                  </a:extLst>
                </a:gridCol>
                <a:gridCol w="992290">
                  <a:extLst>
                    <a:ext uri="{9D8B030D-6E8A-4147-A177-3AD203B41FA5}">
                      <a16:colId xmlns:a16="http://schemas.microsoft.com/office/drawing/2014/main" val="20002"/>
                    </a:ext>
                  </a:extLst>
                </a:gridCol>
              </a:tblGrid>
              <a:tr h="320258">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413167">
                <a:tc>
                  <a:txBody>
                    <a:bodyPr/>
                    <a:lstStyle/>
                    <a:p>
                      <a:pPr algn="ct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mn-lt"/>
                          <a:cs typeface="+mn-cs"/>
                        </a:rPr>
                        <a:t>ESSEX</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rPr>
                        <a:t>NATIONAL</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20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2017</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74%</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71%</a:t>
                      </a:r>
                    </a:p>
                  </a:txBody>
                  <a:tcPr marL="99060" marR="99060">
                    <a:solidFill>
                      <a:srgbClr val="FF0000"/>
                    </a:solidFill>
                  </a:tcPr>
                </a:tc>
                <a:extLst>
                  <a:ext uri="{0D108BD9-81ED-4DB2-BD59-A6C34878D82A}">
                    <a16:rowId xmlns:a16="http://schemas.microsoft.com/office/drawing/2014/main" val="10002"/>
                  </a:ext>
                </a:extLst>
              </a:tr>
              <a:tr h="320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2018</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74%</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72%</a:t>
                      </a:r>
                    </a:p>
                  </a:txBody>
                  <a:tcPr marL="99060" marR="99060">
                    <a:solidFill>
                      <a:srgbClr val="FF0000"/>
                    </a:solidFill>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12"/>
          </p:nvPr>
        </p:nvSpPr>
        <p:spPr>
          <a:solidFill>
            <a:srgbClr val="934D98"/>
          </a:solidFill>
        </p:spPr>
        <p:txBody>
          <a:bodyPr/>
          <a:lstStyle/>
          <a:p>
            <a:fld id="{B6F15528-21DE-4FAA-801E-634DDDAF4B2B}" type="slidenum">
              <a:rPr lang="en-US" smtClean="0"/>
              <a:pPr/>
              <a:t>25</a:t>
            </a:fld>
            <a:endParaRPr lang="en-US"/>
          </a:p>
        </p:txBody>
      </p:sp>
      <p:sp>
        <p:nvSpPr>
          <p:cNvPr id="11" name="TextBox 10"/>
          <p:cNvSpPr txBox="1"/>
          <p:nvPr/>
        </p:nvSpPr>
        <p:spPr>
          <a:xfrm>
            <a:off x="1136501" y="6100552"/>
            <a:ext cx="312953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 of students achieving a good level of development at early years </a:t>
            </a:r>
            <a:br>
              <a:rPr lang="en-GB" sz="900" dirty="0">
                <a:latin typeface="Arial" panose="020B0604020202020204" pitchFamily="34" charset="0"/>
                <a:cs typeface="Arial" panose="020B0604020202020204" pitchFamily="34" charset="0"/>
              </a:rPr>
            </a:br>
            <a:endParaRPr lang="en-GB" dirty="0"/>
          </a:p>
        </p:txBody>
      </p:sp>
      <p:graphicFrame>
        <p:nvGraphicFramePr>
          <p:cNvPr id="12" name="Chart 11"/>
          <p:cNvGraphicFramePr/>
          <p:nvPr>
            <p:extLst>
              <p:ext uri="{D42A27DB-BD31-4B8C-83A1-F6EECF244321}">
                <p14:modId xmlns:p14="http://schemas.microsoft.com/office/powerpoint/2010/main" val="523068104"/>
              </p:ext>
            </p:extLst>
          </p:nvPr>
        </p:nvGraphicFramePr>
        <p:xfrm>
          <a:off x="5105660" y="3505330"/>
          <a:ext cx="4198150" cy="259041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5868961" y="6100552"/>
            <a:ext cx="312953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Attainment 8 scores – range of score for year 8 pupils  </a:t>
            </a:r>
            <a:br>
              <a:rPr lang="en-GB" sz="900"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1767171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076050" cy="1095040"/>
          </a:xfrm>
          <a:solidFill>
            <a:schemeClr val="accent6">
              <a:lumMod val="20000"/>
              <a:lumOff val="80000"/>
            </a:schemeClr>
          </a:solidFill>
        </p:spPr>
        <p:txBody>
          <a:bodyPr>
            <a:normAutofit fontScale="90000"/>
          </a:bodyPr>
          <a:lstStyle/>
          <a:p>
            <a:r>
              <a:rPr lang="en-GB" dirty="0">
                <a:solidFill>
                  <a:srgbClr val="934D98"/>
                </a:solidFill>
              </a:rPr>
              <a:t>    Maldon is the only district which performs better than national comparisons for Reading, Writing &amp; Maths. </a:t>
            </a:r>
          </a:p>
        </p:txBody>
      </p:sp>
      <p:sp>
        <p:nvSpPr>
          <p:cNvPr id="3" name="Content Placeholder 2"/>
          <p:cNvSpPr>
            <a:spLocks noGrp="1"/>
          </p:cNvSpPr>
          <p:nvPr>
            <p:ph idx="1"/>
          </p:nvPr>
        </p:nvSpPr>
        <p:spPr>
          <a:xfrm>
            <a:off x="7777211" y="6329540"/>
            <a:ext cx="1640369" cy="299860"/>
          </a:xfrm>
        </p:spPr>
        <p:txBody>
          <a:bodyPr anchor="b">
            <a:normAutofit/>
          </a:bodyPr>
          <a:lstStyle/>
          <a:p>
            <a:pPr marL="0" indent="0" algn="r">
              <a:buNone/>
            </a:pPr>
            <a:r>
              <a:rPr lang="en-GB" sz="800" dirty="0"/>
              <a:t>Source: NEXUS, </a:t>
            </a:r>
            <a:r>
              <a:rPr lang="en-GB" sz="800" dirty="0" err="1"/>
              <a:t>DfE</a:t>
            </a:r>
            <a:r>
              <a:rPr lang="en-GB" sz="800" dirty="0"/>
              <a:t>, SFRs</a:t>
            </a:r>
          </a:p>
        </p:txBody>
      </p:sp>
      <p:sp>
        <p:nvSpPr>
          <p:cNvPr id="4" name="Text Placeholder 3"/>
          <p:cNvSpPr>
            <a:spLocks noGrp="1"/>
          </p:cNvSpPr>
          <p:nvPr>
            <p:ph type="body" sz="half" idx="2"/>
          </p:nvPr>
        </p:nvSpPr>
        <p:spPr/>
        <p:txBody>
          <a:bodyPr>
            <a:normAutofit fontScale="92500" lnSpcReduction="10000"/>
          </a:bodyPr>
          <a:lstStyle/>
          <a:p>
            <a:r>
              <a:rPr lang="en-GB" b="1" dirty="0"/>
              <a:t>KS1-2 Progress Scores</a:t>
            </a:r>
          </a:p>
          <a:p>
            <a:r>
              <a:rPr lang="en-GB" dirty="0"/>
              <a:t>Pupil’s results are compared to the actual achievements of other pupils nationally with similar prior attainment. </a:t>
            </a:r>
          </a:p>
          <a:p>
            <a:pPr marL="285750" indent="-285750">
              <a:buFont typeface="Arial" panose="020B0604020202020204" pitchFamily="34" charset="0"/>
              <a:buChar char="•"/>
            </a:pPr>
            <a:r>
              <a:rPr lang="en-GB" dirty="0"/>
              <a:t>A score of 0 means pupils on average do about as well at KS2 as those with similar prior attainment nationally.</a:t>
            </a:r>
          </a:p>
          <a:p>
            <a:pPr marL="285750" indent="-285750">
              <a:buFont typeface="Arial" panose="020B0604020202020204" pitchFamily="34" charset="0"/>
              <a:buChar char="•"/>
            </a:pPr>
            <a:r>
              <a:rPr lang="en-GB" dirty="0"/>
              <a:t>A positive score means pupils are relatively better</a:t>
            </a:r>
          </a:p>
          <a:p>
            <a:pPr marL="285750" indent="-285750">
              <a:buFont typeface="Arial" panose="020B0604020202020204" pitchFamily="34" charset="0"/>
              <a:buChar char="•"/>
            </a:pPr>
            <a:r>
              <a:rPr lang="en-GB" dirty="0"/>
              <a:t>A negative score means pupils are relatively worse</a:t>
            </a:r>
          </a:p>
          <a:p>
            <a:pPr marL="285750" indent="-285750">
              <a:buFont typeface="Arial" panose="020B0604020202020204" pitchFamily="34" charset="0"/>
              <a:buChar char="•"/>
            </a:pPr>
            <a:endParaRPr lang="en-GB" dirty="0"/>
          </a:p>
          <a:p>
            <a:r>
              <a:rPr lang="en-GB" dirty="0"/>
              <a:t>Overall Essex is performing worse than national comparisons for reading and maths scores. Maldon is the only district where students are performing better on all 3 measures and is the only district in the County where Maths performance is above the national average. </a:t>
            </a:r>
          </a:p>
          <a:p>
            <a:r>
              <a:rPr lang="en-GB" dirty="0"/>
              <a:t>There are multiple districts which perform worse on all 3 measures (Tendring, Epping Forest, Colchester, Brentwood and Basildon). </a:t>
            </a:r>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669890343"/>
              </p:ext>
            </p:extLst>
          </p:nvPr>
        </p:nvGraphicFramePr>
        <p:xfrm>
          <a:off x="5105660" y="223140"/>
          <a:ext cx="4330440" cy="1605660"/>
        </p:xfrm>
        <a:graphic>
          <a:graphicData uri="http://schemas.openxmlformats.org/drawingml/2006/table">
            <a:tbl>
              <a:tblPr firstRow="1" bandRow="1">
                <a:tableStyleId>{2D5ABB26-0587-4C30-8999-92F81FD0307C}</a:tableStyleId>
              </a:tblPr>
              <a:tblGrid>
                <a:gridCol w="2165220">
                  <a:extLst>
                    <a:ext uri="{9D8B030D-6E8A-4147-A177-3AD203B41FA5}">
                      <a16:colId xmlns:a16="http://schemas.microsoft.com/office/drawing/2014/main" val="20000"/>
                    </a:ext>
                  </a:extLst>
                </a:gridCol>
                <a:gridCol w="2165220">
                  <a:extLst>
                    <a:ext uri="{9D8B030D-6E8A-4147-A177-3AD203B41FA5}">
                      <a16:colId xmlns:a16="http://schemas.microsoft.com/office/drawing/2014/main" val="20001"/>
                    </a:ext>
                  </a:extLst>
                </a:gridCol>
              </a:tblGrid>
              <a:tr h="493197">
                <a:tc>
                  <a:txBody>
                    <a:bodyPr/>
                    <a:lstStyle/>
                    <a:p>
                      <a:pPr algn="ctr"/>
                      <a:r>
                        <a:rPr lang="en-GB" sz="1100" b="1" dirty="0">
                          <a:solidFill>
                            <a:schemeClr val="tx1"/>
                          </a:solidFill>
                        </a:rPr>
                        <a:t>KS1-2 Progress Scores</a:t>
                      </a:r>
                    </a:p>
                  </a:txBody>
                  <a:tcPr marL="99060" marR="990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GB" sz="1100" b="1" dirty="0">
                          <a:solidFill>
                            <a:schemeClr val="tx1"/>
                          </a:solidFill>
                        </a:rPr>
                        <a:t>Essex (in</a:t>
                      </a:r>
                      <a:r>
                        <a:rPr lang="en-GB" sz="1100" b="1" baseline="0" dirty="0">
                          <a:solidFill>
                            <a:schemeClr val="tx1"/>
                          </a:solidFill>
                        </a:rPr>
                        <a:t> respect to National)</a:t>
                      </a:r>
                      <a:endParaRPr lang="en-GB" sz="1100" b="1" dirty="0">
                        <a:solidFill>
                          <a:schemeClr val="tx1"/>
                        </a:solidFill>
                      </a:endParaRP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70821">
                <a:tc>
                  <a:txBody>
                    <a:bodyPr/>
                    <a:lstStyle/>
                    <a:p>
                      <a:pPr algn="ctr"/>
                      <a:r>
                        <a:rPr lang="en-GB" sz="1100" dirty="0"/>
                        <a:t>Reading</a:t>
                      </a:r>
                    </a:p>
                  </a:txBody>
                  <a:tcPr marL="99060" marR="990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b="1" dirty="0">
                          <a:solidFill>
                            <a:schemeClr val="bg1"/>
                          </a:solidFill>
                        </a:rPr>
                        <a:t>-0.2</a:t>
                      </a: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370821">
                <a:tc>
                  <a:txBody>
                    <a:bodyPr/>
                    <a:lstStyle/>
                    <a:p>
                      <a:pPr algn="ctr"/>
                      <a:r>
                        <a:rPr lang="en-GB" sz="1100" dirty="0"/>
                        <a:t>Writing</a:t>
                      </a:r>
                    </a:p>
                  </a:txBody>
                  <a:tcPr marL="99060" marR="990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b="1" dirty="0">
                          <a:solidFill>
                            <a:schemeClr val="bg1"/>
                          </a:solidFill>
                        </a:rPr>
                        <a:t>0.0</a:t>
                      </a: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70821">
                <a:tc>
                  <a:txBody>
                    <a:bodyPr/>
                    <a:lstStyle/>
                    <a:p>
                      <a:pPr algn="ctr"/>
                      <a:r>
                        <a:rPr lang="en-GB" sz="1100" dirty="0"/>
                        <a:t>Maths</a:t>
                      </a:r>
                    </a:p>
                  </a:txBody>
                  <a:tcPr marL="99060" marR="990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GB" sz="1100" b="1" dirty="0">
                          <a:solidFill>
                            <a:schemeClr val="bg1"/>
                          </a:solidFill>
                        </a:rPr>
                        <a:t>-0.3</a:t>
                      </a: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0000"/>
                    </a:solidFill>
                  </a:tcPr>
                </a:tc>
                <a:extLst>
                  <a:ext uri="{0D108BD9-81ED-4DB2-BD59-A6C34878D82A}">
                    <a16:rowId xmlns:a16="http://schemas.microsoft.com/office/drawing/2014/main" val="10003"/>
                  </a:ext>
                </a:extLst>
              </a:tr>
            </a:tbl>
          </a:graphicData>
        </a:graphic>
      </p:graphicFrame>
      <p:graphicFrame>
        <p:nvGraphicFramePr>
          <p:cNvPr id="12" name="Chart 11"/>
          <p:cNvGraphicFramePr/>
          <p:nvPr>
            <p:extLst>
              <p:ext uri="{D42A27DB-BD31-4B8C-83A1-F6EECF244321}">
                <p14:modId xmlns:p14="http://schemas.microsoft.com/office/powerpoint/2010/main" val="3579725933"/>
              </p:ext>
            </p:extLst>
          </p:nvPr>
        </p:nvGraphicFramePr>
        <p:xfrm>
          <a:off x="3733799" y="1905000"/>
          <a:ext cx="5867401"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a:solidFill>
            <a:srgbClr val="934D98"/>
          </a:solidFill>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985989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6809"/>
            <a:ext cx="4763020" cy="763301"/>
          </a:xfrm>
          <a:solidFill>
            <a:schemeClr val="accent6">
              <a:lumMod val="20000"/>
              <a:lumOff val="80000"/>
            </a:schemeClr>
          </a:solidFill>
        </p:spPr>
        <p:txBody>
          <a:bodyPr anchor="b">
            <a:noAutofit/>
          </a:bodyPr>
          <a:lstStyle/>
          <a:p>
            <a:r>
              <a:rPr lang="en-GB" sz="1800" dirty="0">
                <a:solidFill>
                  <a:srgbClr val="934D98"/>
                </a:solidFill>
                <a:latin typeface="Arial" panose="020B0604020202020204" pitchFamily="34" charset="0"/>
                <a:cs typeface="Arial" panose="020B0604020202020204" pitchFamily="34" charset="0"/>
              </a:rPr>
              <a:t> There are 25,000 workless households in Essex with dependent children.</a:t>
            </a:r>
            <a:endParaRPr lang="en-GB" sz="1600" b="1" dirty="0">
              <a:solidFill>
                <a:srgbClr val="934D98"/>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486352054"/>
              </p:ext>
            </p:extLst>
          </p:nvPr>
        </p:nvGraphicFramePr>
        <p:xfrm>
          <a:off x="5410980" y="146810"/>
          <a:ext cx="4398583" cy="1749772"/>
        </p:xfrm>
        <a:graphic>
          <a:graphicData uri="http://schemas.openxmlformats.org/drawingml/2006/table">
            <a:tbl>
              <a:tblPr firstRow="1" bandRow="1">
                <a:tableStyleId>{2D5ABB26-0587-4C30-8999-92F81FD0307C}</a:tableStyleId>
              </a:tblPr>
              <a:tblGrid>
                <a:gridCol w="1602930">
                  <a:extLst>
                    <a:ext uri="{9D8B030D-6E8A-4147-A177-3AD203B41FA5}">
                      <a16:colId xmlns:a16="http://schemas.microsoft.com/office/drawing/2014/main" val="20000"/>
                    </a:ext>
                  </a:extLst>
                </a:gridCol>
                <a:gridCol w="789282">
                  <a:extLst>
                    <a:ext uri="{9D8B030D-6E8A-4147-A177-3AD203B41FA5}">
                      <a16:colId xmlns:a16="http://schemas.microsoft.com/office/drawing/2014/main" val="454801743"/>
                    </a:ext>
                  </a:extLst>
                </a:gridCol>
                <a:gridCol w="926017">
                  <a:extLst>
                    <a:ext uri="{9D8B030D-6E8A-4147-A177-3AD203B41FA5}">
                      <a16:colId xmlns:a16="http://schemas.microsoft.com/office/drawing/2014/main" val="20001"/>
                    </a:ext>
                  </a:extLst>
                </a:gridCol>
                <a:gridCol w="1080354">
                  <a:extLst>
                    <a:ext uri="{9D8B030D-6E8A-4147-A177-3AD203B41FA5}">
                      <a16:colId xmlns:a16="http://schemas.microsoft.com/office/drawing/2014/main" val="20002"/>
                    </a:ext>
                  </a:extLst>
                </a:gridCol>
              </a:tblGrid>
              <a:tr h="330763">
                <a:tc gridSpan="4">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endParaRPr lang="en-GB"/>
                    </a:p>
                  </a:txBody>
                  <a:tcPr/>
                </a:tc>
                <a:tc hMerge="1">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30763">
                <a:tc>
                  <a:txBody>
                    <a:bodyPr/>
                    <a:lstStyle/>
                    <a:p>
                      <a:pPr algn="ct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Arial" panose="020B0604020202020204" pitchFamily="34" charset="0"/>
                          <a:cs typeface="Arial" panose="020B0604020202020204" pitchFamily="34" charset="0"/>
                        </a:rPr>
                        <a:t>Essex </a:t>
                      </a: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mn-lt"/>
                          <a:cs typeface="+mn-cs"/>
                        </a:rPr>
                        <a:t>EAST</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rPr>
                        <a:t>NATIONAL</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Working households (Children</a:t>
                      </a:r>
                      <a:r>
                        <a:rPr lang="en-GB" sz="1100" baseline="0" dirty="0">
                          <a:latin typeface="Arial" panose="020B0604020202020204" pitchFamily="34" charset="0"/>
                          <a:cs typeface="Arial" panose="020B0604020202020204" pitchFamily="34" charset="0"/>
                        </a:rPr>
                        <a:t> under 16)</a:t>
                      </a:r>
                      <a:endParaRPr lang="en-GB" sz="1100" dirty="0">
                        <a:latin typeface="Arial" panose="020B0604020202020204" pitchFamily="34" charset="0"/>
                        <a:cs typeface="Arial" panose="020B0604020202020204" pitchFamily="34" charset="0"/>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39.7%</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38.4%</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34.4%</a:t>
                      </a:r>
                    </a:p>
                  </a:txBody>
                  <a:tcPr marL="99060" marR="99060">
                    <a:solidFill>
                      <a:srgbClr val="FF0000"/>
                    </a:solidFill>
                  </a:tcPr>
                </a:tc>
                <a:extLst>
                  <a:ext uri="{0D108BD9-81ED-4DB2-BD59-A6C34878D82A}">
                    <a16:rowId xmlns:a16="http://schemas.microsoft.com/office/drawing/2014/main" val="10002"/>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(Dependent Children)</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41.3%</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40.3%</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35.9%</a:t>
                      </a:r>
                    </a:p>
                  </a:txBody>
                  <a:tcPr marL="99060" marR="99060">
                    <a:solidFill>
                      <a:srgbClr val="FF0000"/>
                    </a:solidFill>
                  </a:tcPr>
                </a:tc>
                <a:extLst>
                  <a:ext uri="{0D108BD9-81ED-4DB2-BD59-A6C34878D82A}">
                    <a16:rowId xmlns:a16="http://schemas.microsoft.com/office/drawing/2014/main" val="10003"/>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Low income families</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13.8%</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13.6%</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16.0%</a:t>
                      </a:r>
                    </a:p>
                  </a:txBody>
                  <a:tcPr marL="99060" marR="99060">
                    <a:solidFill>
                      <a:srgbClr val="FF0000"/>
                    </a:solidFill>
                  </a:tcPr>
                </a:tc>
                <a:extLst>
                  <a:ext uri="{0D108BD9-81ED-4DB2-BD59-A6C34878D82A}">
                    <a16:rowId xmlns:a16="http://schemas.microsoft.com/office/drawing/2014/main" val="2327205780"/>
                  </a:ext>
                </a:extLst>
              </a:tr>
            </a:tbl>
          </a:graphicData>
        </a:graphic>
      </p:graphicFrame>
      <p:sp>
        <p:nvSpPr>
          <p:cNvPr id="10" name="TextBox 9"/>
          <p:cNvSpPr txBox="1"/>
          <p:nvPr/>
        </p:nvSpPr>
        <p:spPr>
          <a:xfrm>
            <a:off x="6784920" y="6634862"/>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Annual Survey of Hours and Earnings</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296871" y="1978730"/>
            <a:ext cx="9408400" cy="1416016"/>
          </a:xfrm>
        </p:spPr>
        <p:txBody>
          <a:bodyPr>
            <a:noAutofit/>
          </a:bodyPr>
          <a:lstStyle/>
          <a:p>
            <a:r>
              <a:rPr lang="en-GB" sz="1200" dirty="0">
                <a:latin typeface="Arial" panose="020B0604020202020204" pitchFamily="34" charset="0"/>
                <a:cs typeface="Arial" panose="020B0604020202020204" pitchFamily="34" charset="0"/>
              </a:rPr>
              <a:t>In terms of Child poverty there are 25,000 workless households in  Essex with dependent children. Although workless households are reducing in Essex, England has seen a greater reduction of 21% over the last decade compared to Essex. Despite currently having a higher proportion of families on a low income (16.6%), Harlow is the only district which has seen a greater reduction than England over the last decade (24%). Tendring has the highest percentage of households on a low income (23%) and is the the only district that has seen an increase in the percentage of low income families over the last decade.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solidFill>
            <a:srgbClr val="934D98"/>
          </a:solidFill>
        </p:spPr>
        <p:txBody>
          <a:bodyPr/>
          <a:lstStyle/>
          <a:p>
            <a:fld id="{B6F15528-21DE-4FAA-801E-634DDDAF4B2B}" type="slidenum">
              <a:rPr lang="en-US" smtClean="0"/>
              <a:pPr/>
              <a:t>27</a:t>
            </a:fld>
            <a:endParaRPr lang="en-US"/>
          </a:p>
        </p:txBody>
      </p:sp>
      <p:graphicFrame>
        <p:nvGraphicFramePr>
          <p:cNvPr id="3" name="Chart 2"/>
          <p:cNvGraphicFramePr/>
          <p:nvPr>
            <p:extLst>
              <p:ext uri="{D42A27DB-BD31-4B8C-83A1-F6EECF244321}">
                <p14:modId xmlns:p14="http://schemas.microsoft.com/office/powerpoint/2010/main" val="1188055485"/>
              </p:ext>
            </p:extLst>
          </p:nvPr>
        </p:nvGraphicFramePr>
        <p:xfrm>
          <a:off x="602191" y="3657990"/>
          <a:ext cx="3993075" cy="27611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8B14905-06F5-4F50-9E77-2CA5FD156CAB}"/>
              </a:ext>
            </a:extLst>
          </p:cNvPr>
          <p:cNvGraphicFramePr>
            <a:graphicFrameLocks/>
          </p:cNvGraphicFramePr>
          <p:nvPr>
            <p:extLst>
              <p:ext uri="{D42A27DB-BD31-4B8C-83A1-F6EECF244321}">
                <p14:modId xmlns:p14="http://schemas.microsoft.com/office/powerpoint/2010/main" val="2971990008"/>
              </p:ext>
            </p:extLst>
          </p:nvPr>
        </p:nvGraphicFramePr>
        <p:xfrm>
          <a:off x="5410981" y="3581660"/>
          <a:ext cx="3826601" cy="282421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594480" y="6482202"/>
            <a:ext cx="206091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Proportion of working households </a:t>
            </a:r>
            <a:br>
              <a:rPr lang="en-GB" sz="900" dirty="0">
                <a:latin typeface="Arial" panose="020B0604020202020204" pitchFamily="34" charset="0"/>
                <a:cs typeface="Arial" panose="020B0604020202020204" pitchFamily="34" charset="0"/>
              </a:rPr>
            </a:br>
            <a:endParaRPr lang="en-GB" dirty="0"/>
          </a:p>
        </p:txBody>
      </p:sp>
      <p:sp>
        <p:nvSpPr>
          <p:cNvPr id="12" name="TextBox 11"/>
          <p:cNvSpPr txBox="1"/>
          <p:nvPr/>
        </p:nvSpPr>
        <p:spPr>
          <a:xfrm>
            <a:off x="6403271" y="6375789"/>
            <a:ext cx="282421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Trend of low income families  </a:t>
            </a:r>
            <a:br>
              <a:rPr lang="en-GB" sz="900"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1560063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34D9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Vulnerable Adults</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398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18710"/>
          </a:xfrm>
          <a:solidFill>
            <a:schemeClr val="accent6">
              <a:lumMod val="20000"/>
              <a:lumOff val="80000"/>
            </a:schemeClr>
          </a:solidFill>
        </p:spPr>
        <p:txBody>
          <a:bodyPr anchor="b">
            <a:noAutofit/>
          </a:bodyPr>
          <a:lstStyle/>
          <a:p>
            <a:r>
              <a:rPr lang="en-GB" dirty="0">
                <a:solidFill>
                  <a:srgbClr val="E00069"/>
                </a:solidFill>
                <a:latin typeface="Arial" panose="020B0604020202020204" pitchFamily="34" charset="0"/>
                <a:cs typeface="Arial" panose="020B0604020202020204" pitchFamily="34" charset="0"/>
              </a:rPr>
              <a:t>    </a:t>
            </a:r>
            <a:r>
              <a:rPr lang="en-GB" sz="1800" dirty="0">
                <a:solidFill>
                  <a:srgbClr val="934D98"/>
                </a:solidFill>
                <a:latin typeface="Arial" panose="020B0604020202020204" pitchFamily="34" charset="0"/>
                <a:cs typeface="Arial" panose="020B0604020202020204" pitchFamily="34" charset="0"/>
              </a:rPr>
              <a:t>Essex has 5% points more economically active core or work limiting disabled than the national average. </a:t>
            </a:r>
            <a:endParaRPr lang="en-GB" sz="1600" b="1" dirty="0">
              <a:solidFill>
                <a:srgbClr val="934D98"/>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024929146"/>
              </p:ext>
            </p:extLst>
          </p:nvPr>
        </p:nvGraphicFramePr>
        <p:xfrm>
          <a:off x="5945290" y="375801"/>
          <a:ext cx="3129531" cy="992289"/>
        </p:xfrm>
        <a:graphic>
          <a:graphicData uri="http://schemas.openxmlformats.org/drawingml/2006/table">
            <a:tbl>
              <a:tblPr firstRow="1" bandRow="1">
                <a:tableStyleId>{2D5ABB26-0587-4C30-8999-92F81FD0307C}</a:tableStyleId>
              </a:tblPr>
              <a:tblGrid>
                <a:gridCol w="988273">
                  <a:extLst>
                    <a:ext uri="{9D8B030D-6E8A-4147-A177-3AD203B41FA5}">
                      <a16:colId xmlns:a16="http://schemas.microsoft.com/office/drawing/2014/main" val="20000"/>
                    </a:ext>
                  </a:extLst>
                </a:gridCol>
                <a:gridCol w="988273">
                  <a:extLst>
                    <a:ext uri="{9D8B030D-6E8A-4147-A177-3AD203B41FA5}">
                      <a16:colId xmlns:a16="http://schemas.microsoft.com/office/drawing/2014/main" val="20001"/>
                    </a:ext>
                  </a:extLst>
                </a:gridCol>
                <a:gridCol w="1152985">
                  <a:extLst>
                    <a:ext uri="{9D8B030D-6E8A-4147-A177-3AD203B41FA5}">
                      <a16:colId xmlns:a16="http://schemas.microsoft.com/office/drawing/2014/main" val="20002"/>
                    </a:ext>
                  </a:extLst>
                </a:gridCol>
              </a:tblGrid>
              <a:tr h="330763">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30763">
                <a:tc>
                  <a:txBody>
                    <a:bodyPr/>
                    <a:lstStyle/>
                    <a:p>
                      <a:pPr algn="ctr"/>
                      <a:r>
                        <a:rPr lang="en-GB" sz="1100" b="1" dirty="0">
                          <a:solidFill>
                            <a:srgbClr val="934D98"/>
                          </a:solidFill>
                          <a:latin typeface="Arial" panose="020B0604020202020204" pitchFamily="34" charset="0"/>
                          <a:cs typeface="Arial" panose="020B0604020202020204" pitchFamily="34" charset="0"/>
                        </a:rPr>
                        <a:t>ESSEX</a:t>
                      </a: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mn-lt"/>
                          <a:cs typeface="+mn-cs"/>
                        </a:rPr>
                        <a:t>SELEP</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rPr>
                        <a:t>NATIONAL</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63.5%</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Arial" panose="020B0604020202020204" pitchFamily="34" charset="0"/>
                          <a:cs typeface="Arial" panose="020B0604020202020204" pitchFamily="34" charset="0"/>
                        </a:rPr>
                        <a:t>61.3%</a:t>
                      </a:r>
                    </a:p>
                  </a:txBody>
                  <a:tcPr marL="99060" marR="99060">
                    <a:solidFill>
                      <a:srgbClr val="FF000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58.2%</a:t>
                      </a:r>
                    </a:p>
                  </a:txBody>
                  <a:tcPr marL="99060" marR="99060">
                    <a:solidFill>
                      <a:srgbClr val="FF0000"/>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a:off x="6708591" y="6329542"/>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Annual Population Survey</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373201" y="1368090"/>
            <a:ext cx="8698327" cy="2518890"/>
          </a:xfrm>
        </p:spPr>
        <p:txBody>
          <a:bodyPr>
            <a:normAutofit/>
          </a:bodyPr>
          <a:lstStyle/>
          <a:p>
            <a:r>
              <a:rPr lang="en-GB" b="1" dirty="0">
                <a:latin typeface="Arial" panose="020B0604020202020204" pitchFamily="34" charset="0"/>
                <a:cs typeface="Arial" panose="020B0604020202020204" pitchFamily="34" charset="0"/>
              </a:rPr>
              <a:t>Proportion of economically active EA core disabled </a:t>
            </a:r>
          </a:p>
          <a:p>
            <a:r>
              <a:rPr lang="en-GB" dirty="0">
                <a:latin typeface="Arial" panose="020B0604020202020204" pitchFamily="34" charset="0"/>
                <a:cs typeface="Arial" panose="020B0604020202020204" pitchFamily="34" charset="0"/>
              </a:rPr>
              <a:t>Essex has a higher proportion of individuals who are core disabled (which substantially limits their day to day activities) or work limited (they have a disability which affects the kind of work they might do) who are economically active compared to the SELEP and national average.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 districts are performing better to help core and work limiting disabled to be economically active, in Brentwood 75% are economically active compared with only 52% in Harlow and Basildon. </a:t>
            </a: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3658939009"/>
              </p:ext>
            </p:extLst>
          </p:nvPr>
        </p:nvGraphicFramePr>
        <p:xfrm>
          <a:off x="907510" y="3581660"/>
          <a:ext cx="3663840" cy="2824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643133694"/>
              </p:ext>
            </p:extLst>
          </p:nvPr>
        </p:nvGraphicFramePr>
        <p:xfrm>
          <a:off x="5563640" y="3581660"/>
          <a:ext cx="3855380" cy="282421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365490" y="6329540"/>
            <a:ext cx="3129530" cy="369332"/>
          </a:xfrm>
          <a:prstGeom prst="rect">
            <a:avLst/>
          </a:prstGeom>
          <a:noFill/>
        </p:spPr>
        <p:txBody>
          <a:bodyPr wrap="square" rtlCol="0">
            <a:spAutoFit/>
          </a:bodyPr>
          <a:lstStyle/>
          <a:p>
            <a:r>
              <a:rPr lang="en-GB" sz="900" dirty="0"/>
              <a:t>2017 % of economically active EA core or work limiting disabled</a:t>
            </a:r>
          </a:p>
        </p:txBody>
      </p:sp>
      <p:sp>
        <p:nvSpPr>
          <p:cNvPr id="4" name="Slide Number Placeholder 3"/>
          <p:cNvSpPr>
            <a:spLocks noGrp="1"/>
          </p:cNvSpPr>
          <p:nvPr>
            <p:ph type="sldNum" sz="quarter" idx="12"/>
          </p:nvPr>
        </p:nvSpPr>
        <p:spPr>
          <a:solidFill>
            <a:srgbClr val="934D98"/>
          </a:solidFill>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110735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9410700" cy="560730"/>
          </a:xfrm>
          <a:solidFill>
            <a:srgbClr val="00A8D6"/>
          </a:solidFill>
        </p:spPr>
        <p:txBody>
          <a:bodyPr/>
          <a:lstStyle/>
          <a:p>
            <a:r>
              <a:rPr lang="en-GB" dirty="0">
                <a:solidFill>
                  <a:schemeClr val="bg1"/>
                </a:solidFill>
              </a:rPr>
              <a:t>Glossary Index</a:t>
            </a:r>
          </a:p>
        </p:txBody>
      </p:sp>
      <p:sp>
        <p:nvSpPr>
          <p:cNvPr id="7" name="Content Placeholder 2"/>
          <p:cNvSpPr>
            <a:spLocks noGrp="1"/>
          </p:cNvSpPr>
          <p:nvPr>
            <p:ph idx="1"/>
          </p:nvPr>
        </p:nvSpPr>
        <p:spPr>
          <a:xfrm>
            <a:off x="525859" y="1136320"/>
            <a:ext cx="8928992" cy="5040560"/>
          </a:xfrm>
        </p:spPr>
        <p:txBody>
          <a:bodyPr numCol="3" spcCol="180000">
            <a:noAutofit/>
          </a:bodyPr>
          <a:lstStyle/>
          <a:p>
            <a:pPr>
              <a:buFont typeface="+mj-lt"/>
              <a:buAutoNum type="arabicPeriod" startAt="38"/>
            </a:pPr>
            <a:r>
              <a:rPr lang="en-GB" sz="900" dirty="0">
                <a:solidFill>
                  <a:schemeClr val="bg1"/>
                </a:solidFill>
                <a:latin typeface="Arial Black" panose="020B0A04020102020204" pitchFamily="34" charset="0"/>
              </a:rPr>
              <a:t>STRATEGIC AIM 3: HELP CREATE GREAT PLACES TO GROW UP, LIVE AND WORK</a:t>
            </a:r>
          </a:p>
          <a:p>
            <a:pPr>
              <a:buFont typeface="+mj-lt"/>
              <a:buAutoNum type="arabicPeriod" startAt="38"/>
            </a:pPr>
            <a:r>
              <a:rPr lang="en-GB" sz="900" dirty="0">
                <a:solidFill>
                  <a:schemeClr val="bg1"/>
                </a:solidFill>
                <a:latin typeface="Arial Black" panose="020B0A04020102020204" pitchFamily="34" charset="0"/>
              </a:rPr>
              <a:t>Crime </a:t>
            </a:r>
          </a:p>
          <a:p>
            <a:pPr lvl="0">
              <a:buFont typeface="+mj-lt"/>
              <a:buAutoNum type="arabicPeriod" startAt="38"/>
            </a:pPr>
            <a:r>
              <a:rPr lang="en-GB" sz="900" dirty="0">
                <a:solidFill>
                  <a:srgbClr val="007E31"/>
                </a:solidFill>
                <a:latin typeface="Arial" panose="020B0604020202020204" pitchFamily="34" charset="0"/>
                <a:cs typeface="Arial" panose="020B0604020202020204" pitchFamily="34" charset="0"/>
              </a:rPr>
              <a:t>Rates of crime in Basildon and Harlow are twice that of  Maldon and Rochford</a:t>
            </a:r>
          </a:p>
          <a:p>
            <a:pPr lvl="0">
              <a:buFont typeface="+mj-lt"/>
              <a:buAutoNum type="arabicPeriod" startAt="38"/>
            </a:pPr>
            <a:r>
              <a:rPr lang="en-GB" sz="900" dirty="0">
                <a:solidFill>
                  <a:srgbClr val="007E31"/>
                </a:solidFill>
                <a:latin typeface="Arial" panose="020B0604020202020204" pitchFamily="34" charset="0"/>
                <a:cs typeface="Arial" panose="020B0604020202020204" pitchFamily="34" charset="0"/>
              </a:rPr>
              <a:t>Violent crime and violence rates leading to  hospitalisation in Essex are lower than other authorities in and around London, with the exception of </a:t>
            </a:r>
            <a:r>
              <a:rPr lang="en-GB" sz="900" dirty="0" err="1">
                <a:solidFill>
                  <a:srgbClr val="007E31"/>
                </a:solidFill>
                <a:latin typeface="Arial" panose="020B0604020202020204" pitchFamily="34" charset="0"/>
                <a:cs typeface="Arial" panose="020B0604020202020204" pitchFamily="34" charset="0"/>
              </a:rPr>
              <a:t>Tendring</a:t>
            </a:r>
            <a:r>
              <a:rPr lang="en-GB" sz="900" dirty="0">
                <a:solidFill>
                  <a:srgbClr val="007E31"/>
                </a:solidFill>
                <a:latin typeface="Arial" panose="020B0604020202020204" pitchFamily="34" charset="0"/>
                <a:cs typeface="Arial" panose="020B0604020202020204" pitchFamily="34" charset="0"/>
              </a:rPr>
              <a:t>. Less than 2% of Violent crime is attributable to Gangs.</a:t>
            </a:r>
          </a:p>
          <a:p>
            <a:pPr lvl="0">
              <a:buFont typeface="+mj-lt"/>
              <a:buAutoNum type="arabicPeriod" startAt="38"/>
            </a:pPr>
            <a:r>
              <a:rPr lang="en-GB" sz="900" dirty="0">
                <a:solidFill>
                  <a:srgbClr val="007E31"/>
                </a:solidFill>
                <a:latin typeface="Arial" panose="020B0604020202020204" pitchFamily="34" charset="0"/>
                <a:cs typeface="Arial" panose="020B0604020202020204" pitchFamily="34" charset="0"/>
              </a:rPr>
              <a:t>Nearly half of residents in Essex are worried about being victims of crime, the highest rates of fear seem to reflect other measures of crime.</a:t>
            </a:r>
          </a:p>
          <a:p>
            <a:pPr>
              <a:buFont typeface="+mj-lt"/>
              <a:buAutoNum type="arabicPeriod" startAt="38"/>
            </a:pPr>
            <a:r>
              <a:rPr lang="en-GB" sz="900" dirty="0">
                <a:solidFill>
                  <a:srgbClr val="007E31"/>
                </a:solidFill>
                <a:latin typeface="Arial" panose="020B0604020202020204" pitchFamily="34" charset="0"/>
                <a:cs typeface="Arial" panose="020B0604020202020204" pitchFamily="34" charset="0"/>
              </a:rPr>
              <a:t>Whilst feelings of safety during the day have remained consistent over the last decade, feelings of safety after Dark continue to fluctuate, returning to 48% in 2017/18. </a:t>
            </a:r>
          </a:p>
          <a:p>
            <a:pPr>
              <a:buFont typeface="+mj-lt"/>
              <a:buAutoNum type="arabicPeriod" startAt="38"/>
            </a:pPr>
            <a:r>
              <a:rPr lang="en-GB" sz="900" dirty="0">
                <a:solidFill>
                  <a:schemeClr val="bg1"/>
                </a:solidFill>
                <a:latin typeface="Arial Black" panose="020B0A04020102020204" pitchFamily="34" charset="0"/>
              </a:rPr>
              <a:t>Communities</a:t>
            </a:r>
          </a:p>
          <a:p>
            <a:pPr>
              <a:buFont typeface="+mj-lt"/>
              <a:buAutoNum type="arabicPeriod" startAt="38"/>
            </a:pPr>
            <a:r>
              <a:rPr lang="en-GB" sz="900" dirty="0">
                <a:solidFill>
                  <a:srgbClr val="007E31"/>
                </a:solidFill>
              </a:rPr>
              <a:t>The feelings and motivations of  Communities indicated by residents of Essex remain fairly consistent. </a:t>
            </a:r>
          </a:p>
          <a:p>
            <a:pPr>
              <a:buFont typeface="+mj-lt"/>
              <a:buAutoNum type="arabicPeriod" startAt="38"/>
            </a:pPr>
            <a:r>
              <a:rPr lang="en-GB" sz="900" dirty="0">
                <a:solidFill>
                  <a:schemeClr val="bg1"/>
                </a:solidFill>
                <a:latin typeface="Arial Black" panose="020B0A04020102020204" pitchFamily="34" charset="0"/>
              </a:rPr>
              <a:t>Environment</a:t>
            </a:r>
          </a:p>
          <a:p>
            <a:pPr>
              <a:buFont typeface="+mj-lt"/>
              <a:buAutoNum type="arabicPeriod" startAt="38"/>
            </a:pPr>
            <a:r>
              <a:rPr lang="en-GB" sz="900" dirty="0">
                <a:solidFill>
                  <a:srgbClr val="007E31"/>
                </a:solidFill>
              </a:rPr>
              <a:t>CO</a:t>
            </a:r>
            <a:r>
              <a:rPr lang="en-GB" sz="800" dirty="0">
                <a:solidFill>
                  <a:srgbClr val="007E31"/>
                </a:solidFill>
              </a:rPr>
              <a:t>2</a:t>
            </a:r>
            <a:r>
              <a:rPr lang="en-GB" sz="900" dirty="0">
                <a:solidFill>
                  <a:srgbClr val="007E31"/>
                </a:solidFill>
              </a:rPr>
              <a:t> Emissions in Essex are lower than the Regional and National average and are reducing in line with the national rate</a:t>
            </a:r>
          </a:p>
          <a:p>
            <a:pPr>
              <a:buFont typeface="+mj-lt"/>
              <a:buAutoNum type="arabicPeriod" startAt="38"/>
            </a:pPr>
            <a:r>
              <a:rPr lang="en-GB" sz="900" dirty="0">
                <a:solidFill>
                  <a:srgbClr val="007E31"/>
                </a:solidFill>
              </a:rPr>
              <a:t>Energy from Renewables increasing steadily in Essex with  strong growth in Maldon and Braintree</a:t>
            </a:r>
          </a:p>
          <a:p>
            <a:pPr>
              <a:buFont typeface="+mj-lt"/>
              <a:buAutoNum type="arabicPeriod" startAt="38"/>
            </a:pPr>
            <a:r>
              <a:rPr lang="en-GB" sz="900" dirty="0">
                <a:solidFill>
                  <a:srgbClr val="007E31"/>
                </a:solidFill>
              </a:rPr>
              <a:t>Domestic electricity consumption is higher than the National average, but is reducing.</a:t>
            </a:r>
          </a:p>
          <a:p>
            <a:pPr>
              <a:buFont typeface="+mj-lt"/>
              <a:buAutoNum type="arabicPeriod" startAt="38"/>
            </a:pPr>
            <a:r>
              <a:rPr lang="en-GB" sz="900" dirty="0">
                <a:solidFill>
                  <a:schemeClr val="bg1"/>
                </a:solidFill>
                <a:latin typeface="Arial Black" panose="020B0A04020102020204" pitchFamily="34" charset="0"/>
              </a:rPr>
              <a:t>Homes</a:t>
            </a:r>
          </a:p>
          <a:p>
            <a:pPr>
              <a:buFont typeface="+mj-lt"/>
              <a:buAutoNum type="arabicPeriod" startAt="38"/>
            </a:pPr>
            <a:r>
              <a:rPr lang="en-GB" sz="900" dirty="0">
                <a:solidFill>
                  <a:srgbClr val="007E31"/>
                </a:solidFill>
              </a:rPr>
              <a:t>The majority of homes in Essex are owner occupied Detached or Semi-detached homes. </a:t>
            </a:r>
          </a:p>
          <a:p>
            <a:pPr>
              <a:buFont typeface="+mj-lt"/>
              <a:buAutoNum type="arabicPeriod" startAt="38"/>
            </a:pPr>
            <a:r>
              <a:rPr lang="en-GB" sz="900" dirty="0">
                <a:solidFill>
                  <a:srgbClr val="007E31"/>
                </a:solidFill>
              </a:rPr>
              <a:t>Median House prices have grown 70% in Essex the last 10 years, with highest growth seen in Epping Forest. </a:t>
            </a:r>
          </a:p>
          <a:p>
            <a:pPr>
              <a:buFont typeface="+mj-lt"/>
              <a:buAutoNum type="arabicPeriod" startAt="38"/>
            </a:pPr>
            <a:r>
              <a:rPr lang="en-GB" sz="900" dirty="0">
                <a:solidFill>
                  <a:srgbClr val="007E31"/>
                </a:solidFill>
              </a:rPr>
              <a:t>Essex homes have become 31% less affordable in the last decade </a:t>
            </a:r>
          </a:p>
          <a:p>
            <a:pPr>
              <a:buFont typeface="+mj-lt"/>
              <a:buAutoNum type="arabicPeriod" startAt="38"/>
            </a:pPr>
            <a:r>
              <a:rPr lang="en-GB" sz="900" dirty="0">
                <a:solidFill>
                  <a:srgbClr val="007E31"/>
                </a:solidFill>
              </a:rPr>
              <a:t>On average Homelessness in Essex is higher than England. There are stark differences between districts, the rate of homelessness in Harlow is 4.5 times higher than the rate in Brentwood.</a:t>
            </a:r>
          </a:p>
          <a:p>
            <a:pPr>
              <a:buFont typeface="+mj-lt"/>
              <a:buAutoNum type="arabicPeriod" startAt="38"/>
            </a:pPr>
            <a:r>
              <a:rPr lang="en-GB" sz="900" dirty="0">
                <a:solidFill>
                  <a:schemeClr val="bg1"/>
                </a:solidFill>
                <a:latin typeface="Arial Black" panose="020B0A04020102020204" pitchFamily="34" charset="0"/>
              </a:rPr>
              <a:t>Migration</a:t>
            </a:r>
          </a:p>
          <a:p>
            <a:pPr>
              <a:buFont typeface="+mj-lt"/>
              <a:buAutoNum type="arabicPeriod" startAt="38"/>
            </a:pPr>
            <a:r>
              <a:rPr lang="en-GB" sz="900" dirty="0">
                <a:solidFill>
                  <a:srgbClr val="007E31"/>
                </a:solidFill>
                <a:latin typeface="Arial" panose="020B0604020202020204" pitchFamily="34" charset="0"/>
                <a:cs typeface="Arial" panose="020B0604020202020204" pitchFamily="34" charset="0"/>
              </a:rPr>
              <a:t>International net migration has decreased 41% in Essex in the last 2 years </a:t>
            </a:r>
          </a:p>
          <a:p>
            <a:pPr>
              <a:buFont typeface="+mj-lt"/>
              <a:buAutoNum type="arabicPeriod" startAt="38"/>
            </a:pPr>
            <a:r>
              <a:rPr lang="en-GB" sz="900" dirty="0">
                <a:solidFill>
                  <a:srgbClr val="007E31"/>
                </a:solidFill>
                <a:latin typeface="Arial" panose="020B0604020202020204" pitchFamily="34" charset="0"/>
                <a:cs typeface="Arial" panose="020B0604020202020204" pitchFamily="34" charset="0"/>
              </a:rPr>
              <a:t>Internal migration to Essex has fallen 16% compared with great falls of 42% for Eastern region and 51% fall nationally.</a:t>
            </a:r>
          </a:p>
          <a:p>
            <a:pPr>
              <a:buFont typeface="+mj-lt"/>
              <a:buAutoNum type="arabicPeriod" startAt="38"/>
            </a:pPr>
            <a:r>
              <a:rPr lang="en-GB" sz="900" dirty="0">
                <a:solidFill>
                  <a:schemeClr val="bg1"/>
                </a:solidFill>
                <a:latin typeface="Arial Black" panose="020B0A04020102020204" pitchFamily="34" charset="0"/>
              </a:rPr>
              <a:t>STRATEGIC AIM 4: TRANSFORM THE COUNCIL TO ACHIEVE MORE WITH LESS </a:t>
            </a:r>
          </a:p>
          <a:p>
            <a:pPr>
              <a:buFont typeface="+mj-lt"/>
              <a:buAutoNum type="arabicPeriod" startAt="38"/>
            </a:pPr>
            <a:r>
              <a:rPr lang="en-GB" sz="900" dirty="0">
                <a:solidFill>
                  <a:schemeClr val="bg1"/>
                </a:solidFill>
                <a:latin typeface="Arial Black" panose="020B0A04020102020204" pitchFamily="34" charset="0"/>
              </a:rPr>
              <a:t>Council Tax</a:t>
            </a:r>
          </a:p>
          <a:p>
            <a:pPr>
              <a:buFont typeface="+mj-lt"/>
              <a:buAutoNum type="arabicPeriod" startAt="38"/>
            </a:pPr>
            <a:r>
              <a:rPr lang="en-GB" sz="900" dirty="0">
                <a:solidFill>
                  <a:srgbClr val="FF0000"/>
                </a:solidFill>
                <a:latin typeface="Arial" panose="020B0604020202020204" pitchFamily="34" charset="0"/>
                <a:cs typeface="Arial" panose="020B0604020202020204" pitchFamily="34" charset="0"/>
              </a:rPr>
              <a:t>Essex has a lower proportion of dwellings paying 100% of the council tax rate. </a:t>
            </a:r>
            <a:endParaRPr lang="en-GB" sz="900" dirty="0">
              <a:solidFill>
                <a:schemeClr val="bg1"/>
              </a:solidFill>
              <a:latin typeface="Arial Black" panose="020B0A04020102020204" pitchFamily="34" charset="0"/>
            </a:endParaRPr>
          </a:p>
          <a:p>
            <a:pPr>
              <a:buFont typeface="+mj-lt"/>
              <a:buAutoNum type="arabicPeriod" startAt="38"/>
            </a:pPr>
            <a:r>
              <a:rPr lang="en-GB" sz="900" dirty="0">
                <a:solidFill>
                  <a:schemeClr val="bg1"/>
                </a:solidFill>
                <a:latin typeface="Arial Black" panose="020B0A04020102020204" pitchFamily="34" charset="0"/>
              </a:rPr>
              <a:t>Budget Savings</a:t>
            </a:r>
          </a:p>
          <a:p>
            <a:pPr>
              <a:buFont typeface="+mj-lt"/>
              <a:buAutoNum type="arabicPeriod" startAt="38"/>
            </a:pPr>
            <a:r>
              <a:rPr lang="en-GB" sz="900" dirty="0">
                <a:solidFill>
                  <a:schemeClr val="bg1"/>
                </a:solidFill>
                <a:latin typeface="Arial Black" panose="020B0A04020102020204" pitchFamily="34" charset="0"/>
              </a:rPr>
              <a:t>Technology/Digital</a:t>
            </a:r>
          </a:p>
          <a:p>
            <a:pPr>
              <a:buFont typeface="+mj-lt"/>
              <a:buAutoNum type="arabicPeriod" startAt="38"/>
            </a:pPr>
            <a:r>
              <a:rPr lang="en-GB" sz="900" dirty="0">
                <a:solidFill>
                  <a:srgbClr val="FF0000"/>
                </a:solidFill>
                <a:latin typeface="Arial" panose="020B0604020202020204" pitchFamily="34" charset="0"/>
                <a:cs typeface="Arial" panose="020B0604020202020204" pitchFamily="34" charset="0"/>
              </a:rPr>
              <a:t>The number of bring your own devices have almost doubled since the last report.</a:t>
            </a:r>
          </a:p>
          <a:p>
            <a:pPr>
              <a:buFont typeface="+mj-lt"/>
              <a:buAutoNum type="arabicPeriod" startAt="38"/>
            </a:pPr>
            <a:r>
              <a:rPr lang="en-GB" sz="900" dirty="0">
                <a:solidFill>
                  <a:schemeClr val="bg1"/>
                </a:solidFill>
                <a:latin typeface="Arial Black" panose="020B0A04020102020204" pitchFamily="34" charset="0"/>
              </a:rPr>
              <a:t>Workforce</a:t>
            </a:r>
          </a:p>
          <a:p>
            <a:pPr>
              <a:buFont typeface="+mj-lt"/>
              <a:buAutoNum type="arabicPeriod" startAt="38"/>
            </a:pPr>
            <a:r>
              <a:rPr lang="en-GB" sz="900" dirty="0">
                <a:solidFill>
                  <a:srgbClr val="FF0000"/>
                </a:solidFill>
                <a:latin typeface="Arial" panose="020B0604020202020204" pitchFamily="34" charset="0"/>
                <a:cs typeface="Arial" panose="020B0604020202020204" pitchFamily="34" charset="0"/>
              </a:rPr>
              <a:t>Essex is in the top 10 most productive English councils </a:t>
            </a:r>
            <a:endParaRPr lang="en-GB" sz="900" dirty="0">
              <a:solidFill>
                <a:schemeClr val="bg1"/>
              </a:solidFill>
              <a:latin typeface="Arial Black" panose="020B0A04020102020204" pitchFamily="34" charset="0"/>
            </a:endParaRPr>
          </a:p>
          <a:p>
            <a:pPr>
              <a:buFont typeface="+mj-lt"/>
              <a:buAutoNum type="arabicPeriod" startAt="38"/>
            </a:pPr>
            <a:endParaRPr lang="en-GB" sz="900" dirty="0">
              <a:solidFill>
                <a:schemeClr val="bg1"/>
              </a:solidFill>
              <a:latin typeface="Arial Black" panose="020B0A04020102020204" pitchFamily="34" charset="0"/>
            </a:endParaRPr>
          </a:p>
          <a:p>
            <a:pPr>
              <a:buFont typeface="+mj-lt"/>
              <a:buAutoNum type="arabicPeriod" startAt="38"/>
            </a:pPr>
            <a:endParaRPr lang="en-GB" sz="900" dirty="0">
              <a:solidFill>
                <a:srgbClr val="007E31"/>
              </a:solidFill>
              <a:latin typeface="Arial" panose="020B0604020202020204" pitchFamily="34" charset="0"/>
              <a:cs typeface="Arial" panose="020B0604020202020204" pitchFamily="34" charset="0"/>
            </a:endParaRPr>
          </a:p>
          <a:p>
            <a:pPr>
              <a:buFont typeface="+mj-lt"/>
              <a:buAutoNum type="arabicPeriod" startAt="38"/>
            </a:pPr>
            <a:endParaRPr lang="en-GB" sz="900" dirty="0">
              <a:solidFill>
                <a:schemeClr val="bg1"/>
              </a:solidFill>
              <a:latin typeface="Arial Black" panose="020B0A04020102020204" pitchFamily="34" charset="0"/>
            </a:endParaRPr>
          </a:p>
          <a:p>
            <a:pPr>
              <a:buFont typeface="+mj-lt"/>
              <a:buAutoNum type="arabicPeriod" startAt="38"/>
            </a:pPr>
            <a:endParaRPr lang="en-GB" sz="900" dirty="0">
              <a:solidFill>
                <a:schemeClr val="bg1"/>
              </a:solidFill>
              <a:latin typeface="Arial Black" panose="020B0A04020102020204" pitchFamily="34" charset="0"/>
            </a:endParaRPr>
          </a:p>
          <a:p>
            <a:pPr>
              <a:buFont typeface="+mj-lt"/>
              <a:buAutoNum type="arabicPeriod" startAt="38"/>
            </a:pPr>
            <a:endParaRPr lang="en-GB" sz="900" dirty="0">
              <a:solidFill>
                <a:schemeClr val="bg1"/>
              </a:solidFill>
              <a:latin typeface="Arial Black" panose="020B0A04020102020204" pitchFamily="34" charset="0"/>
            </a:endParaRPr>
          </a:p>
          <a:p>
            <a:pPr>
              <a:buFont typeface="+mj-lt"/>
              <a:buAutoNum type="arabicPeriod" startAt="38"/>
            </a:pPr>
            <a:endParaRPr lang="en-GB" sz="900" dirty="0">
              <a:solidFill>
                <a:schemeClr val="bg1"/>
              </a:solidFill>
              <a:latin typeface="Arial Black" panose="020B0A04020102020204" pitchFamily="34" charset="0"/>
            </a:endParaRPr>
          </a:p>
          <a:p>
            <a:pPr lvl="0">
              <a:buFont typeface="+mj-lt"/>
              <a:buAutoNum type="arabicPeriod" startAt="38"/>
            </a:pPr>
            <a:endParaRPr lang="en-GB" sz="900" dirty="0">
              <a:solidFill>
                <a:srgbClr val="E00069"/>
              </a:solidFill>
              <a:latin typeface="Arial" panose="020B0604020202020204" pitchFamily="34" charset="0"/>
              <a:cs typeface="Arial" panose="020B0604020202020204" pitchFamily="34" charset="0"/>
            </a:endParaRPr>
          </a:p>
          <a:p>
            <a:pPr marL="0" lvl="0" indent="0">
              <a:buNone/>
            </a:pPr>
            <a:endParaRPr lang="en-GB" sz="900" dirty="0">
              <a:solidFill>
                <a:srgbClr val="FFFFFF"/>
              </a:solidFill>
              <a:latin typeface="Arial Black" panose="020B0A04020102020204" pitchFamily="34" charset="0"/>
            </a:endParaRPr>
          </a:p>
          <a:p>
            <a:pPr>
              <a:buFont typeface="+mj-lt"/>
              <a:buAutoNum type="arabicPeriod"/>
            </a:pPr>
            <a:endParaRPr lang="en-GB" sz="900" dirty="0">
              <a:solidFill>
                <a:srgbClr val="E00069"/>
              </a:solidFill>
              <a:latin typeface="Arial" panose="020B0604020202020204" pitchFamily="34" charset="0"/>
              <a:cs typeface="Arial" panose="020B0604020202020204" pitchFamily="34" charset="0"/>
            </a:endParaRPr>
          </a:p>
          <a:p>
            <a:pPr>
              <a:buFont typeface="+mj-lt"/>
              <a:buAutoNum type="arabicPeriod"/>
            </a:pPr>
            <a:endParaRPr lang="en-GB" sz="900" dirty="0">
              <a:solidFill>
                <a:srgbClr val="E00069"/>
              </a:solidFill>
              <a:latin typeface="Arial" panose="020B0604020202020204" pitchFamily="34" charset="0"/>
              <a:cs typeface="Arial" panose="020B0604020202020204" pitchFamily="34" charset="0"/>
            </a:endParaRPr>
          </a:p>
          <a:p>
            <a:pPr marL="0" indent="0">
              <a:buNone/>
            </a:pPr>
            <a:endParaRPr lang="en-GB" sz="900" dirty="0">
              <a:solidFill>
                <a:schemeClr val="bg1"/>
              </a:solidFill>
              <a:latin typeface="Arial Black" panose="020B0A04020102020204" pitchFamily="34" charset="0"/>
            </a:endParaRPr>
          </a:p>
          <a:p>
            <a:pPr marL="0" indent="0">
              <a:buNone/>
            </a:pPr>
            <a:endParaRPr lang="en-US" sz="900"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FFFFFF"/>
                </a:solidFill>
              </a:rPr>
              <a:pPr/>
              <a:t>3</a:t>
            </a:fld>
            <a:endParaRPr lang="en-US">
              <a:solidFill>
                <a:srgbClr val="FFFFFF"/>
              </a:solidFill>
            </a:endParaRPr>
          </a:p>
        </p:txBody>
      </p:sp>
    </p:spTree>
    <p:extLst>
      <p:ext uri="{BB962C8B-B14F-4D97-AF65-F5344CB8AC3E}">
        <p14:creationId xmlns:p14="http://schemas.microsoft.com/office/powerpoint/2010/main" val="137858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34D9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Older People</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0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18710"/>
          </a:xfrm>
          <a:solidFill>
            <a:schemeClr val="accent6">
              <a:lumMod val="20000"/>
              <a:lumOff val="80000"/>
            </a:schemeClr>
          </a:solidFill>
        </p:spPr>
        <p:txBody>
          <a:bodyPr anchor="b">
            <a:noAutofit/>
          </a:bodyPr>
          <a:lstStyle/>
          <a:p>
            <a:r>
              <a:rPr lang="en-GB" dirty="0">
                <a:solidFill>
                  <a:srgbClr val="E00069"/>
                </a:solidFill>
                <a:latin typeface="Arial" panose="020B0604020202020204" pitchFamily="34" charset="0"/>
                <a:cs typeface="Arial" panose="020B0604020202020204" pitchFamily="34" charset="0"/>
              </a:rPr>
              <a:t>    </a:t>
            </a:r>
            <a:r>
              <a:rPr lang="en-GB" dirty="0">
                <a:solidFill>
                  <a:srgbClr val="934D98"/>
                </a:solidFill>
                <a:latin typeface="Arial" panose="020B0604020202020204" pitchFamily="34" charset="0"/>
                <a:cs typeface="Arial" panose="020B0604020202020204" pitchFamily="34" charset="0"/>
              </a:rPr>
              <a:t>Essex has nearly 20% more old age people per working age person than the national average </a:t>
            </a:r>
            <a:endParaRPr lang="en-GB" sz="1800" b="1" dirty="0">
              <a:solidFill>
                <a:srgbClr val="934D98"/>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438468840"/>
              </p:ext>
            </p:extLst>
          </p:nvPr>
        </p:nvGraphicFramePr>
        <p:xfrm>
          <a:off x="6632260" y="375801"/>
          <a:ext cx="2141258" cy="992289"/>
        </p:xfrm>
        <a:graphic>
          <a:graphicData uri="http://schemas.openxmlformats.org/drawingml/2006/table">
            <a:tbl>
              <a:tblPr firstRow="1" bandRow="1">
                <a:tableStyleId>{2D5ABB26-0587-4C30-8999-92F81FD0307C}</a:tableStyleId>
              </a:tblPr>
              <a:tblGrid>
                <a:gridCol w="988273">
                  <a:extLst>
                    <a:ext uri="{9D8B030D-6E8A-4147-A177-3AD203B41FA5}">
                      <a16:colId xmlns:a16="http://schemas.microsoft.com/office/drawing/2014/main" val="20000"/>
                    </a:ext>
                  </a:extLst>
                </a:gridCol>
                <a:gridCol w="1152985">
                  <a:extLst>
                    <a:ext uri="{9D8B030D-6E8A-4147-A177-3AD203B41FA5}">
                      <a16:colId xmlns:a16="http://schemas.microsoft.com/office/drawing/2014/main" val="20002"/>
                    </a:ext>
                  </a:extLst>
                </a:gridCol>
              </a:tblGrid>
              <a:tr h="330763">
                <a:tc gridSpan="2">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30763">
                <a:tc>
                  <a:txBody>
                    <a:bodyPr/>
                    <a:lstStyle/>
                    <a:p>
                      <a:pPr algn="ctr"/>
                      <a:r>
                        <a:rPr lang="en-GB" sz="1100" b="1" dirty="0">
                          <a:solidFill>
                            <a:srgbClr val="934D98"/>
                          </a:solidFill>
                          <a:latin typeface="Arial" panose="020B0604020202020204" pitchFamily="34" charset="0"/>
                          <a:cs typeface="Arial" panose="020B0604020202020204" pitchFamily="34" charset="0"/>
                        </a:rPr>
                        <a:t>ESSEX</a:t>
                      </a:r>
                    </a:p>
                  </a:txBody>
                  <a:tcPr marL="99060" marR="99060" anchor="ctr">
                    <a:solidFill>
                      <a:schemeClr val="accent6">
                        <a:lumMod val="20000"/>
                        <a:lumOff val="80000"/>
                      </a:schemeClr>
                    </a:solidFill>
                  </a:tcPr>
                </a:tc>
                <a:tc>
                  <a:txBody>
                    <a:bodyPr/>
                    <a:lstStyle/>
                    <a:p>
                      <a:pPr algn="ctr"/>
                      <a:r>
                        <a:rPr lang="en-GB" sz="1100" b="1" dirty="0">
                          <a:solidFill>
                            <a:srgbClr val="934D98"/>
                          </a:solidFill>
                        </a:rPr>
                        <a:t>NATIONAL</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335.5</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286.8</a:t>
                      </a:r>
                    </a:p>
                  </a:txBody>
                  <a:tcPr marL="99060" marR="99060">
                    <a:solidFill>
                      <a:srgbClr val="00B050"/>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a:off x="7929870" y="6405872"/>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2016</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373201" y="1520750"/>
            <a:ext cx="8698327" cy="2518890"/>
          </a:xfrm>
        </p:spPr>
        <p:txBody>
          <a:bodyPr>
            <a:normAutofit/>
          </a:bodyPr>
          <a:lstStyle/>
          <a:p>
            <a:pPr>
              <a:lnSpc>
                <a:spcPct val="107000"/>
              </a:lnSpc>
            </a:pPr>
            <a:r>
              <a:rPr lang="en-GB" dirty="0">
                <a:latin typeface="Arial" panose="020B0604020202020204" pitchFamily="34" charset="0"/>
                <a:ea typeface="Calibri" panose="020F0502020204030204" pitchFamily="34" charset="0"/>
              </a:rPr>
              <a:t>The old age dependency ratio (OADR) is the number of people over 65 years old for every 1,000 people aged between 16 and 64 years old. The dependency is forecasted to increase by 21.7% between 2019 and 2039 for Essex which is lower than the national forecasted increase of 25.8%. </a:t>
            </a:r>
          </a:p>
          <a:p>
            <a:pPr>
              <a:lnSpc>
                <a:spcPct val="107000"/>
              </a:lnSpc>
            </a:pPr>
            <a:endParaRPr lang="en-GB" dirty="0">
              <a:latin typeface="Arial" panose="020B0604020202020204" pitchFamily="34" charset="0"/>
              <a:ea typeface="Calibri" panose="020F0502020204030204" pitchFamily="34" charset="0"/>
            </a:endParaRPr>
          </a:p>
          <a:p>
            <a:pPr>
              <a:lnSpc>
                <a:spcPct val="107000"/>
              </a:lnSpc>
            </a:pPr>
            <a:r>
              <a:rPr lang="en-GB" dirty="0">
                <a:latin typeface="Arial" panose="020B0604020202020204" pitchFamily="34" charset="0"/>
                <a:ea typeface="Calibri" panose="020F0502020204030204" pitchFamily="34" charset="0"/>
              </a:rPr>
              <a:t>There is a wide disparity forecasted for 2019 within Essex, with </a:t>
            </a:r>
            <a:r>
              <a:rPr lang="en-GB" dirty="0" err="1">
                <a:latin typeface="Arial" panose="020B0604020202020204" pitchFamily="34" charset="0"/>
                <a:ea typeface="Calibri" panose="020F0502020204030204" pitchFamily="34" charset="0"/>
              </a:rPr>
              <a:t>Tendring</a:t>
            </a:r>
            <a:r>
              <a:rPr lang="en-GB" dirty="0">
                <a:latin typeface="Arial" panose="020B0604020202020204" pitchFamily="34" charset="0"/>
                <a:ea typeface="Calibri" panose="020F0502020204030204" pitchFamily="34" charset="0"/>
              </a:rPr>
              <a:t> projected to have twice the number of old age dependents than Harlow (544 vs. 242). It would be expected that there would be more services targeted at aiding older people in Tendring than in Harlow.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907511" y="6176880"/>
            <a:ext cx="3511180" cy="369332"/>
          </a:xfrm>
          <a:prstGeom prst="rect">
            <a:avLst/>
          </a:prstGeom>
          <a:noFill/>
        </p:spPr>
        <p:txBody>
          <a:bodyPr wrap="square" rtlCol="0">
            <a:spAutoFit/>
          </a:bodyPr>
          <a:lstStyle/>
          <a:p>
            <a:pPr lvl="0">
              <a:defRPr sz="1400" b="0" i="0" u="none" strike="noStrike" kern="1200" spc="0" baseline="0">
                <a:solidFill>
                  <a:prstClr val="black">
                    <a:lumMod val="65000"/>
                    <a:lumOff val="35000"/>
                  </a:prstClr>
                </a:solidFill>
                <a:latin typeface="+mn-lt"/>
                <a:ea typeface="+mn-ea"/>
                <a:cs typeface="+mn-cs"/>
              </a:defRPr>
            </a:pPr>
            <a:r>
              <a:rPr lang="en-GB" sz="900" dirty="0">
                <a:latin typeface="Arial" panose="020B0604020202020204" pitchFamily="34" charset="0"/>
                <a:cs typeface="Arial" panose="020B0604020202020204" pitchFamily="34" charset="0"/>
              </a:rPr>
              <a:t>Old Age Dependency Ratio  20 Year Projected Change</a:t>
            </a:r>
          </a:p>
          <a:p>
            <a:endParaRPr lang="en-GB" sz="900" dirty="0"/>
          </a:p>
        </p:txBody>
      </p:sp>
      <p:sp>
        <p:nvSpPr>
          <p:cNvPr id="4" name="Slide Number Placeholder 3"/>
          <p:cNvSpPr>
            <a:spLocks noGrp="1"/>
          </p:cNvSpPr>
          <p:nvPr>
            <p:ph type="sldNum" sz="quarter" idx="12"/>
          </p:nvPr>
        </p:nvSpPr>
        <p:spPr>
          <a:solidFill>
            <a:srgbClr val="934D98"/>
          </a:solidFill>
        </p:spPr>
        <p:txBody>
          <a:bodyPr/>
          <a:lstStyle/>
          <a:p>
            <a:fld id="{B6F15528-21DE-4FAA-801E-634DDDAF4B2B}" type="slidenum">
              <a:rPr lang="en-US" smtClean="0"/>
              <a:pPr/>
              <a:t>31</a:t>
            </a:fld>
            <a:endParaRPr lang="en-US"/>
          </a:p>
        </p:txBody>
      </p:sp>
      <p:graphicFrame>
        <p:nvGraphicFramePr>
          <p:cNvPr id="13" name="Chart 12">
            <a:extLst>
              <a:ext uri="{FF2B5EF4-FFF2-40B4-BE49-F238E27FC236}">
                <a16:creationId xmlns:a16="http://schemas.microsoft.com/office/drawing/2014/main" id="{C9CD7FC6-CCA2-47A7-97B2-B2564508B4FE}"/>
              </a:ext>
            </a:extLst>
          </p:cNvPr>
          <p:cNvGraphicFramePr>
            <a:graphicFrameLocks/>
          </p:cNvGraphicFramePr>
          <p:nvPr>
            <p:extLst>
              <p:ext uri="{D42A27DB-BD31-4B8C-83A1-F6EECF244321}">
                <p14:modId xmlns:p14="http://schemas.microsoft.com/office/powerpoint/2010/main" val="3968756604"/>
              </p:ext>
            </p:extLst>
          </p:nvPr>
        </p:nvGraphicFramePr>
        <p:xfrm>
          <a:off x="144210" y="2665700"/>
          <a:ext cx="4961450" cy="3434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904D9B19-1AC5-4B23-84A6-CBF50D62117F}"/>
              </a:ext>
            </a:extLst>
          </p:cNvPr>
          <p:cNvGraphicFramePr>
            <a:graphicFrameLocks/>
          </p:cNvGraphicFramePr>
          <p:nvPr>
            <p:extLst>
              <p:ext uri="{D42A27DB-BD31-4B8C-83A1-F6EECF244321}">
                <p14:modId xmlns:p14="http://schemas.microsoft.com/office/powerpoint/2010/main" val="2384051013"/>
              </p:ext>
            </p:extLst>
          </p:nvPr>
        </p:nvGraphicFramePr>
        <p:xfrm>
          <a:off x="5225416" y="2871790"/>
          <a:ext cx="4445795" cy="307459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5868961" y="6100550"/>
            <a:ext cx="3511180" cy="369332"/>
          </a:xfrm>
          <a:prstGeom prst="rect">
            <a:avLst/>
          </a:prstGeom>
          <a:noFill/>
        </p:spPr>
        <p:txBody>
          <a:bodyPr wrap="square" rtlCol="0">
            <a:spAutoFit/>
          </a:bodyPr>
          <a:lstStyle/>
          <a:p>
            <a:pPr>
              <a:defRPr sz="1400" b="0" i="0" u="none" strike="noStrike" kern="1200" spc="0" baseline="0">
                <a:solidFill>
                  <a:srgbClr val="000000">
                    <a:lumMod val="65000"/>
                    <a:lumOff val="35000"/>
                  </a:srgbClr>
                </a:solidFill>
                <a:latin typeface="+mn-lt"/>
                <a:ea typeface="+mn-ea"/>
                <a:cs typeface="+mn-cs"/>
              </a:defRPr>
            </a:pPr>
            <a:r>
              <a:rPr lang="en-GB" sz="900" dirty="0">
                <a:latin typeface="Arial" panose="020B0604020202020204" pitchFamily="34" charset="0"/>
                <a:cs typeface="Arial" panose="020B0604020202020204" pitchFamily="34" charset="0"/>
              </a:rPr>
              <a:t>Ratio of Working Age to Residents Aged 65+ </a:t>
            </a:r>
          </a:p>
          <a:p>
            <a:endParaRPr lang="en-GB" sz="900" dirty="0"/>
          </a:p>
        </p:txBody>
      </p:sp>
    </p:spTree>
    <p:extLst>
      <p:ext uri="{BB962C8B-B14F-4D97-AF65-F5344CB8AC3E}">
        <p14:creationId xmlns:p14="http://schemas.microsoft.com/office/powerpoint/2010/main" val="1144603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34D9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Health</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432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18710"/>
          </a:xfrm>
          <a:solidFill>
            <a:schemeClr val="accent6">
              <a:lumMod val="20000"/>
              <a:lumOff val="80000"/>
            </a:schemeClr>
          </a:solidFill>
        </p:spPr>
        <p:txBody>
          <a:bodyPr anchor="b">
            <a:noAutofit/>
          </a:bodyPr>
          <a:lstStyle/>
          <a:p>
            <a:r>
              <a:rPr lang="en-GB" sz="1800" dirty="0">
                <a:solidFill>
                  <a:srgbClr val="7030A0"/>
                </a:solidFill>
                <a:latin typeface="Arial" panose="020B0604020202020204" pitchFamily="34" charset="0"/>
                <a:cs typeface="Arial" panose="020B0604020202020204" pitchFamily="34" charset="0"/>
              </a:rPr>
              <a:t>  </a:t>
            </a:r>
            <a:r>
              <a:rPr lang="en-GB" sz="1800" dirty="0">
                <a:solidFill>
                  <a:srgbClr val="934D98"/>
                </a:solidFill>
                <a:latin typeface="Arial" panose="020B0604020202020204" pitchFamily="34" charset="0"/>
                <a:cs typeface="Arial" panose="020B0604020202020204" pitchFamily="34" charset="0"/>
              </a:rPr>
              <a:t>The Female life expectancy gap in Essex has widened by 0.6 years since 2010</a:t>
            </a:r>
            <a:endParaRPr lang="en-GB" sz="1800" b="1" dirty="0">
              <a:solidFill>
                <a:srgbClr val="934D98"/>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15823066"/>
              </p:ext>
            </p:extLst>
          </p:nvPr>
        </p:nvGraphicFramePr>
        <p:xfrm>
          <a:off x="6021621" y="223142"/>
          <a:ext cx="3358524" cy="992289"/>
        </p:xfrm>
        <a:graphic>
          <a:graphicData uri="http://schemas.openxmlformats.org/drawingml/2006/table">
            <a:tbl>
              <a:tblPr firstRow="1" bandRow="1">
                <a:tableStyleId>{2D5ABB26-0587-4C30-8999-92F81FD0307C}</a:tableStyleId>
              </a:tblPr>
              <a:tblGrid>
                <a:gridCol w="806046">
                  <a:extLst>
                    <a:ext uri="{9D8B030D-6E8A-4147-A177-3AD203B41FA5}">
                      <a16:colId xmlns:a16="http://schemas.microsoft.com/office/drawing/2014/main" val="20000"/>
                    </a:ext>
                  </a:extLst>
                </a:gridCol>
                <a:gridCol w="806046">
                  <a:extLst>
                    <a:ext uri="{9D8B030D-6E8A-4147-A177-3AD203B41FA5}">
                      <a16:colId xmlns:a16="http://schemas.microsoft.com/office/drawing/2014/main" val="20001"/>
                    </a:ext>
                  </a:extLst>
                </a:gridCol>
                <a:gridCol w="806046">
                  <a:extLst>
                    <a:ext uri="{9D8B030D-6E8A-4147-A177-3AD203B41FA5}">
                      <a16:colId xmlns:a16="http://schemas.microsoft.com/office/drawing/2014/main" val="20002"/>
                    </a:ext>
                  </a:extLst>
                </a:gridCol>
                <a:gridCol w="940386">
                  <a:extLst>
                    <a:ext uri="{9D8B030D-6E8A-4147-A177-3AD203B41FA5}">
                      <a16:colId xmlns:a16="http://schemas.microsoft.com/office/drawing/2014/main" val="20003"/>
                    </a:ext>
                  </a:extLst>
                </a:gridCol>
              </a:tblGrid>
              <a:tr h="330763">
                <a:tc>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30763">
                <a:tc>
                  <a:txBody>
                    <a:bodyPr/>
                    <a:lstStyle/>
                    <a:p>
                      <a:pPr algn="ct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Arial" panose="020B0604020202020204" pitchFamily="34" charset="0"/>
                          <a:cs typeface="Arial" panose="020B0604020202020204" pitchFamily="34" charset="0"/>
                        </a:rPr>
                        <a:t>ESSEX</a:t>
                      </a: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mn-lt"/>
                          <a:cs typeface="+mn-cs"/>
                        </a:rPr>
                        <a:t>EAST</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rPr>
                        <a:t>NATIONAL</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Females</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6</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Arial" panose="020B0604020202020204" pitchFamily="34" charset="0"/>
                          <a:cs typeface="Arial" panose="020B0604020202020204" pitchFamily="34" charset="0"/>
                        </a:rPr>
                        <a:t>5.8</a:t>
                      </a:r>
                    </a:p>
                  </a:txBody>
                  <a:tcPr marL="99060" marR="99060">
                    <a:solidFill>
                      <a:srgbClr val="00B05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7.4</a:t>
                      </a:r>
                    </a:p>
                  </a:txBody>
                  <a:tcPr marL="99060" marR="99060">
                    <a:solidFill>
                      <a:srgbClr val="FF0000"/>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7548221" y="6405872"/>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R&amp;CI </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373201" y="1368090"/>
            <a:ext cx="8698327" cy="2518890"/>
          </a:xfrm>
        </p:spPr>
        <p:txBody>
          <a:bodyPr>
            <a:normAutofit/>
          </a:bodyPr>
          <a:lstStyle/>
          <a:p>
            <a:r>
              <a:rPr lang="en-GB" sz="1600" dirty="0"/>
              <a:t>The slope index of inequality is the measure of the social gradient in life expectancy, i.e. how much life expectancy varies with deprivation. This represents the range in years of life expectancy across the social gradient from most to least deprived</a:t>
            </a:r>
            <a:r>
              <a:rPr lang="en-GB" sz="1800" dirty="0"/>
              <a:t>.</a:t>
            </a:r>
          </a:p>
          <a:p>
            <a:r>
              <a:rPr lang="en-GB" sz="1600" dirty="0"/>
              <a:t>In Essex, there are substantial differences in life expectancies between the district areas,  women in the most deprived areas in Essex are </a:t>
            </a:r>
            <a:r>
              <a:rPr lang="en-GB" sz="1600" b="1" dirty="0"/>
              <a:t>living 6 fewer years </a:t>
            </a:r>
            <a:r>
              <a:rPr lang="en-GB" sz="1600" dirty="0"/>
              <a:t>than women in the least deprived areas. This has been an ongoing trend with a rise in the gap of </a:t>
            </a:r>
            <a:r>
              <a:rPr lang="en-GB" sz="1600" b="1" dirty="0"/>
              <a:t>0.6 years </a:t>
            </a:r>
            <a:r>
              <a:rPr lang="en-GB" sz="1600" dirty="0"/>
              <a:t>between 2010 and 2017. </a:t>
            </a:r>
          </a:p>
        </p:txBody>
      </p:sp>
      <p:sp>
        <p:nvSpPr>
          <p:cNvPr id="12" name="TextBox 11"/>
          <p:cNvSpPr txBox="1"/>
          <p:nvPr/>
        </p:nvSpPr>
        <p:spPr>
          <a:xfrm>
            <a:off x="1289160" y="6176880"/>
            <a:ext cx="2595220" cy="230832"/>
          </a:xfrm>
          <a:prstGeom prst="rect">
            <a:avLst/>
          </a:prstGeom>
          <a:noFill/>
        </p:spPr>
        <p:txBody>
          <a:bodyPr wrap="square" rtlCol="0">
            <a:spAutoFit/>
          </a:bodyPr>
          <a:lstStyle/>
          <a:p>
            <a:r>
              <a:rPr lang="en-GB" sz="900" dirty="0"/>
              <a:t>Slope Index of Inequality – Females </a:t>
            </a:r>
          </a:p>
        </p:txBody>
      </p:sp>
      <p:sp>
        <p:nvSpPr>
          <p:cNvPr id="4" name="Slide Number Placeholder 3"/>
          <p:cNvSpPr>
            <a:spLocks noGrp="1"/>
          </p:cNvSpPr>
          <p:nvPr>
            <p:ph type="sldNum" sz="quarter" idx="12"/>
          </p:nvPr>
        </p:nvSpPr>
        <p:spPr>
          <a:solidFill>
            <a:srgbClr val="934D98"/>
          </a:solidFill>
        </p:spPr>
        <p:txBody>
          <a:bodyPr/>
          <a:lstStyle/>
          <a:p>
            <a:fld id="{B6F15528-21DE-4FAA-801E-634DDDAF4B2B}" type="slidenum">
              <a:rPr lang="en-US" smtClean="0"/>
              <a:pPr/>
              <a:t>33</a:t>
            </a:fld>
            <a:endParaRPr lang="en-US" dirty="0"/>
          </a:p>
        </p:txBody>
      </p:sp>
      <p:graphicFrame>
        <p:nvGraphicFramePr>
          <p:cNvPr id="11" name="Chart 10">
            <a:extLst>
              <a:ext uri="{FF2B5EF4-FFF2-40B4-BE49-F238E27FC236}">
                <a16:creationId xmlns:a16="http://schemas.microsoft.com/office/drawing/2014/main" id="{541208B8-D3D3-48F1-B02F-3778E32E91C0}"/>
              </a:ext>
            </a:extLst>
          </p:cNvPr>
          <p:cNvGraphicFramePr>
            <a:graphicFrameLocks/>
          </p:cNvGraphicFramePr>
          <p:nvPr>
            <p:extLst>
              <p:ext uri="{D42A27DB-BD31-4B8C-83A1-F6EECF244321}">
                <p14:modId xmlns:p14="http://schemas.microsoft.com/office/powerpoint/2010/main" val="3167743591"/>
              </p:ext>
            </p:extLst>
          </p:nvPr>
        </p:nvGraphicFramePr>
        <p:xfrm>
          <a:off x="4953000" y="358166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9170AAB0-3B6B-449A-A4D9-680E0B463EC4}"/>
              </a:ext>
            </a:extLst>
          </p:cNvPr>
          <p:cNvGraphicFramePr>
            <a:graphicFrameLocks/>
          </p:cNvGraphicFramePr>
          <p:nvPr>
            <p:extLst>
              <p:ext uri="{D42A27DB-BD31-4B8C-83A1-F6EECF244321}">
                <p14:modId xmlns:p14="http://schemas.microsoft.com/office/powerpoint/2010/main" val="3718586496"/>
              </p:ext>
            </p:extLst>
          </p:nvPr>
        </p:nvGraphicFramePr>
        <p:xfrm>
          <a:off x="525860" y="3505330"/>
          <a:ext cx="3456384" cy="26642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7799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18710"/>
          </a:xfrm>
          <a:solidFill>
            <a:schemeClr val="accent6">
              <a:lumMod val="20000"/>
              <a:lumOff val="80000"/>
            </a:schemeClr>
          </a:solidFill>
        </p:spPr>
        <p:txBody>
          <a:bodyPr anchor="b">
            <a:noAutofit/>
          </a:bodyPr>
          <a:lstStyle/>
          <a:p>
            <a:r>
              <a:rPr lang="en-GB" sz="1800" dirty="0">
                <a:solidFill>
                  <a:srgbClr val="7030A0"/>
                </a:solidFill>
                <a:latin typeface="Arial" panose="020B0604020202020204" pitchFamily="34" charset="0"/>
                <a:cs typeface="Arial" panose="020B0604020202020204" pitchFamily="34" charset="0"/>
              </a:rPr>
              <a:t>  </a:t>
            </a:r>
            <a:r>
              <a:rPr lang="en-GB" sz="1800" dirty="0">
                <a:solidFill>
                  <a:srgbClr val="934D98"/>
                </a:solidFill>
                <a:latin typeface="Arial" panose="020B0604020202020204" pitchFamily="34" charset="0"/>
                <a:cs typeface="Arial" panose="020B0604020202020204" pitchFamily="34" charset="0"/>
              </a:rPr>
              <a:t>The life expectancy gap between Males in Essex has widened by 0.8 years since 2010</a:t>
            </a:r>
            <a:endParaRPr lang="en-GB" sz="1800" b="1" dirty="0">
              <a:solidFill>
                <a:srgbClr val="934D98"/>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917265031"/>
              </p:ext>
            </p:extLst>
          </p:nvPr>
        </p:nvGraphicFramePr>
        <p:xfrm>
          <a:off x="6021621" y="223142"/>
          <a:ext cx="3358524" cy="992289"/>
        </p:xfrm>
        <a:graphic>
          <a:graphicData uri="http://schemas.openxmlformats.org/drawingml/2006/table">
            <a:tbl>
              <a:tblPr firstRow="1" bandRow="1">
                <a:tableStyleId>{2D5ABB26-0587-4C30-8999-92F81FD0307C}</a:tableStyleId>
              </a:tblPr>
              <a:tblGrid>
                <a:gridCol w="806046">
                  <a:extLst>
                    <a:ext uri="{9D8B030D-6E8A-4147-A177-3AD203B41FA5}">
                      <a16:colId xmlns:a16="http://schemas.microsoft.com/office/drawing/2014/main" val="20000"/>
                    </a:ext>
                  </a:extLst>
                </a:gridCol>
                <a:gridCol w="806046">
                  <a:extLst>
                    <a:ext uri="{9D8B030D-6E8A-4147-A177-3AD203B41FA5}">
                      <a16:colId xmlns:a16="http://schemas.microsoft.com/office/drawing/2014/main" val="20001"/>
                    </a:ext>
                  </a:extLst>
                </a:gridCol>
                <a:gridCol w="806046">
                  <a:extLst>
                    <a:ext uri="{9D8B030D-6E8A-4147-A177-3AD203B41FA5}">
                      <a16:colId xmlns:a16="http://schemas.microsoft.com/office/drawing/2014/main" val="20002"/>
                    </a:ext>
                  </a:extLst>
                </a:gridCol>
                <a:gridCol w="940386">
                  <a:extLst>
                    <a:ext uri="{9D8B030D-6E8A-4147-A177-3AD203B41FA5}">
                      <a16:colId xmlns:a16="http://schemas.microsoft.com/office/drawing/2014/main" val="20003"/>
                    </a:ext>
                  </a:extLst>
                </a:gridCol>
              </a:tblGrid>
              <a:tr h="330763">
                <a:tc>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30763">
                <a:tc>
                  <a:txBody>
                    <a:bodyPr/>
                    <a:lstStyle/>
                    <a:p>
                      <a:pPr algn="ct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Arial" panose="020B0604020202020204" pitchFamily="34" charset="0"/>
                          <a:cs typeface="Arial" panose="020B0604020202020204" pitchFamily="34" charset="0"/>
                        </a:rPr>
                        <a:t>ESSEX</a:t>
                      </a: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mn-lt"/>
                          <a:cs typeface="+mn-cs"/>
                        </a:rPr>
                        <a:t>EAST</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rPr>
                        <a:t>NATIONAL</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Males</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7.7</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Arial" panose="020B0604020202020204" pitchFamily="34" charset="0"/>
                          <a:cs typeface="Arial" panose="020B0604020202020204" pitchFamily="34" charset="0"/>
                        </a:rPr>
                        <a:t>8</a:t>
                      </a:r>
                    </a:p>
                  </a:txBody>
                  <a:tcPr marL="99060" marR="99060">
                    <a:solidFill>
                      <a:srgbClr val="FF000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9.4</a:t>
                      </a:r>
                    </a:p>
                  </a:txBody>
                  <a:tcPr marL="99060" marR="99060">
                    <a:solidFill>
                      <a:srgbClr val="FF0000"/>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8693171" y="6405872"/>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 </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373201" y="1368090"/>
            <a:ext cx="8698327" cy="2976870"/>
          </a:xfrm>
        </p:spPr>
        <p:txBody>
          <a:bodyPr>
            <a:normAutofit lnSpcReduction="10000"/>
          </a:bodyPr>
          <a:lstStyle/>
          <a:p>
            <a:r>
              <a:rPr lang="en-GB" sz="1500" dirty="0"/>
              <a:t>In Essex, there are substantial differences in life expectancies between the district areas, which means men in the most deprived areas in Essex are living </a:t>
            </a:r>
            <a:r>
              <a:rPr lang="en-GB" sz="1500" b="1" dirty="0"/>
              <a:t>7.7 fewer years than </a:t>
            </a:r>
            <a:r>
              <a:rPr lang="en-GB" sz="1500" dirty="0"/>
              <a:t>men in the least deprived areas. This has been a rise in the gap of 0.8 years between 2010 and 2017. </a:t>
            </a:r>
          </a:p>
          <a:p>
            <a:endParaRPr lang="en-GB" sz="1500" dirty="0"/>
          </a:p>
          <a:p>
            <a:r>
              <a:rPr lang="en-GB" sz="1500" dirty="0"/>
              <a:t>There is a higher level of inequality for men than there is for women in Essex. 3 districts have higher levels of inequality than England (</a:t>
            </a:r>
            <a:r>
              <a:rPr lang="en-GB" sz="1500" dirty="0" err="1"/>
              <a:t>Tendring</a:t>
            </a:r>
            <a:r>
              <a:rPr lang="en-GB" sz="1500" dirty="0"/>
              <a:t>, Brentwood and Basildon). Brentwood is surprisingly high considering the high relative performance on other indicators. </a:t>
            </a:r>
          </a:p>
          <a:p>
            <a:endParaRPr lang="en-GB" dirty="0"/>
          </a:p>
          <a:p>
            <a:endParaRPr lang="en-GB" dirty="0"/>
          </a:p>
          <a:p>
            <a:endParaRPr lang="en-GB" dirty="0"/>
          </a:p>
          <a:p>
            <a:endParaRPr lang="en-GB" dirty="0"/>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1518150" y="6329540"/>
            <a:ext cx="2595220" cy="230832"/>
          </a:xfrm>
          <a:prstGeom prst="rect">
            <a:avLst/>
          </a:prstGeom>
          <a:noFill/>
        </p:spPr>
        <p:txBody>
          <a:bodyPr wrap="square" rtlCol="0">
            <a:spAutoFit/>
          </a:bodyPr>
          <a:lstStyle/>
          <a:p>
            <a:r>
              <a:rPr lang="en-GB" sz="900" dirty="0"/>
              <a:t>Slope Index of Inequality </a:t>
            </a:r>
          </a:p>
        </p:txBody>
      </p:sp>
      <p:sp>
        <p:nvSpPr>
          <p:cNvPr id="4" name="Slide Number Placeholder 3"/>
          <p:cNvSpPr>
            <a:spLocks noGrp="1"/>
          </p:cNvSpPr>
          <p:nvPr>
            <p:ph type="sldNum" sz="quarter" idx="12"/>
          </p:nvPr>
        </p:nvSpPr>
        <p:spPr>
          <a:solidFill>
            <a:srgbClr val="934D98"/>
          </a:solidFill>
        </p:spPr>
        <p:txBody>
          <a:bodyPr/>
          <a:lstStyle/>
          <a:p>
            <a:fld id="{B6F15528-21DE-4FAA-801E-634DDDAF4B2B}" type="slidenum">
              <a:rPr lang="en-US" smtClean="0"/>
              <a:pPr/>
              <a:t>34</a:t>
            </a:fld>
            <a:endParaRPr lang="en-US" dirty="0"/>
          </a:p>
        </p:txBody>
      </p:sp>
      <p:graphicFrame>
        <p:nvGraphicFramePr>
          <p:cNvPr id="13" name="Chart 12">
            <a:extLst>
              <a:ext uri="{FF2B5EF4-FFF2-40B4-BE49-F238E27FC236}">
                <a16:creationId xmlns:a16="http://schemas.microsoft.com/office/drawing/2014/main" id="{D5164425-1325-4F99-9FCE-03F42D0B980A}"/>
              </a:ext>
            </a:extLst>
          </p:cNvPr>
          <p:cNvGraphicFramePr>
            <a:graphicFrameLocks/>
          </p:cNvGraphicFramePr>
          <p:nvPr>
            <p:extLst>
              <p:ext uri="{D42A27DB-BD31-4B8C-83A1-F6EECF244321}">
                <p14:modId xmlns:p14="http://schemas.microsoft.com/office/powerpoint/2010/main" val="3790139471"/>
              </p:ext>
            </p:extLst>
          </p:nvPr>
        </p:nvGraphicFramePr>
        <p:xfrm>
          <a:off x="4953000" y="365799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D1A106EE-971D-4BA0-82E1-E5D6C896DF2A}"/>
              </a:ext>
            </a:extLst>
          </p:cNvPr>
          <p:cNvGraphicFramePr>
            <a:graphicFrameLocks/>
          </p:cNvGraphicFramePr>
          <p:nvPr>
            <p:extLst>
              <p:ext uri="{D42A27DB-BD31-4B8C-83A1-F6EECF244321}">
                <p14:modId xmlns:p14="http://schemas.microsoft.com/office/powerpoint/2010/main" val="1872498962"/>
              </p:ext>
            </p:extLst>
          </p:nvPr>
        </p:nvGraphicFramePr>
        <p:xfrm>
          <a:off x="831181" y="3505332"/>
          <a:ext cx="3168352" cy="27595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4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95040"/>
          </a:xfrm>
          <a:solidFill>
            <a:schemeClr val="accent6">
              <a:lumMod val="20000"/>
              <a:lumOff val="80000"/>
            </a:schemeClr>
          </a:solidFill>
        </p:spPr>
        <p:txBody>
          <a:bodyPr anchor="b">
            <a:noAutofit/>
          </a:bodyPr>
          <a:lstStyle/>
          <a:p>
            <a:r>
              <a:rPr lang="en-GB" dirty="0">
                <a:solidFill>
                  <a:srgbClr val="E00069"/>
                </a:solidFill>
                <a:latin typeface="Arial" panose="020B0604020202020204" pitchFamily="34" charset="0"/>
                <a:cs typeface="Arial" panose="020B0604020202020204" pitchFamily="34" charset="0"/>
              </a:rPr>
              <a:t>    </a:t>
            </a:r>
            <a:r>
              <a:rPr lang="en-GB" sz="1800" dirty="0">
                <a:solidFill>
                  <a:srgbClr val="934D98"/>
                </a:solidFill>
                <a:latin typeface="Arial" panose="020B0604020202020204" pitchFamily="34" charset="0"/>
                <a:cs typeface="Arial" panose="020B0604020202020204" pitchFamily="34" charset="0"/>
              </a:rPr>
              <a:t>Essex proportion of physically active adults is the same as Great Britain. </a:t>
            </a:r>
            <a:endParaRPr lang="en-GB" sz="1600" b="1" dirty="0">
              <a:solidFill>
                <a:srgbClr val="934D98"/>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454852564"/>
              </p:ext>
            </p:extLst>
          </p:nvPr>
        </p:nvGraphicFramePr>
        <p:xfrm>
          <a:off x="5716301" y="223141"/>
          <a:ext cx="3547820" cy="1653815"/>
        </p:xfrm>
        <a:graphic>
          <a:graphicData uri="http://schemas.openxmlformats.org/drawingml/2006/table">
            <a:tbl>
              <a:tblPr firstRow="1" bandRow="1">
                <a:tableStyleId>{2D5ABB26-0587-4C30-8999-92F81FD0307C}</a:tableStyleId>
              </a:tblPr>
              <a:tblGrid>
                <a:gridCol w="1602930">
                  <a:extLst>
                    <a:ext uri="{9D8B030D-6E8A-4147-A177-3AD203B41FA5}">
                      <a16:colId xmlns:a16="http://schemas.microsoft.com/office/drawing/2014/main" val="20000"/>
                    </a:ext>
                  </a:extLst>
                </a:gridCol>
                <a:gridCol w="915960">
                  <a:extLst>
                    <a:ext uri="{9D8B030D-6E8A-4147-A177-3AD203B41FA5}">
                      <a16:colId xmlns:a16="http://schemas.microsoft.com/office/drawing/2014/main" val="20001"/>
                    </a:ext>
                  </a:extLst>
                </a:gridCol>
                <a:gridCol w="1028930">
                  <a:extLst>
                    <a:ext uri="{9D8B030D-6E8A-4147-A177-3AD203B41FA5}">
                      <a16:colId xmlns:a16="http://schemas.microsoft.com/office/drawing/2014/main" val="20002"/>
                    </a:ext>
                  </a:extLst>
                </a:gridCol>
              </a:tblGrid>
              <a:tr h="330763">
                <a:tc>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gridSpan="2">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30763">
                <a:tc>
                  <a:txBody>
                    <a:bodyPr/>
                    <a:lstStyle/>
                    <a:p>
                      <a:pPr algn="ct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Arial" panose="020B0604020202020204" pitchFamily="34" charset="0"/>
                          <a:cs typeface="Arial" panose="020B0604020202020204" pitchFamily="34" charset="0"/>
                        </a:rPr>
                        <a:t>ESSEX</a:t>
                      </a:r>
                    </a:p>
                  </a:txBody>
                  <a:tcPr marL="99060" marR="99060" anchor="ctr">
                    <a:solidFill>
                      <a:schemeClr val="accent6">
                        <a:lumMod val="20000"/>
                        <a:lumOff val="80000"/>
                      </a:schemeClr>
                    </a:solidFill>
                  </a:tcPr>
                </a:tc>
                <a:tc>
                  <a:txBody>
                    <a:bodyPr/>
                    <a:lstStyle/>
                    <a:p>
                      <a:pPr algn="ctr"/>
                      <a:r>
                        <a:rPr lang="en-GB" sz="1100" b="1" dirty="0">
                          <a:solidFill>
                            <a:srgbClr val="934D98"/>
                          </a:solidFill>
                        </a:rPr>
                        <a:t>NATIONAL</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Physicall</a:t>
                      </a:r>
                      <a:r>
                        <a:rPr lang="en-GB" sz="1100" baseline="0" dirty="0">
                          <a:latin typeface="Arial" panose="020B0604020202020204" pitchFamily="34" charset="0"/>
                          <a:cs typeface="Arial" panose="020B0604020202020204" pitchFamily="34" charset="0"/>
                        </a:rPr>
                        <a:t>y active %</a:t>
                      </a:r>
                      <a:endParaRPr lang="en-GB" sz="1100" dirty="0">
                        <a:latin typeface="Arial" panose="020B0604020202020204" pitchFamily="34" charset="0"/>
                        <a:cs typeface="Arial" panose="020B0604020202020204" pitchFamily="34" charset="0"/>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66</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66</a:t>
                      </a:r>
                    </a:p>
                  </a:txBody>
                  <a:tcPr marL="99060" marR="99060">
                    <a:solidFill>
                      <a:srgbClr val="FFC000"/>
                    </a:solidFill>
                  </a:tcPr>
                </a:tc>
                <a:extLst>
                  <a:ext uri="{0D108BD9-81ED-4DB2-BD59-A6C34878D82A}">
                    <a16:rowId xmlns:a16="http://schemas.microsoft.com/office/drawing/2014/main" val="10002"/>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Walking</a:t>
                      </a:r>
                      <a:r>
                        <a:rPr lang="en-GB" sz="1100" baseline="0" dirty="0">
                          <a:latin typeface="Arial" panose="020B0604020202020204" pitchFamily="34" charset="0"/>
                          <a:cs typeface="Arial" panose="020B0604020202020204" pitchFamily="34" charset="0"/>
                        </a:rPr>
                        <a:t> once a month</a:t>
                      </a:r>
                      <a:endParaRPr lang="en-GB" sz="1100" dirty="0">
                        <a:latin typeface="Arial" panose="020B0604020202020204" pitchFamily="34" charset="0"/>
                        <a:cs typeface="Arial" panose="020B0604020202020204" pitchFamily="34" charset="0"/>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78.9</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80.6</a:t>
                      </a:r>
                    </a:p>
                  </a:txBody>
                  <a:tcPr marL="99060" marR="99060">
                    <a:solidFill>
                      <a:srgbClr val="00B050"/>
                    </a:solidFill>
                  </a:tcPr>
                </a:tc>
                <a:extLst>
                  <a:ext uri="{0D108BD9-81ED-4DB2-BD59-A6C34878D82A}">
                    <a16:rowId xmlns:a16="http://schemas.microsoft.com/office/drawing/2014/main" val="10003"/>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Cycling once a month</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13.9</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14.5</a:t>
                      </a:r>
                    </a:p>
                  </a:txBody>
                  <a:tcPr marL="99060" marR="99060">
                    <a:solidFill>
                      <a:srgbClr val="00B050"/>
                    </a:solidFill>
                  </a:tcPr>
                </a:tc>
                <a:extLst>
                  <a:ext uri="{0D108BD9-81ED-4DB2-BD59-A6C34878D82A}">
                    <a16:rowId xmlns:a16="http://schemas.microsoft.com/office/drawing/2014/main" val="10004"/>
                  </a:ext>
                </a:extLst>
              </a:tr>
            </a:tbl>
          </a:graphicData>
        </a:graphic>
      </p:graphicFrame>
      <p:sp>
        <p:nvSpPr>
          <p:cNvPr id="10" name="TextBox 9"/>
          <p:cNvSpPr txBox="1"/>
          <p:nvPr/>
        </p:nvSpPr>
        <p:spPr>
          <a:xfrm>
            <a:off x="8006201" y="6405872"/>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Public Health England  </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678522" y="2055060"/>
            <a:ext cx="8698327" cy="1908250"/>
          </a:xfrm>
        </p:spPr>
        <p:txBody>
          <a:bodyPr>
            <a:normAutofit/>
          </a:bodyPr>
          <a:lstStyle/>
          <a:p>
            <a:r>
              <a:rPr lang="en-GB" dirty="0">
                <a:latin typeface="Arial" panose="020B0604020202020204" pitchFamily="34" charset="0"/>
                <a:cs typeface="Arial" panose="020B0604020202020204" pitchFamily="34" charset="0"/>
              </a:rPr>
              <a:t>The proportion of physically active adults in Essex is very similar to the national average over the last 5 years. The higher proportion of  physically active adults in </a:t>
            </a:r>
            <a:r>
              <a:rPr lang="en-GB" dirty="0" err="1">
                <a:latin typeface="Arial" panose="020B0604020202020204" pitchFamily="34" charset="0"/>
                <a:cs typeface="Arial" panose="020B0604020202020204" pitchFamily="34" charset="0"/>
              </a:rPr>
              <a:t>Uttlesford</a:t>
            </a:r>
            <a:r>
              <a:rPr lang="en-GB" dirty="0">
                <a:latin typeface="Arial" panose="020B0604020202020204" pitchFamily="34" charset="0"/>
                <a:cs typeface="Arial" panose="020B0604020202020204" pitchFamily="34" charset="0"/>
              </a:rPr>
              <a:t> and Brentwood are likely causing better predicted life expectancies compared to those with the lowest proportions of physically active adults. The life expectancy for </a:t>
            </a:r>
            <a:r>
              <a:rPr lang="en-GB" dirty="0" err="1">
                <a:latin typeface="Arial" panose="020B0604020202020204" pitchFamily="34" charset="0"/>
                <a:cs typeface="Arial" panose="020B0604020202020204" pitchFamily="34" charset="0"/>
              </a:rPr>
              <a:t>Tendring</a:t>
            </a:r>
            <a:r>
              <a:rPr lang="en-GB" dirty="0">
                <a:latin typeface="Arial" panose="020B0604020202020204" pitchFamily="34" charset="0"/>
                <a:cs typeface="Arial" panose="020B0604020202020204" pitchFamily="34" charset="0"/>
              </a:rPr>
              <a:t> males is 77.8 years compared with </a:t>
            </a:r>
            <a:r>
              <a:rPr lang="en-GB" dirty="0" err="1">
                <a:latin typeface="Arial" panose="020B0604020202020204" pitchFamily="34" charset="0"/>
                <a:cs typeface="Arial" panose="020B0604020202020204" pitchFamily="34" charset="0"/>
              </a:rPr>
              <a:t>Uttlesford’s</a:t>
            </a:r>
            <a:r>
              <a:rPr lang="en-GB" dirty="0">
                <a:latin typeface="Arial" panose="020B0604020202020204" pitchFamily="34" charset="0"/>
                <a:cs typeface="Arial" panose="020B0604020202020204" pitchFamily="34" charset="0"/>
              </a:rPr>
              <a:t> 82 years.  </a:t>
            </a:r>
          </a:p>
          <a:p>
            <a:endParaRPr lang="en-GB"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3608491139"/>
              </p:ext>
            </p:extLst>
          </p:nvPr>
        </p:nvGraphicFramePr>
        <p:xfrm>
          <a:off x="907510" y="3581660"/>
          <a:ext cx="3663840" cy="282421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747140" y="6329540"/>
            <a:ext cx="2595220" cy="230832"/>
          </a:xfrm>
          <a:prstGeom prst="rect">
            <a:avLst/>
          </a:prstGeom>
          <a:noFill/>
        </p:spPr>
        <p:txBody>
          <a:bodyPr wrap="square" rtlCol="0">
            <a:spAutoFit/>
          </a:bodyPr>
          <a:lstStyle/>
          <a:p>
            <a:r>
              <a:rPr lang="en-GB" sz="900" dirty="0"/>
              <a:t>2016/17 % of physically active adults  </a:t>
            </a:r>
          </a:p>
        </p:txBody>
      </p:sp>
      <p:graphicFrame>
        <p:nvGraphicFramePr>
          <p:cNvPr id="16" name="Chart 15"/>
          <p:cNvGraphicFramePr/>
          <p:nvPr>
            <p:extLst>
              <p:ext uri="{D42A27DB-BD31-4B8C-83A1-F6EECF244321}">
                <p14:modId xmlns:p14="http://schemas.microsoft.com/office/powerpoint/2010/main" val="1144100520"/>
              </p:ext>
            </p:extLst>
          </p:nvPr>
        </p:nvGraphicFramePr>
        <p:xfrm>
          <a:off x="5563640" y="3581660"/>
          <a:ext cx="3855380" cy="282421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solidFill>
            <a:srgbClr val="934D98"/>
          </a:solidFill>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1369183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18710"/>
          </a:xfrm>
          <a:solidFill>
            <a:schemeClr val="accent6">
              <a:lumMod val="20000"/>
              <a:lumOff val="80000"/>
            </a:schemeClr>
          </a:solidFill>
        </p:spPr>
        <p:txBody>
          <a:bodyPr anchor="b">
            <a:noAutofit/>
          </a:bodyPr>
          <a:lstStyle/>
          <a:p>
            <a:r>
              <a:rPr lang="en-GB" dirty="0">
                <a:solidFill>
                  <a:srgbClr val="E00069"/>
                </a:solidFill>
                <a:latin typeface="Arial" panose="020B0604020202020204" pitchFamily="34" charset="0"/>
                <a:cs typeface="Arial" panose="020B0604020202020204" pitchFamily="34" charset="0"/>
              </a:rPr>
              <a:t>    </a:t>
            </a:r>
            <a:r>
              <a:rPr lang="en-GB" dirty="0">
                <a:solidFill>
                  <a:srgbClr val="934D98"/>
                </a:solidFill>
                <a:latin typeface="Arial" panose="020B0604020202020204" pitchFamily="34" charset="0"/>
                <a:cs typeface="Arial" panose="020B0604020202020204" pitchFamily="34" charset="0"/>
              </a:rPr>
              <a:t>Essex has more overweight adults than the national average</a:t>
            </a:r>
            <a:endParaRPr lang="en-GB" sz="1800" b="1" dirty="0">
              <a:solidFill>
                <a:srgbClr val="934D98"/>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631633534"/>
              </p:ext>
            </p:extLst>
          </p:nvPr>
        </p:nvGraphicFramePr>
        <p:xfrm>
          <a:off x="5716301" y="223140"/>
          <a:ext cx="3547820" cy="1323052"/>
        </p:xfrm>
        <a:graphic>
          <a:graphicData uri="http://schemas.openxmlformats.org/drawingml/2006/table">
            <a:tbl>
              <a:tblPr firstRow="1" bandRow="1">
                <a:tableStyleId>{2D5ABB26-0587-4C30-8999-92F81FD0307C}</a:tableStyleId>
              </a:tblPr>
              <a:tblGrid>
                <a:gridCol w="1602930">
                  <a:extLst>
                    <a:ext uri="{9D8B030D-6E8A-4147-A177-3AD203B41FA5}">
                      <a16:colId xmlns:a16="http://schemas.microsoft.com/office/drawing/2014/main" val="20000"/>
                    </a:ext>
                  </a:extLst>
                </a:gridCol>
                <a:gridCol w="915960">
                  <a:extLst>
                    <a:ext uri="{9D8B030D-6E8A-4147-A177-3AD203B41FA5}">
                      <a16:colId xmlns:a16="http://schemas.microsoft.com/office/drawing/2014/main" val="20001"/>
                    </a:ext>
                  </a:extLst>
                </a:gridCol>
                <a:gridCol w="1028930">
                  <a:extLst>
                    <a:ext uri="{9D8B030D-6E8A-4147-A177-3AD203B41FA5}">
                      <a16:colId xmlns:a16="http://schemas.microsoft.com/office/drawing/2014/main" val="20002"/>
                    </a:ext>
                  </a:extLst>
                </a:gridCol>
              </a:tblGrid>
              <a:tr h="330763">
                <a:tc>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gridSpan="2">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30763">
                <a:tc>
                  <a:txBody>
                    <a:bodyPr/>
                    <a:lstStyle/>
                    <a:p>
                      <a:pPr algn="ct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Arial" panose="020B0604020202020204" pitchFamily="34" charset="0"/>
                          <a:cs typeface="Arial" panose="020B0604020202020204" pitchFamily="34" charset="0"/>
                        </a:rPr>
                        <a:t>ESSEX</a:t>
                      </a:r>
                    </a:p>
                  </a:txBody>
                  <a:tcPr marL="99060" marR="99060" anchor="ctr">
                    <a:solidFill>
                      <a:schemeClr val="accent6">
                        <a:lumMod val="20000"/>
                        <a:lumOff val="80000"/>
                      </a:schemeClr>
                    </a:solidFill>
                  </a:tcPr>
                </a:tc>
                <a:tc>
                  <a:txBody>
                    <a:bodyPr/>
                    <a:lstStyle/>
                    <a:p>
                      <a:pPr algn="ctr"/>
                      <a:r>
                        <a:rPr lang="en-GB" sz="1100" b="1" dirty="0">
                          <a:solidFill>
                            <a:srgbClr val="934D98"/>
                          </a:solidFill>
                        </a:rPr>
                        <a:t>NATIONAL</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Adult</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63.6%</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61.3%</a:t>
                      </a:r>
                    </a:p>
                  </a:txBody>
                  <a:tcPr marL="99060" marR="99060">
                    <a:solidFill>
                      <a:srgbClr val="00B050"/>
                    </a:solidFill>
                  </a:tcPr>
                </a:tc>
                <a:extLst>
                  <a:ext uri="{0D108BD9-81ED-4DB2-BD59-A6C34878D82A}">
                    <a16:rowId xmlns:a16="http://schemas.microsoft.com/office/drawing/2014/main" val="10002"/>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Year</a:t>
                      </a:r>
                      <a:r>
                        <a:rPr lang="en-GB" sz="1100" baseline="0" dirty="0">
                          <a:latin typeface="Arial" panose="020B0604020202020204" pitchFamily="34" charset="0"/>
                          <a:cs typeface="Arial" panose="020B0604020202020204" pitchFamily="34" charset="0"/>
                        </a:rPr>
                        <a:t> 6</a:t>
                      </a:r>
                      <a:endParaRPr lang="en-GB" sz="1100" dirty="0">
                        <a:latin typeface="Arial" panose="020B0604020202020204" pitchFamily="34" charset="0"/>
                        <a:cs typeface="Arial" panose="020B0604020202020204" pitchFamily="34" charset="0"/>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31.6%</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31.7%</a:t>
                      </a:r>
                    </a:p>
                  </a:txBody>
                  <a:tcPr marL="99060" marR="99060">
                    <a:solidFill>
                      <a:srgbClr val="FF0000"/>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8082530" y="6534836"/>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Public Health England  </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602191" y="1597080"/>
            <a:ext cx="8698327" cy="1908250"/>
          </a:xfrm>
        </p:spPr>
        <p:txBody>
          <a:bodyPr>
            <a:normAutofit/>
          </a:bodyPr>
          <a:lstStyle/>
          <a:p>
            <a:r>
              <a:rPr lang="en-GB" dirty="0">
                <a:latin typeface="Arial" panose="020B0604020202020204" pitchFamily="34" charset="0"/>
                <a:cs typeface="Arial" panose="020B0604020202020204" pitchFamily="34" charset="0"/>
              </a:rPr>
              <a:t>The prevalence of overweight adults has increased in Essex over the last decade. At Year 6 the Essex proportion is relatively similar to the rest of England, however by adulthood the Essex proportion is higher indicating that the problem grows during the school years. </a:t>
            </a:r>
            <a:r>
              <a:rPr lang="en-GB" dirty="0">
                <a:solidFill>
                  <a:srgbClr val="FFC000"/>
                </a:solidFill>
                <a:latin typeface="Arial" panose="020B0604020202020204" pitchFamily="34" charset="0"/>
                <a:cs typeface="Arial" panose="020B0604020202020204" pitchFamily="34" charset="0"/>
              </a:rPr>
              <a:t>Obesity is a </a:t>
            </a:r>
            <a:r>
              <a:rPr lang="en-GB" dirty="0" err="1">
                <a:solidFill>
                  <a:srgbClr val="FFC000"/>
                </a:solidFill>
                <a:latin typeface="Arial" panose="020B0604020202020204" pitchFamily="34" charset="0"/>
                <a:cs typeface="Arial" panose="020B0604020202020204" pitchFamily="34" charset="0"/>
              </a:rPr>
              <a:t>majorcost</a:t>
            </a:r>
            <a:r>
              <a:rPr lang="en-GB" dirty="0">
                <a:solidFill>
                  <a:srgbClr val="FFC000"/>
                </a:solidFill>
                <a:latin typeface="Arial" panose="020B0604020202020204" pitchFamily="34" charset="0"/>
                <a:cs typeface="Arial" panose="020B0604020202020204" pitchFamily="34" charset="0"/>
              </a:rPr>
              <a:t> pressure for public services – according to the NHS Long Term Plan…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854779542"/>
              </p:ext>
            </p:extLst>
          </p:nvPr>
        </p:nvGraphicFramePr>
        <p:xfrm>
          <a:off x="907510" y="3581660"/>
          <a:ext cx="3663840" cy="282421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670810" y="6329540"/>
            <a:ext cx="2595220" cy="230832"/>
          </a:xfrm>
          <a:prstGeom prst="rect">
            <a:avLst/>
          </a:prstGeom>
          <a:noFill/>
        </p:spPr>
        <p:txBody>
          <a:bodyPr wrap="square" rtlCol="0">
            <a:spAutoFit/>
          </a:bodyPr>
          <a:lstStyle/>
          <a:p>
            <a:r>
              <a:rPr lang="en-GB" sz="900" dirty="0"/>
              <a:t>2016/17 % of overweight or obese children   </a:t>
            </a:r>
          </a:p>
        </p:txBody>
      </p:sp>
      <p:graphicFrame>
        <p:nvGraphicFramePr>
          <p:cNvPr id="16" name="Chart 15"/>
          <p:cNvGraphicFramePr/>
          <p:nvPr>
            <p:extLst>
              <p:ext uri="{D42A27DB-BD31-4B8C-83A1-F6EECF244321}">
                <p14:modId xmlns:p14="http://schemas.microsoft.com/office/powerpoint/2010/main" val="994907507"/>
              </p:ext>
            </p:extLst>
          </p:nvPr>
        </p:nvGraphicFramePr>
        <p:xfrm>
          <a:off x="5563640" y="3581660"/>
          <a:ext cx="3855380" cy="282421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solidFill>
            <a:srgbClr val="934D98"/>
          </a:solidFill>
        </p:spPr>
        <p:txBody>
          <a:bodyPr/>
          <a:lstStyle/>
          <a:p>
            <a:fld id="{B6F15528-21DE-4FAA-801E-634DDDAF4B2B}" type="slidenum">
              <a:rPr lang="en-US" smtClean="0"/>
              <a:pPr/>
              <a:t>36</a:t>
            </a:fld>
            <a:endParaRPr lang="en-US"/>
          </a:p>
        </p:txBody>
      </p:sp>
      <p:sp>
        <p:nvSpPr>
          <p:cNvPr id="11" name="TextBox 10"/>
          <p:cNvSpPr txBox="1"/>
          <p:nvPr/>
        </p:nvSpPr>
        <p:spPr>
          <a:xfrm>
            <a:off x="6326940" y="6329540"/>
            <a:ext cx="2595220" cy="230832"/>
          </a:xfrm>
          <a:prstGeom prst="rect">
            <a:avLst/>
          </a:prstGeom>
          <a:noFill/>
        </p:spPr>
        <p:txBody>
          <a:bodyPr wrap="square" rtlCol="0">
            <a:spAutoFit/>
          </a:bodyPr>
          <a:lstStyle/>
          <a:p>
            <a:r>
              <a:rPr lang="en-GB" sz="900" dirty="0"/>
              <a:t> % of overweight or obese year 6 pupils  </a:t>
            </a:r>
          </a:p>
        </p:txBody>
      </p:sp>
    </p:spTree>
    <p:extLst>
      <p:ext uri="{BB962C8B-B14F-4D97-AF65-F5344CB8AC3E}">
        <p14:creationId xmlns:p14="http://schemas.microsoft.com/office/powerpoint/2010/main" val="1845179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18710"/>
          </a:xfrm>
          <a:solidFill>
            <a:schemeClr val="accent6">
              <a:lumMod val="20000"/>
              <a:lumOff val="80000"/>
            </a:schemeClr>
          </a:solidFill>
        </p:spPr>
        <p:txBody>
          <a:bodyPr anchor="b">
            <a:noAutofit/>
          </a:bodyPr>
          <a:lstStyle/>
          <a:p>
            <a:r>
              <a:rPr lang="en-GB" dirty="0">
                <a:solidFill>
                  <a:srgbClr val="E00069"/>
                </a:solidFill>
                <a:latin typeface="Arial" panose="020B0604020202020204" pitchFamily="34" charset="0"/>
                <a:cs typeface="Arial" panose="020B0604020202020204" pitchFamily="34" charset="0"/>
              </a:rPr>
              <a:t>    </a:t>
            </a:r>
            <a:r>
              <a:rPr lang="en-GB" sz="1600" dirty="0">
                <a:solidFill>
                  <a:srgbClr val="934D98"/>
                </a:solidFill>
                <a:latin typeface="Arial" panose="020B0604020202020204" pitchFamily="34" charset="0"/>
                <a:cs typeface="Arial" panose="020B0604020202020204" pitchFamily="34" charset="0"/>
              </a:rPr>
              <a:t>In the last 5 years alcohol related  admissions have risen 114% for </a:t>
            </a:r>
            <a:r>
              <a:rPr lang="en-GB" sz="1600" dirty="0" err="1">
                <a:solidFill>
                  <a:srgbClr val="934D98"/>
                </a:solidFill>
                <a:latin typeface="Arial" panose="020B0604020202020204" pitchFamily="34" charset="0"/>
                <a:cs typeface="Arial" panose="020B0604020202020204" pitchFamily="34" charset="0"/>
              </a:rPr>
              <a:t>Tendring</a:t>
            </a:r>
            <a:r>
              <a:rPr lang="en-GB" sz="1600" dirty="0">
                <a:solidFill>
                  <a:srgbClr val="934D98"/>
                </a:solidFill>
                <a:latin typeface="Arial" panose="020B0604020202020204" pitchFamily="34" charset="0"/>
                <a:cs typeface="Arial" panose="020B0604020202020204" pitchFamily="34" charset="0"/>
              </a:rPr>
              <a:t> females; compared to 24% growth in Essex and 2% nationally </a:t>
            </a:r>
            <a:endParaRPr lang="en-GB" sz="1400" b="1" dirty="0">
              <a:solidFill>
                <a:srgbClr val="934D98"/>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68565345"/>
              </p:ext>
            </p:extLst>
          </p:nvPr>
        </p:nvGraphicFramePr>
        <p:xfrm>
          <a:off x="5716301" y="223140"/>
          <a:ext cx="3547820" cy="1323052"/>
        </p:xfrm>
        <a:graphic>
          <a:graphicData uri="http://schemas.openxmlformats.org/drawingml/2006/table">
            <a:tbl>
              <a:tblPr firstRow="1" bandRow="1">
                <a:tableStyleId>{2D5ABB26-0587-4C30-8999-92F81FD0307C}</a:tableStyleId>
              </a:tblPr>
              <a:tblGrid>
                <a:gridCol w="1602930">
                  <a:extLst>
                    <a:ext uri="{9D8B030D-6E8A-4147-A177-3AD203B41FA5}">
                      <a16:colId xmlns:a16="http://schemas.microsoft.com/office/drawing/2014/main" val="20000"/>
                    </a:ext>
                  </a:extLst>
                </a:gridCol>
                <a:gridCol w="915960">
                  <a:extLst>
                    <a:ext uri="{9D8B030D-6E8A-4147-A177-3AD203B41FA5}">
                      <a16:colId xmlns:a16="http://schemas.microsoft.com/office/drawing/2014/main" val="20001"/>
                    </a:ext>
                  </a:extLst>
                </a:gridCol>
                <a:gridCol w="1028930">
                  <a:extLst>
                    <a:ext uri="{9D8B030D-6E8A-4147-A177-3AD203B41FA5}">
                      <a16:colId xmlns:a16="http://schemas.microsoft.com/office/drawing/2014/main" val="20002"/>
                    </a:ext>
                  </a:extLst>
                </a:gridCol>
              </a:tblGrid>
              <a:tr h="330763">
                <a:tc>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gridSpan="2">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30763">
                <a:tc>
                  <a:txBody>
                    <a:bodyPr/>
                    <a:lstStyle/>
                    <a:p>
                      <a:pPr algn="ct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934D98"/>
                          </a:solidFill>
                          <a:latin typeface="Arial" panose="020B0604020202020204" pitchFamily="34" charset="0"/>
                          <a:cs typeface="Arial" panose="020B0604020202020204" pitchFamily="34" charset="0"/>
                        </a:rPr>
                        <a:t>ESSEX</a:t>
                      </a:r>
                    </a:p>
                  </a:txBody>
                  <a:tcPr marL="99060" marR="99060" anchor="ctr">
                    <a:solidFill>
                      <a:schemeClr val="accent6">
                        <a:lumMod val="20000"/>
                        <a:lumOff val="80000"/>
                      </a:schemeClr>
                    </a:solidFill>
                  </a:tcPr>
                </a:tc>
                <a:tc>
                  <a:txBody>
                    <a:bodyPr/>
                    <a:lstStyle/>
                    <a:p>
                      <a:pPr algn="ctr"/>
                      <a:r>
                        <a:rPr lang="en-GB" sz="1100" b="1" dirty="0">
                          <a:solidFill>
                            <a:srgbClr val="934D98"/>
                          </a:solidFill>
                        </a:rPr>
                        <a:t>NATIONAL</a:t>
                      </a:r>
                      <a:endParaRPr lang="en-GB" sz="1100" b="1" dirty="0">
                        <a:solidFill>
                          <a:srgbClr val="934D98"/>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Female</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380</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460</a:t>
                      </a:r>
                    </a:p>
                  </a:txBody>
                  <a:tcPr marL="99060" marR="99060">
                    <a:solidFill>
                      <a:srgbClr val="FF0000"/>
                    </a:solidFill>
                  </a:tcPr>
                </a:tc>
                <a:extLst>
                  <a:ext uri="{0D108BD9-81ED-4DB2-BD59-A6C34878D82A}">
                    <a16:rowId xmlns:a16="http://schemas.microsoft.com/office/drawing/2014/main" val="10002"/>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Male</a:t>
                      </a:r>
                      <a:r>
                        <a:rPr lang="en-GB" sz="1100" baseline="0" dirty="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630</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820</a:t>
                      </a:r>
                    </a:p>
                  </a:txBody>
                  <a:tcPr marL="99060" marR="99060">
                    <a:solidFill>
                      <a:srgbClr val="FF0000"/>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8006201" y="6405872"/>
            <a:ext cx="319741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Public Health England  </a:t>
            </a:r>
          </a:p>
          <a:p>
            <a:r>
              <a:rPr lang="en-GB" sz="900" dirty="0">
                <a:latin typeface="Arial" panose="020B0604020202020204" pitchFamily="34" charset="0"/>
                <a:cs typeface="Arial" panose="020B0604020202020204" pitchFamily="34" charset="0"/>
              </a:rPr>
              <a:t> </a:t>
            </a:r>
          </a:p>
          <a:p>
            <a:endParaRPr lang="en-GB" dirty="0"/>
          </a:p>
        </p:txBody>
      </p:sp>
      <p:sp>
        <p:nvSpPr>
          <p:cNvPr id="14" name="Text Placeholder 8"/>
          <p:cNvSpPr>
            <a:spLocks noGrp="1"/>
          </p:cNvSpPr>
          <p:nvPr>
            <p:ph type="body" sz="half" idx="2"/>
          </p:nvPr>
        </p:nvSpPr>
        <p:spPr>
          <a:xfrm>
            <a:off x="602191" y="1597080"/>
            <a:ext cx="8698327" cy="1908250"/>
          </a:xfrm>
        </p:spPr>
        <p:txBody>
          <a:bodyPr>
            <a:normAutofit/>
          </a:bodyPr>
          <a:lstStyle/>
          <a:p>
            <a:r>
              <a:rPr lang="en-GB" dirty="0">
                <a:latin typeface="Arial" panose="020B0604020202020204" pitchFamily="34" charset="0"/>
                <a:cs typeface="Arial" panose="020B0604020202020204" pitchFamily="34" charset="0"/>
              </a:rPr>
              <a:t>The narrow measure of alcohol related hospital admissions per 100,000 of the population includes only those admissions where alcohol is directly attributable. Essex’s rate is lower than the national average, however the female rate of admissions has increased 24% in Essex between 2012/13 to 2016/17 compared to a 2% national growth. </a:t>
            </a:r>
          </a:p>
          <a:p>
            <a:r>
              <a:rPr lang="en-GB" dirty="0">
                <a:latin typeface="Arial" panose="020B0604020202020204" pitchFamily="34" charset="0"/>
                <a:cs typeface="Arial" panose="020B0604020202020204" pitchFamily="34" charset="0"/>
              </a:rPr>
              <a:t>There has been a substantial increase in </a:t>
            </a:r>
            <a:r>
              <a:rPr lang="en-GB" dirty="0" err="1">
                <a:latin typeface="Arial" panose="020B0604020202020204" pitchFamily="34" charset="0"/>
                <a:cs typeface="Arial" panose="020B0604020202020204" pitchFamily="34" charset="0"/>
              </a:rPr>
              <a:t>Tendring</a:t>
            </a:r>
            <a:r>
              <a:rPr lang="en-GB" dirty="0">
                <a:latin typeface="Arial" panose="020B0604020202020204" pitchFamily="34" charset="0"/>
                <a:cs typeface="Arial" panose="020B0604020202020204" pitchFamily="34" charset="0"/>
              </a:rPr>
              <a:t>, in the last 5 years alcohol related admission rates have grown 114%. This contrasts with Harlow which had the highest absolute rate for 2017 but has seen its relative proportion decline by 20% in female admissions and 15% in male admissions over the last 5 years. </a:t>
            </a:r>
          </a:p>
          <a:p>
            <a:endParaRPr lang="en-GB"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2552236166"/>
              </p:ext>
            </p:extLst>
          </p:nvPr>
        </p:nvGraphicFramePr>
        <p:xfrm>
          <a:off x="907510" y="3581660"/>
          <a:ext cx="3663840" cy="282421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365490" y="6329540"/>
            <a:ext cx="3282190" cy="230832"/>
          </a:xfrm>
          <a:prstGeom prst="rect">
            <a:avLst/>
          </a:prstGeom>
          <a:noFill/>
        </p:spPr>
        <p:txBody>
          <a:bodyPr wrap="square" rtlCol="0">
            <a:spAutoFit/>
          </a:bodyPr>
          <a:lstStyle/>
          <a:p>
            <a:r>
              <a:rPr lang="en-GB" sz="900" dirty="0"/>
              <a:t>2016/17 % of  hospital admissions attributable to alcohol   </a:t>
            </a:r>
          </a:p>
        </p:txBody>
      </p:sp>
      <p:graphicFrame>
        <p:nvGraphicFramePr>
          <p:cNvPr id="16" name="Chart 15"/>
          <p:cNvGraphicFramePr/>
          <p:nvPr>
            <p:extLst>
              <p:ext uri="{D42A27DB-BD31-4B8C-83A1-F6EECF244321}">
                <p14:modId xmlns:p14="http://schemas.microsoft.com/office/powerpoint/2010/main" val="3962229873"/>
              </p:ext>
            </p:extLst>
          </p:nvPr>
        </p:nvGraphicFramePr>
        <p:xfrm>
          <a:off x="5563640" y="3581660"/>
          <a:ext cx="3855380" cy="282421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solidFill>
            <a:srgbClr val="934D98"/>
          </a:solidFill>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858237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E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fontScale="90000"/>
          </a:bodyPr>
          <a:lstStyle/>
          <a:p>
            <a:pPr algn="l"/>
            <a:r>
              <a:rPr lang="en-GB" dirty="0">
                <a:solidFill>
                  <a:schemeClr val="bg1"/>
                </a:solidFill>
                <a:latin typeface="Arial Black" panose="020B0A04020102020204" pitchFamily="34" charset="0"/>
              </a:rPr>
              <a:t>STRATEGIC AIM 3:HELP CREATE GREAT PLACES TO GROW UP, LIVE AND WORK</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882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E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Crime</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6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006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STRATEGIC AIM 1: ENABLE INCLUSIVE ECONOMIC GROWTH </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438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2600" y="548680"/>
            <a:ext cx="6264696" cy="369332"/>
          </a:xfrm>
          <a:prstGeom prst="rect">
            <a:avLst/>
          </a:prstGeom>
          <a:noFill/>
        </p:spPr>
        <p:txBody>
          <a:bodyPr wrap="square" rtlCol="0">
            <a:spAutoFit/>
          </a:bodyPr>
          <a:lstStyle/>
          <a:p>
            <a:r>
              <a:rPr lang="en-GB" dirty="0"/>
              <a:t>Insert Contextual Data here </a:t>
            </a:r>
          </a:p>
        </p:txBody>
      </p:sp>
      <p:sp>
        <p:nvSpPr>
          <p:cNvPr id="8" name="Title 1">
            <a:extLst>
              <a:ext uri="{FF2B5EF4-FFF2-40B4-BE49-F238E27FC236}">
                <a16:creationId xmlns:a16="http://schemas.microsoft.com/office/drawing/2014/main" id="{A8A7698C-0A3B-4AE7-BC0A-600BA189B320}"/>
              </a:ext>
            </a:extLst>
          </p:cNvPr>
          <p:cNvSpPr>
            <a:spLocks noGrp="1"/>
          </p:cNvSpPr>
          <p:nvPr>
            <p:ph type="title"/>
          </p:nvPr>
        </p:nvSpPr>
        <p:spPr>
          <a:xfrm>
            <a:off x="449530" y="95434"/>
            <a:ext cx="5343100" cy="1305540"/>
          </a:xfrm>
          <a:solidFill>
            <a:schemeClr val="accent6">
              <a:lumMod val="20000"/>
              <a:lumOff val="80000"/>
            </a:schemeClr>
          </a:solidFill>
        </p:spPr>
        <p:txBody>
          <a:bodyPr anchor="t">
            <a:noAutofit/>
          </a:bodyPr>
          <a:lstStyle/>
          <a:p>
            <a:pPr algn="l"/>
            <a:r>
              <a:rPr lang="en-GB" sz="2000" dirty="0">
                <a:solidFill>
                  <a:srgbClr val="E00069"/>
                </a:solidFill>
                <a:latin typeface="Arial" panose="020B0604020202020204" pitchFamily="34" charset="0"/>
                <a:cs typeface="Arial" panose="020B0604020202020204" pitchFamily="34" charset="0"/>
              </a:rPr>
              <a:t>  </a:t>
            </a:r>
            <a:br>
              <a:rPr lang="en-GB" sz="2000" dirty="0">
                <a:solidFill>
                  <a:srgbClr val="E00069"/>
                </a:solidFill>
                <a:latin typeface="Arial" panose="020B0604020202020204" pitchFamily="34" charset="0"/>
                <a:cs typeface="Arial" panose="020B0604020202020204" pitchFamily="34" charset="0"/>
              </a:rPr>
            </a:br>
            <a:br>
              <a:rPr lang="en-GB" sz="2000" dirty="0">
                <a:solidFill>
                  <a:srgbClr val="E00069"/>
                </a:solidFill>
                <a:latin typeface="Arial" panose="020B0604020202020204" pitchFamily="34" charset="0"/>
                <a:cs typeface="Arial" panose="020B0604020202020204" pitchFamily="34" charset="0"/>
              </a:rPr>
            </a:br>
            <a:r>
              <a:rPr lang="en-GB" sz="2000" dirty="0">
                <a:solidFill>
                  <a:srgbClr val="E00069"/>
                </a:solidFill>
                <a:latin typeface="Arial" panose="020B0604020202020204" pitchFamily="34" charset="0"/>
                <a:cs typeface="Arial" panose="020B0604020202020204" pitchFamily="34" charset="0"/>
              </a:rPr>
              <a:t>  </a:t>
            </a:r>
            <a:r>
              <a:rPr lang="en-GB" sz="2000" dirty="0">
                <a:solidFill>
                  <a:srgbClr val="007E31"/>
                </a:solidFill>
                <a:latin typeface="Arial" panose="020B0604020202020204" pitchFamily="34" charset="0"/>
                <a:cs typeface="Arial" panose="020B0604020202020204" pitchFamily="34" charset="0"/>
              </a:rPr>
              <a:t>Rates of crime in Basildon and Harlow are twice that of  Maldon and Rochford</a:t>
            </a:r>
            <a:endParaRPr lang="en-GB" sz="2000" b="1" dirty="0">
              <a:solidFill>
                <a:srgbClr val="007E31"/>
              </a:solidFill>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55F29554-C9F1-49C9-BE55-24929EB00A9B}"/>
              </a:ext>
            </a:extLst>
          </p:cNvPr>
          <p:cNvSpPr txBox="1">
            <a:spLocks/>
          </p:cNvSpPr>
          <p:nvPr/>
        </p:nvSpPr>
        <p:spPr>
          <a:xfrm>
            <a:off x="131510" y="-5850"/>
            <a:ext cx="470680" cy="610640"/>
          </a:xfrm>
          <a:prstGeom prst="rect">
            <a:avLst/>
          </a:prstGeom>
          <a:solidFill>
            <a:srgbClr val="007E3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a:p>
            <a:fld id="{B6F15528-21DE-4FAA-801E-634DDDAF4B2B}" type="slidenum">
              <a:rPr lang="en-US" smtClean="0">
                <a:solidFill>
                  <a:schemeClr val="bg1"/>
                </a:solidFill>
              </a:rPr>
              <a:pPr/>
              <a:t>40</a:t>
            </a:fld>
            <a:endParaRPr lang="en-US" dirty="0">
              <a:solidFill>
                <a:schemeClr val="bg1"/>
              </a:solidFill>
            </a:endParaRPr>
          </a:p>
        </p:txBody>
      </p:sp>
      <p:pic>
        <p:nvPicPr>
          <p:cNvPr id="11" name="Picture 10">
            <a:extLst>
              <a:ext uri="{FF2B5EF4-FFF2-40B4-BE49-F238E27FC236}">
                <a16:creationId xmlns:a16="http://schemas.microsoft.com/office/drawing/2014/main" id="{B8D40C47-EA65-40CD-B703-5F789112393D}"/>
              </a:ext>
            </a:extLst>
          </p:cNvPr>
          <p:cNvPicPr>
            <a:picLocks noChangeAspect="1"/>
          </p:cNvPicPr>
          <p:nvPr/>
        </p:nvPicPr>
        <p:blipFill>
          <a:blip r:embed="rId3"/>
          <a:stretch>
            <a:fillRect/>
          </a:stretch>
        </p:blipFill>
        <p:spPr>
          <a:xfrm>
            <a:off x="6555930" y="3200012"/>
            <a:ext cx="2656418" cy="3108417"/>
          </a:xfrm>
          <a:prstGeom prst="rect">
            <a:avLst/>
          </a:prstGeom>
        </p:spPr>
      </p:pic>
      <p:sp>
        <p:nvSpPr>
          <p:cNvPr id="12" name="Text Placeholder 8">
            <a:extLst>
              <a:ext uri="{FF2B5EF4-FFF2-40B4-BE49-F238E27FC236}">
                <a16:creationId xmlns:a16="http://schemas.microsoft.com/office/drawing/2014/main" id="{A25B58CA-1322-4A57-A0BF-4840D24993E9}"/>
              </a:ext>
            </a:extLst>
          </p:cNvPr>
          <p:cNvSpPr txBox="1">
            <a:spLocks/>
          </p:cNvSpPr>
          <p:nvPr/>
        </p:nvSpPr>
        <p:spPr>
          <a:xfrm>
            <a:off x="366851" y="1502260"/>
            <a:ext cx="9242280" cy="157495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dirty="0">
                <a:cs typeface="Arial" panose="020B0604020202020204" pitchFamily="34" charset="0"/>
              </a:rPr>
              <a:t>In terms of recorded crime, Essex has a lower rate </a:t>
            </a:r>
            <a:r>
              <a:rPr lang="en-GB" sz="1200" dirty="0"/>
              <a:t>of recorded crimes compared to those seen nationally in 2018. Violence against the person makes up a third of all recorded crime.</a:t>
            </a:r>
          </a:p>
          <a:p>
            <a:pPr marL="0" indent="0">
              <a:buNone/>
            </a:pPr>
            <a:r>
              <a:rPr lang="en-GB" sz="1200" dirty="0"/>
              <a:t>Harlow has the highest instances of recorded crime in 2018, 89 instances per 1000 population. Maldon has the lowest instances with 42.6 per 1000 population in 2018. Basildon has had the largest drop in crime between 2002 and 2018 of -25%. Whereas Epping Forest has increased in crime  by 7% in the same time period. </a:t>
            </a:r>
          </a:p>
          <a:p>
            <a:pPr marL="0" indent="0">
              <a:buNone/>
            </a:pPr>
            <a:r>
              <a:rPr lang="en-GB" sz="1200" dirty="0">
                <a:cs typeface="Arial" panose="020B0604020202020204" pitchFamily="34" charset="0"/>
              </a:rPr>
              <a:t>Crime prevalence  is related to population size. All 4 of Essex’s localities have the highest crime prevalence for 2018. </a:t>
            </a:r>
          </a:p>
        </p:txBody>
      </p:sp>
      <p:graphicFrame>
        <p:nvGraphicFramePr>
          <p:cNvPr id="13" name="Table 12">
            <a:extLst>
              <a:ext uri="{FF2B5EF4-FFF2-40B4-BE49-F238E27FC236}">
                <a16:creationId xmlns:a16="http://schemas.microsoft.com/office/drawing/2014/main" id="{31DFD342-6580-4492-B8AD-BC38EFE7FC82}"/>
              </a:ext>
            </a:extLst>
          </p:cNvPr>
          <p:cNvGraphicFramePr>
            <a:graphicFrameLocks noGrp="1"/>
          </p:cNvGraphicFramePr>
          <p:nvPr>
            <p:extLst/>
          </p:nvPr>
        </p:nvGraphicFramePr>
        <p:xfrm>
          <a:off x="6861251" y="299470"/>
          <a:ext cx="1944890" cy="992289"/>
        </p:xfrm>
        <a:graphic>
          <a:graphicData uri="http://schemas.openxmlformats.org/drawingml/2006/table">
            <a:tbl>
              <a:tblPr firstRow="1" bandRow="1">
                <a:tableStyleId>{2D5ABB26-0587-4C30-8999-92F81FD0307C}</a:tableStyleId>
              </a:tblPr>
              <a:tblGrid>
                <a:gridCol w="915960">
                  <a:extLst>
                    <a:ext uri="{9D8B030D-6E8A-4147-A177-3AD203B41FA5}">
                      <a16:colId xmlns:a16="http://schemas.microsoft.com/office/drawing/2014/main" val="20000"/>
                    </a:ext>
                  </a:extLst>
                </a:gridCol>
                <a:gridCol w="1028930">
                  <a:extLst>
                    <a:ext uri="{9D8B030D-6E8A-4147-A177-3AD203B41FA5}">
                      <a16:colId xmlns:a16="http://schemas.microsoft.com/office/drawing/2014/main" val="20001"/>
                    </a:ext>
                  </a:extLst>
                </a:gridCol>
              </a:tblGrid>
              <a:tr h="330763">
                <a:tc gridSpan="2">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30763">
                <a:tc>
                  <a:txBody>
                    <a:bodyPr/>
                    <a:lstStyle/>
                    <a:p>
                      <a:pPr algn="ctr"/>
                      <a:r>
                        <a:rPr lang="en-GB" sz="1100" b="1" dirty="0">
                          <a:solidFill>
                            <a:srgbClr val="007E31"/>
                          </a:solidFill>
                          <a:latin typeface="Arial" panose="020B0604020202020204" pitchFamily="34" charset="0"/>
                          <a:cs typeface="Arial" panose="020B0604020202020204" pitchFamily="34" charset="0"/>
                        </a:rPr>
                        <a:t>ESSEX</a:t>
                      </a:r>
                    </a:p>
                  </a:txBody>
                  <a:tcPr marL="99060" marR="99060" anchor="ctr">
                    <a:solidFill>
                      <a:schemeClr val="accent6">
                        <a:lumMod val="20000"/>
                        <a:lumOff val="80000"/>
                      </a:schemeClr>
                    </a:solidFill>
                  </a:tcPr>
                </a:tc>
                <a:tc>
                  <a:txBody>
                    <a:bodyPr/>
                    <a:lstStyle/>
                    <a:p>
                      <a:pPr algn="ctr"/>
                      <a:r>
                        <a:rPr lang="en-GB" sz="1100" b="1" dirty="0">
                          <a:solidFill>
                            <a:srgbClr val="007E31"/>
                          </a:solidFill>
                        </a:rPr>
                        <a:t>NATIONAL</a:t>
                      </a:r>
                      <a:endParaRPr lang="en-GB" sz="1100" b="1" dirty="0">
                        <a:solidFill>
                          <a:srgbClr val="007E3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30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74</a:t>
                      </a:r>
                    </a:p>
                  </a:txBody>
                  <a:tcPr marL="99060" marR="99060"/>
                </a:tc>
                <a:tc>
                  <a:txBody>
                    <a:bodyPr/>
                    <a:lstStyle/>
                    <a:p>
                      <a:pPr algn="ctr"/>
                      <a:r>
                        <a:rPr lang="en-GB" sz="1100" b="1" dirty="0">
                          <a:solidFill>
                            <a:schemeClr val="bg1"/>
                          </a:solidFill>
                          <a:latin typeface="Arial" panose="020B0604020202020204" pitchFamily="34" charset="0"/>
                          <a:cs typeface="Arial" panose="020B0604020202020204" pitchFamily="34" charset="0"/>
                        </a:rPr>
                        <a:t>83</a:t>
                      </a:r>
                    </a:p>
                  </a:txBody>
                  <a:tcPr marL="99060" marR="99060">
                    <a:solidFill>
                      <a:srgbClr val="FF0000"/>
                    </a:solid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BB1695BB-DA77-416C-9826-B243CC903E23}"/>
              </a:ext>
            </a:extLst>
          </p:cNvPr>
          <p:cNvSpPr txBox="1"/>
          <p:nvPr/>
        </p:nvSpPr>
        <p:spPr>
          <a:xfrm>
            <a:off x="6571063" y="6253210"/>
            <a:ext cx="3129530" cy="400110"/>
          </a:xfrm>
          <a:prstGeom prst="rect">
            <a:avLst/>
          </a:prstGeom>
          <a:noFill/>
        </p:spPr>
        <p:txBody>
          <a:bodyPr wrap="square" rtlCol="0">
            <a:spAutoFit/>
          </a:bodyPr>
          <a:lstStyle/>
          <a:p>
            <a:r>
              <a:rPr lang="en-US" sz="1000" dirty="0"/>
              <a:t>N/B Crime is recorded at the point of incidence rather than residential area of the criminal</a:t>
            </a:r>
            <a:endParaRPr lang="en-GB" sz="1000" dirty="0"/>
          </a:p>
        </p:txBody>
      </p:sp>
      <p:sp>
        <p:nvSpPr>
          <p:cNvPr id="10" name="TextBox 9"/>
          <p:cNvSpPr txBox="1"/>
          <p:nvPr/>
        </p:nvSpPr>
        <p:spPr>
          <a:xfrm>
            <a:off x="1823471" y="6329540"/>
            <a:ext cx="2442560" cy="230832"/>
          </a:xfrm>
          <a:prstGeom prst="rect">
            <a:avLst/>
          </a:prstGeom>
          <a:noFill/>
        </p:spPr>
        <p:txBody>
          <a:bodyPr wrap="square" rtlCol="0">
            <a:spAutoFit/>
          </a:bodyPr>
          <a:lstStyle/>
          <a:p>
            <a:r>
              <a:rPr lang="en-GB" sz="900" dirty="0"/>
              <a:t>Offence rate per 1,000 Population (17-18)</a:t>
            </a:r>
          </a:p>
        </p:txBody>
      </p:sp>
      <p:graphicFrame>
        <p:nvGraphicFramePr>
          <p:cNvPr id="14" name="Chart 13">
            <a:extLst>
              <a:ext uri="{FF2B5EF4-FFF2-40B4-BE49-F238E27FC236}">
                <a16:creationId xmlns:a16="http://schemas.microsoft.com/office/drawing/2014/main" id="{221C523F-2558-409A-9304-676BC094249E}"/>
              </a:ext>
            </a:extLst>
          </p:cNvPr>
          <p:cNvGraphicFramePr/>
          <p:nvPr>
            <p:extLst>
              <p:ext uri="{D42A27DB-BD31-4B8C-83A1-F6EECF244321}">
                <p14:modId xmlns:p14="http://schemas.microsoft.com/office/powerpoint/2010/main" val="2338112870"/>
              </p:ext>
            </p:extLst>
          </p:nvPr>
        </p:nvGraphicFramePr>
        <p:xfrm>
          <a:off x="754850" y="3276340"/>
          <a:ext cx="4266550" cy="29005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7844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2600" y="548680"/>
            <a:ext cx="6264696" cy="369332"/>
          </a:xfrm>
          <a:prstGeom prst="rect">
            <a:avLst/>
          </a:prstGeom>
          <a:noFill/>
        </p:spPr>
        <p:txBody>
          <a:bodyPr wrap="square" rtlCol="0">
            <a:spAutoFit/>
          </a:bodyPr>
          <a:lstStyle/>
          <a:p>
            <a:r>
              <a:rPr lang="en-GB" dirty="0"/>
              <a:t>Insert Contextual Data here </a:t>
            </a:r>
          </a:p>
        </p:txBody>
      </p:sp>
      <p:pic>
        <p:nvPicPr>
          <p:cNvPr id="3" name="Picture 2">
            <a:extLst>
              <a:ext uri="{FF2B5EF4-FFF2-40B4-BE49-F238E27FC236}">
                <a16:creationId xmlns:a16="http://schemas.microsoft.com/office/drawing/2014/main" id="{B6604F11-3EF6-4754-A8EF-DCCF1FBDE275}"/>
              </a:ext>
            </a:extLst>
          </p:cNvPr>
          <p:cNvPicPr>
            <a:picLocks noChangeAspect="1"/>
          </p:cNvPicPr>
          <p:nvPr/>
        </p:nvPicPr>
        <p:blipFill>
          <a:blip r:embed="rId3"/>
          <a:stretch>
            <a:fillRect/>
          </a:stretch>
        </p:blipFill>
        <p:spPr>
          <a:xfrm>
            <a:off x="5617380" y="2673990"/>
            <a:ext cx="2846801" cy="3655550"/>
          </a:xfrm>
          <a:prstGeom prst="rect">
            <a:avLst/>
          </a:prstGeom>
        </p:spPr>
      </p:pic>
      <p:sp>
        <p:nvSpPr>
          <p:cNvPr id="4" name="TextBox 3">
            <a:extLst>
              <a:ext uri="{FF2B5EF4-FFF2-40B4-BE49-F238E27FC236}">
                <a16:creationId xmlns:a16="http://schemas.microsoft.com/office/drawing/2014/main" id="{7B8857F7-4A57-4819-8FCA-3630501EEAA2}"/>
              </a:ext>
            </a:extLst>
          </p:cNvPr>
          <p:cNvSpPr txBox="1"/>
          <p:nvPr/>
        </p:nvSpPr>
        <p:spPr>
          <a:xfrm>
            <a:off x="602190" y="1140364"/>
            <a:ext cx="9312260" cy="1754326"/>
          </a:xfrm>
          <a:prstGeom prst="rect">
            <a:avLst/>
          </a:prstGeom>
          <a:noFill/>
        </p:spPr>
        <p:txBody>
          <a:bodyPr wrap="square" rtlCol="0">
            <a:spAutoFit/>
          </a:bodyPr>
          <a:lstStyle/>
          <a:p>
            <a:r>
              <a:rPr lang="en-GB" sz="1200" dirty="0"/>
              <a:t>Essex has a violent crime rate of 7.60 per 1,000 population, this is slightly higher that Herts (7.24) but lower than the Metropolitan Police (8.37), and Kent  (10.99 per 1,000 population)*. Recent analysis shows that less than 2% of all violence in Essex can be attributed to the households which were flagged and marked as gangs and serious drug related violence.</a:t>
            </a:r>
          </a:p>
          <a:p>
            <a:endParaRPr lang="en-GB" sz="1200" dirty="0"/>
          </a:p>
          <a:p>
            <a:r>
              <a:rPr lang="en-GB" sz="1200" dirty="0"/>
              <a:t>A&amp;E and Hospital Episode Statistics are perhaps a better indication of violence rates (map shown below). Tendring is the only district in Essex with an admission rate for violence slightly above the average for England (shown as red). </a:t>
            </a:r>
          </a:p>
          <a:p>
            <a:endParaRPr lang="en-GB" sz="1200" dirty="0"/>
          </a:p>
          <a:p>
            <a:r>
              <a:rPr lang="en-GB" sz="1200" dirty="0"/>
              <a:t>Alcohol attributable hospital admissions are another indication of criminal and anti-social behaviour. These are highest in Basildon, Colchester and Tendring.</a:t>
            </a:r>
          </a:p>
        </p:txBody>
      </p:sp>
      <p:graphicFrame>
        <p:nvGraphicFramePr>
          <p:cNvPr id="8" name="Chart 7">
            <a:extLst>
              <a:ext uri="{FF2B5EF4-FFF2-40B4-BE49-F238E27FC236}">
                <a16:creationId xmlns:a16="http://schemas.microsoft.com/office/drawing/2014/main" id="{24F93470-E382-425C-ABB5-E4ECFDF304ED}"/>
              </a:ext>
            </a:extLst>
          </p:cNvPr>
          <p:cNvGraphicFramePr/>
          <p:nvPr>
            <p:extLst>
              <p:ext uri="{D42A27DB-BD31-4B8C-83A1-F6EECF244321}">
                <p14:modId xmlns:p14="http://schemas.microsoft.com/office/powerpoint/2010/main" val="2793961045"/>
              </p:ext>
            </p:extLst>
          </p:nvPr>
        </p:nvGraphicFramePr>
        <p:xfrm>
          <a:off x="602190" y="2971020"/>
          <a:ext cx="4457700" cy="31254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643CA04-0E71-45EC-BCF1-C765A1EC45C7}"/>
              </a:ext>
            </a:extLst>
          </p:cNvPr>
          <p:cNvSpPr txBox="1"/>
          <p:nvPr/>
        </p:nvSpPr>
        <p:spPr>
          <a:xfrm>
            <a:off x="1441820" y="6100550"/>
            <a:ext cx="3282190" cy="230832"/>
          </a:xfrm>
          <a:prstGeom prst="rect">
            <a:avLst/>
          </a:prstGeom>
          <a:noFill/>
        </p:spPr>
        <p:txBody>
          <a:bodyPr wrap="square" rtlCol="0">
            <a:spAutoFit/>
          </a:bodyPr>
          <a:lstStyle/>
          <a:p>
            <a:r>
              <a:rPr lang="en-GB" sz="900" dirty="0"/>
              <a:t>2016/17  hospital admissions attributable to alcohol   </a:t>
            </a:r>
          </a:p>
        </p:txBody>
      </p:sp>
      <p:sp>
        <p:nvSpPr>
          <p:cNvPr id="11" name="Title 1">
            <a:extLst>
              <a:ext uri="{FF2B5EF4-FFF2-40B4-BE49-F238E27FC236}">
                <a16:creationId xmlns:a16="http://schemas.microsoft.com/office/drawing/2014/main" id="{77A8D103-9955-4CDD-B7C5-BF8D78C41952}"/>
              </a:ext>
            </a:extLst>
          </p:cNvPr>
          <p:cNvSpPr>
            <a:spLocks noGrp="1"/>
          </p:cNvSpPr>
          <p:nvPr>
            <p:ph type="title"/>
          </p:nvPr>
        </p:nvSpPr>
        <p:spPr>
          <a:xfrm>
            <a:off x="602191" y="99340"/>
            <a:ext cx="8167310" cy="866880"/>
          </a:xfrm>
          <a:solidFill>
            <a:schemeClr val="accent6">
              <a:lumMod val="20000"/>
              <a:lumOff val="80000"/>
            </a:schemeClr>
          </a:solidFill>
        </p:spPr>
        <p:txBody>
          <a:bodyPr anchor="t">
            <a:noAutofit/>
          </a:bodyPr>
          <a:lstStyle/>
          <a:p>
            <a:pPr algn="l"/>
            <a:r>
              <a:rPr lang="en-GB" sz="1800" b="1" dirty="0">
                <a:solidFill>
                  <a:srgbClr val="007E31"/>
                </a:solidFill>
                <a:latin typeface="Arial" panose="020B0604020202020204" pitchFamily="34" charset="0"/>
                <a:cs typeface="Arial" panose="020B0604020202020204" pitchFamily="34" charset="0"/>
              </a:rPr>
              <a:t> Violent crime and violence rates leading to  hospitalisation in Essex are lower than other authorities in and around London, with the exception of Tendring. Less than 2% of Violent crime is attributable to Gangs.</a:t>
            </a:r>
          </a:p>
        </p:txBody>
      </p:sp>
      <p:sp>
        <p:nvSpPr>
          <p:cNvPr id="13" name="Slide Number Placeholder 3">
            <a:extLst>
              <a:ext uri="{FF2B5EF4-FFF2-40B4-BE49-F238E27FC236}">
                <a16:creationId xmlns:a16="http://schemas.microsoft.com/office/drawing/2014/main" id="{A2C49495-9B1B-48C1-BEA8-5B7AD60A6343}"/>
              </a:ext>
            </a:extLst>
          </p:cNvPr>
          <p:cNvSpPr txBox="1">
            <a:spLocks/>
          </p:cNvSpPr>
          <p:nvPr/>
        </p:nvSpPr>
        <p:spPr>
          <a:xfrm>
            <a:off x="131510" y="-5850"/>
            <a:ext cx="470680" cy="610640"/>
          </a:xfrm>
          <a:prstGeom prst="rect">
            <a:avLst/>
          </a:prstGeom>
          <a:solidFill>
            <a:srgbClr val="007E3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b="1" smtClean="0">
                <a:solidFill>
                  <a:schemeClr val="bg1"/>
                </a:solidFill>
              </a:rPr>
              <a:pPr/>
              <a:t>41</a:t>
            </a:fld>
            <a:endParaRPr lang="en-US" b="1" dirty="0">
              <a:solidFill>
                <a:schemeClr val="bg1"/>
              </a:solidFill>
            </a:endParaRPr>
          </a:p>
        </p:txBody>
      </p:sp>
      <p:sp>
        <p:nvSpPr>
          <p:cNvPr id="2" name="TextBox 1">
            <a:extLst>
              <a:ext uri="{FF2B5EF4-FFF2-40B4-BE49-F238E27FC236}">
                <a16:creationId xmlns:a16="http://schemas.microsoft.com/office/drawing/2014/main" id="{9D9111A8-E454-48EA-9A9A-1964C56A79EC}"/>
              </a:ext>
            </a:extLst>
          </p:cNvPr>
          <p:cNvSpPr txBox="1"/>
          <p:nvPr/>
        </p:nvSpPr>
        <p:spPr>
          <a:xfrm>
            <a:off x="84243" y="6358551"/>
            <a:ext cx="9677548" cy="400110"/>
          </a:xfrm>
          <a:prstGeom prst="rect">
            <a:avLst/>
          </a:prstGeom>
          <a:noFill/>
        </p:spPr>
        <p:txBody>
          <a:bodyPr wrap="square" rtlCol="0">
            <a:spAutoFit/>
          </a:bodyPr>
          <a:lstStyle/>
          <a:p>
            <a:r>
              <a:rPr lang="en-GB" sz="1000" dirty="0"/>
              <a:t>* It is important to note, that for latest crime integrity inspections, Kent police were adjudged by HMICFRS to have recorded 96.6% of their crime reports; this is significantly higher than Met Police and Hertfordshire, which were in low 80% last inspections – Essex integrity inspection results not yet available*</a:t>
            </a:r>
          </a:p>
        </p:txBody>
      </p:sp>
    </p:spTree>
    <p:extLst>
      <p:ext uri="{BB962C8B-B14F-4D97-AF65-F5344CB8AC3E}">
        <p14:creationId xmlns:p14="http://schemas.microsoft.com/office/powerpoint/2010/main" val="722362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5373659" cy="1018710"/>
          </a:xfrm>
          <a:solidFill>
            <a:schemeClr val="accent6">
              <a:lumMod val="20000"/>
              <a:lumOff val="80000"/>
            </a:schemeClr>
          </a:solidFill>
        </p:spPr>
        <p:txBody>
          <a:bodyPr anchor="t">
            <a:noAutofit/>
          </a:bodyPr>
          <a:lstStyle/>
          <a:p>
            <a:r>
              <a:rPr lang="en-GB" sz="1800" dirty="0">
                <a:solidFill>
                  <a:srgbClr val="E00069"/>
                </a:solidFill>
                <a:latin typeface="Arial" panose="020B0604020202020204" pitchFamily="34" charset="0"/>
                <a:cs typeface="Arial" panose="020B0604020202020204" pitchFamily="34" charset="0"/>
              </a:rPr>
              <a:t>  </a:t>
            </a:r>
            <a:r>
              <a:rPr lang="en-GB" sz="1800" dirty="0">
                <a:solidFill>
                  <a:srgbClr val="007E31"/>
                </a:solidFill>
                <a:latin typeface="Arial" panose="020B0604020202020204" pitchFamily="34" charset="0"/>
                <a:cs typeface="Arial" panose="020B0604020202020204" pitchFamily="34" charset="0"/>
              </a:rPr>
              <a:t>Nearly half of residents in Essex are worried about being victims of crime, the highest rates of fear seem to reflect other measures of crime.</a:t>
            </a:r>
          </a:p>
        </p:txBody>
      </p:sp>
      <p:sp>
        <p:nvSpPr>
          <p:cNvPr id="13" name="TextBox 12"/>
          <p:cNvSpPr txBox="1"/>
          <p:nvPr/>
        </p:nvSpPr>
        <p:spPr>
          <a:xfrm>
            <a:off x="4037041" y="6200868"/>
            <a:ext cx="1622559" cy="215444"/>
          </a:xfrm>
          <a:prstGeom prst="rect">
            <a:avLst/>
          </a:prstGeom>
          <a:noFill/>
        </p:spPr>
        <p:txBody>
          <a:bodyPr wrap="none" rtlCol="0">
            <a:spAutoFit/>
          </a:bodyPr>
          <a:lstStyle/>
          <a:p>
            <a:pPr algn="r"/>
            <a:r>
              <a:rPr lang="en-GB" sz="800" dirty="0"/>
              <a:t>Source: ECC Residents Survey</a:t>
            </a:r>
          </a:p>
        </p:txBody>
      </p:sp>
      <p:graphicFrame>
        <p:nvGraphicFramePr>
          <p:cNvPr id="21" name="Chart 20"/>
          <p:cNvGraphicFramePr/>
          <p:nvPr>
            <p:extLst/>
          </p:nvPr>
        </p:nvGraphicFramePr>
        <p:xfrm>
          <a:off x="4647680" y="2873593"/>
          <a:ext cx="5343099" cy="3346202"/>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8"/>
          <p:cNvSpPr txBox="1">
            <a:spLocks/>
          </p:cNvSpPr>
          <p:nvPr/>
        </p:nvSpPr>
        <p:spPr>
          <a:xfrm>
            <a:off x="5258320" y="4344960"/>
            <a:ext cx="4121819" cy="221357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GB" b="1" dirty="0">
              <a:latin typeface="Arial" panose="020B0604020202020204" pitchFamily="34" charset="0"/>
              <a:cs typeface="Arial" panose="020B0604020202020204" pitchFamily="34" charset="0"/>
            </a:endParaRPr>
          </a:p>
        </p:txBody>
      </p:sp>
      <p:sp>
        <p:nvSpPr>
          <p:cNvPr id="5" name="Rectangle 4"/>
          <p:cNvSpPr/>
          <p:nvPr/>
        </p:nvSpPr>
        <p:spPr>
          <a:xfrm>
            <a:off x="449530" y="1368090"/>
            <a:ext cx="8930609" cy="1785104"/>
          </a:xfrm>
          <a:prstGeom prst="rect">
            <a:avLst/>
          </a:prstGeom>
        </p:spPr>
        <p:txBody>
          <a:bodyPr wrap="square">
            <a:spAutoFit/>
          </a:bodyPr>
          <a:lstStyle/>
          <a:p>
            <a:r>
              <a:rPr lang="en-GB" sz="1200" dirty="0"/>
              <a:t>Since 2015 Survey respondents were asked in general how worried  they are about being a victim of crime. Each year, roughly half of residents have said they are worried about becoming victims of crime.</a:t>
            </a:r>
          </a:p>
          <a:p>
            <a:endParaRPr lang="en-GB" sz="1200" dirty="0"/>
          </a:p>
          <a:p>
            <a:r>
              <a:rPr lang="en-GB" sz="1200" dirty="0"/>
              <a:t>Maldon residents were the least worried about being a victim of crime stating either not very worried or not worried at all, 65% of all responses. </a:t>
            </a:r>
          </a:p>
          <a:p>
            <a:endParaRPr lang="en-GB" sz="1200" dirty="0"/>
          </a:p>
          <a:p>
            <a:r>
              <a:rPr lang="en-GB" sz="1200" dirty="0"/>
              <a:t>This contrasts with Basildon where there are significantly more people very worried or fairly worried about being a victim of crime (65%) than not worried 35%.</a:t>
            </a:r>
          </a:p>
          <a:p>
            <a:endParaRPr lang="en-GB" sz="1400" dirty="0"/>
          </a:p>
        </p:txBody>
      </p:sp>
      <p:sp>
        <p:nvSpPr>
          <p:cNvPr id="8" name="Slide Number Placeholder 7"/>
          <p:cNvSpPr>
            <a:spLocks noGrp="1"/>
          </p:cNvSpPr>
          <p:nvPr>
            <p:ph type="sldNum" sz="quarter" idx="12"/>
          </p:nvPr>
        </p:nvSpPr>
        <p:spPr>
          <a:solidFill>
            <a:srgbClr val="007E31"/>
          </a:solidFill>
        </p:spPr>
        <p:txBody>
          <a:bodyPr/>
          <a:lstStyle/>
          <a:p>
            <a:fld id="{B6F15528-21DE-4FAA-801E-634DDDAF4B2B}" type="slidenum">
              <a:rPr lang="en-US" smtClean="0"/>
              <a:pPr/>
              <a:t>42</a:t>
            </a:fld>
            <a:endParaRPr lang="en-US"/>
          </a:p>
        </p:txBody>
      </p:sp>
      <p:pic>
        <p:nvPicPr>
          <p:cNvPr id="3" name="Picture 2">
            <a:extLst>
              <a:ext uri="{FF2B5EF4-FFF2-40B4-BE49-F238E27FC236}">
                <a16:creationId xmlns:a16="http://schemas.microsoft.com/office/drawing/2014/main" id="{02B68AEA-338B-47F7-9436-A28D320BB778}"/>
              </a:ext>
            </a:extLst>
          </p:cNvPr>
          <p:cNvPicPr>
            <a:picLocks noChangeAspect="1"/>
          </p:cNvPicPr>
          <p:nvPr/>
        </p:nvPicPr>
        <p:blipFill>
          <a:blip r:embed="rId4"/>
          <a:stretch>
            <a:fillRect/>
          </a:stretch>
        </p:blipFill>
        <p:spPr>
          <a:xfrm>
            <a:off x="360500" y="2977415"/>
            <a:ext cx="4333173" cy="2884718"/>
          </a:xfrm>
          <a:prstGeom prst="rect">
            <a:avLst/>
          </a:prstGeom>
        </p:spPr>
      </p:pic>
    </p:spTree>
    <p:extLst>
      <p:ext uri="{BB962C8B-B14F-4D97-AF65-F5344CB8AC3E}">
        <p14:creationId xmlns:p14="http://schemas.microsoft.com/office/powerpoint/2010/main" val="888249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4405DC0-4783-47F3-9B71-7704293EE2D6}"/>
              </a:ext>
            </a:extLst>
          </p:cNvPr>
          <p:cNvSpPr txBox="1">
            <a:spLocks/>
          </p:cNvSpPr>
          <p:nvPr/>
        </p:nvSpPr>
        <p:spPr>
          <a:xfrm>
            <a:off x="525863" y="72818"/>
            <a:ext cx="5724748" cy="1218942"/>
          </a:xfrm>
          <a:prstGeom prst="rect">
            <a:avLst/>
          </a:prstGeom>
          <a:solidFill>
            <a:schemeClr val="accent6">
              <a:lumMod val="20000"/>
              <a:lumOff val="80000"/>
            </a:schemeClr>
          </a:solidFill>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GB" sz="1800" dirty="0">
                <a:solidFill>
                  <a:srgbClr val="007E31"/>
                </a:solidFill>
                <a:latin typeface="Arial" panose="020B0604020202020204" pitchFamily="34" charset="0"/>
                <a:cs typeface="Arial" panose="020B0604020202020204" pitchFamily="34" charset="0"/>
              </a:rPr>
              <a:t> Whilst feelings of safety during the day have remained consistent over the last decade, feelings of safety after Dark continue to fluctuate, returning to 48% in 2017/18. </a:t>
            </a:r>
          </a:p>
        </p:txBody>
      </p:sp>
      <p:sp>
        <p:nvSpPr>
          <p:cNvPr id="6" name="TextBox 5"/>
          <p:cNvSpPr txBox="1"/>
          <p:nvPr/>
        </p:nvSpPr>
        <p:spPr>
          <a:xfrm>
            <a:off x="8006201" y="6405870"/>
            <a:ext cx="1622559" cy="215444"/>
          </a:xfrm>
          <a:prstGeom prst="rect">
            <a:avLst/>
          </a:prstGeom>
          <a:noFill/>
        </p:spPr>
        <p:txBody>
          <a:bodyPr wrap="none" rtlCol="0">
            <a:spAutoFit/>
          </a:bodyPr>
          <a:lstStyle/>
          <a:p>
            <a:pPr algn="r"/>
            <a:r>
              <a:rPr lang="en-GB" sz="800" dirty="0"/>
              <a:t>Source: ECC Residents Survey</a:t>
            </a:r>
          </a:p>
        </p:txBody>
      </p:sp>
      <p:sp>
        <p:nvSpPr>
          <p:cNvPr id="5" name="Slide Number Placeholder 4"/>
          <p:cNvSpPr>
            <a:spLocks noGrp="1"/>
          </p:cNvSpPr>
          <p:nvPr>
            <p:ph type="sldNum" sz="quarter" idx="12"/>
          </p:nvPr>
        </p:nvSpPr>
        <p:spPr>
          <a:solidFill>
            <a:srgbClr val="007E31"/>
          </a:solidFill>
        </p:spPr>
        <p:txBody>
          <a:bodyPr/>
          <a:lstStyle/>
          <a:p>
            <a:fld id="{B6F15528-21DE-4FAA-801E-634DDDAF4B2B}" type="slidenum">
              <a:rPr lang="en-US" smtClean="0"/>
              <a:pPr/>
              <a:t>43</a:t>
            </a:fld>
            <a:endParaRPr lang="en-US"/>
          </a:p>
        </p:txBody>
      </p:sp>
      <p:pic>
        <p:nvPicPr>
          <p:cNvPr id="11" name="Picture 10">
            <a:extLst>
              <a:ext uri="{FF2B5EF4-FFF2-40B4-BE49-F238E27FC236}">
                <a16:creationId xmlns:a16="http://schemas.microsoft.com/office/drawing/2014/main" id="{FAD4A736-AA92-4C40-B6DF-2AB61AB8B89B}"/>
              </a:ext>
            </a:extLst>
          </p:cNvPr>
          <p:cNvPicPr>
            <a:picLocks noChangeAspect="1"/>
          </p:cNvPicPr>
          <p:nvPr/>
        </p:nvPicPr>
        <p:blipFill>
          <a:blip r:embed="rId2"/>
          <a:stretch>
            <a:fillRect/>
          </a:stretch>
        </p:blipFill>
        <p:spPr>
          <a:xfrm>
            <a:off x="5235389" y="3429002"/>
            <a:ext cx="4393373" cy="2985241"/>
          </a:xfrm>
          <a:prstGeom prst="rect">
            <a:avLst/>
          </a:prstGeom>
        </p:spPr>
      </p:pic>
      <p:pic>
        <p:nvPicPr>
          <p:cNvPr id="12" name="Picture 11">
            <a:extLst>
              <a:ext uri="{FF2B5EF4-FFF2-40B4-BE49-F238E27FC236}">
                <a16:creationId xmlns:a16="http://schemas.microsoft.com/office/drawing/2014/main" id="{8BE5C863-7E4F-4374-AB78-F9EE20713A00}"/>
              </a:ext>
            </a:extLst>
          </p:cNvPr>
          <p:cNvPicPr>
            <a:picLocks noChangeAspect="1"/>
          </p:cNvPicPr>
          <p:nvPr/>
        </p:nvPicPr>
        <p:blipFill>
          <a:blip r:embed="rId3"/>
          <a:stretch>
            <a:fillRect/>
          </a:stretch>
        </p:blipFill>
        <p:spPr>
          <a:xfrm>
            <a:off x="184371" y="3489935"/>
            <a:ext cx="4844960" cy="2534287"/>
          </a:xfrm>
          <a:prstGeom prst="rect">
            <a:avLst/>
          </a:prstGeom>
        </p:spPr>
      </p:pic>
      <p:sp>
        <p:nvSpPr>
          <p:cNvPr id="7" name="Rectangle 6">
            <a:extLst>
              <a:ext uri="{FF2B5EF4-FFF2-40B4-BE49-F238E27FC236}">
                <a16:creationId xmlns:a16="http://schemas.microsoft.com/office/drawing/2014/main" id="{989C40CD-706C-4ADE-94A2-2366DF365FD6}"/>
              </a:ext>
            </a:extLst>
          </p:cNvPr>
          <p:cNvSpPr/>
          <p:nvPr/>
        </p:nvSpPr>
        <p:spPr>
          <a:xfrm>
            <a:off x="449530" y="1368092"/>
            <a:ext cx="8930609" cy="2031325"/>
          </a:xfrm>
          <a:prstGeom prst="rect">
            <a:avLst/>
          </a:prstGeom>
        </p:spPr>
        <p:txBody>
          <a:bodyPr wrap="square">
            <a:spAutoFit/>
          </a:bodyPr>
          <a:lstStyle/>
          <a:p>
            <a:r>
              <a:rPr lang="en-GB" sz="1400" dirty="0"/>
              <a:t>Since 2007 Survey respondents have been asked about how safe they feel during the day and after dark , in general feelings of safety during the day have remained consistent.</a:t>
            </a:r>
          </a:p>
          <a:p>
            <a:endParaRPr lang="en-GB" sz="1400" dirty="0"/>
          </a:p>
          <a:p>
            <a:r>
              <a:rPr lang="en-GB" sz="1400" dirty="0"/>
              <a:t>Fear of crime after Dark has fluctuated, peaking in 2010 at 65%, with a recent fall back to 2007 levels of 48%.  As with other perception measures the highest rates of fear are seen in Basildon. </a:t>
            </a:r>
          </a:p>
          <a:p>
            <a:endParaRPr lang="en-GB" sz="1400" dirty="0"/>
          </a:p>
          <a:p>
            <a:r>
              <a:rPr lang="en-GB" sz="1400" dirty="0"/>
              <a:t>Key driver analysis indicates that  safety perceptions, anxiety about crime and homes being broken into is significantly higher in </a:t>
            </a:r>
            <a:r>
              <a:rPr lang="en-GB" sz="1400" b="1" dirty="0"/>
              <a:t>urban areas, amongst disabled residents, and amongst female residents compared to male. </a:t>
            </a:r>
          </a:p>
        </p:txBody>
      </p:sp>
    </p:spTree>
    <p:extLst>
      <p:ext uri="{BB962C8B-B14F-4D97-AF65-F5344CB8AC3E}">
        <p14:creationId xmlns:p14="http://schemas.microsoft.com/office/powerpoint/2010/main" val="2866144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7E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Communities</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32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10780" y="6581003"/>
            <a:ext cx="2595220" cy="24622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dirty="0"/>
              <a:t>Source: </a:t>
            </a:r>
            <a:r>
              <a:rPr lang="en-GB" sz="1000" dirty="0"/>
              <a:t>Essex residents survey.</a:t>
            </a:r>
            <a:endParaRPr lang="en-GB" sz="1000" b="1" dirty="0"/>
          </a:p>
        </p:txBody>
      </p:sp>
      <p:sp>
        <p:nvSpPr>
          <p:cNvPr id="8" name="Title 1">
            <a:extLst>
              <a:ext uri="{FF2B5EF4-FFF2-40B4-BE49-F238E27FC236}">
                <a16:creationId xmlns:a16="http://schemas.microsoft.com/office/drawing/2014/main" id="{BDCFBE2C-24BC-4411-B25D-DD7E3696DD81}"/>
              </a:ext>
            </a:extLst>
          </p:cNvPr>
          <p:cNvSpPr txBox="1">
            <a:spLocks/>
          </p:cNvSpPr>
          <p:nvPr/>
        </p:nvSpPr>
        <p:spPr>
          <a:xfrm>
            <a:off x="495300" y="273050"/>
            <a:ext cx="5144670" cy="1162050"/>
          </a:xfrm>
          <a:prstGeom prst="rect">
            <a:avLst/>
          </a:prstGeom>
          <a:solidFill>
            <a:schemeClr val="accent6">
              <a:lumMod val="20000"/>
              <a:lumOff val="80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algn="l"/>
            <a:r>
              <a:rPr lang="en-GB" sz="2000" dirty="0">
                <a:solidFill>
                  <a:srgbClr val="007E31"/>
                </a:solidFill>
              </a:rPr>
              <a:t>By and large community cohesion levels in Essex are consistently high – although there is less evidence of any shift to pro-social volunteering behaviour. </a:t>
            </a:r>
          </a:p>
        </p:txBody>
      </p:sp>
      <p:graphicFrame>
        <p:nvGraphicFramePr>
          <p:cNvPr id="9" name="Chart 8">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515946797"/>
              </p:ext>
            </p:extLst>
          </p:nvPr>
        </p:nvGraphicFramePr>
        <p:xfrm>
          <a:off x="4194162" y="2971022"/>
          <a:ext cx="5344229" cy="360357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a:extLst>
              <a:ext uri="{FF2B5EF4-FFF2-40B4-BE49-F238E27FC236}">
                <a16:creationId xmlns:a16="http://schemas.microsoft.com/office/drawing/2014/main" id="{ECA1B6F4-A6E8-4A7B-BD0D-400F96C8EF11}"/>
              </a:ext>
            </a:extLst>
          </p:cNvPr>
          <p:cNvSpPr txBox="1">
            <a:spLocks/>
          </p:cNvSpPr>
          <p:nvPr/>
        </p:nvSpPr>
        <p:spPr>
          <a:xfrm>
            <a:off x="525860" y="1520750"/>
            <a:ext cx="8472630" cy="1526600"/>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Community cohesion measures of ‘satisfaction with the local area’ and ‘getting on well’ continue to indicate that there is generally high satisfaction with the local area but there is little change in uptake of activities to support communities. The percentage of residents voluntarily participating did however increase significantly between 2013 to 2014. </a:t>
            </a:r>
          </a:p>
          <a:p>
            <a:endParaRPr lang="en-GB" dirty="0"/>
          </a:p>
          <a:p>
            <a:pPr marL="0" indent="0">
              <a:buNone/>
            </a:pPr>
            <a:r>
              <a:rPr lang="en-GB" dirty="0">
                <a:solidFill>
                  <a:srgbClr val="000000"/>
                </a:solidFill>
                <a:latin typeface="Arial" panose="020B0604020202020204" pitchFamily="34" charset="0"/>
              </a:rPr>
              <a:t>Residents of Epping Forest and Maldon have higher levels of agreement on all measures that are the same or higher than the average. Conversely, Harlow residents have lower than average levels of agreement on all community cohesion measures. </a:t>
            </a:r>
          </a:p>
          <a:p>
            <a:endParaRPr lang="en-GB" b="1" dirty="0"/>
          </a:p>
        </p:txBody>
      </p:sp>
      <p:graphicFrame>
        <p:nvGraphicFramePr>
          <p:cNvPr id="14" name="Chart 13">
            <a:extLst>
              <a:ext uri="{FF2B5EF4-FFF2-40B4-BE49-F238E27FC236}">
                <a16:creationId xmlns:a16="http://schemas.microsoft.com/office/drawing/2014/main" id="{46760605-2F9B-4CE8-BFFB-6438DF916307}"/>
              </a:ext>
            </a:extLst>
          </p:cNvPr>
          <p:cNvGraphicFramePr>
            <a:graphicFrameLocks/>
          </p:cNvGraphicFramePr>
          <p:nvPr>
            <p:extLst>
              <p:ext uri="{D42A27DB-BD31-4B8C-83A1-F6EECF244321}">
                <p14:modId xmlns:p14="http://schemas.microsoft.com/office/powerpoint/2010/main" val="2496321054"/>
              </p:ext>
            </p:extLst>
          </p:nvPr>
        </p:nvGraphicFramePr>
        <p:xfrm>
          <a:off x="449530" y="2894690"/>
          <a:ext cx="4002691" cy="314559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a:solidFill>
            <a:srgbClr val="007E31"/>
          </a:solidFill>
        </p:spPr>
        <p:txBody>
          <a:bodyPr/>
          <a:lstStyle/>
          <a:p>
            <a:fld id="{B6F15528-21DE-4FAA-801E-634DDDAF4B2B}" type="slidenum">
              <a:rPr lang="en-US" smtClean="0"/>
              <a:pPr/>
              <a:t>45</a:t>
            </a:fld>
            <a:endParaRPr lang="en-US"/>
          </a:p>
        </p:txBody>
      </p:sp>
      <p:sp>
        <p:nvSpPr>
          <p:cNvPr id="11" name="TextBox 10"/>
          <p:cNvSpPr txBox="1"/>
          <p:nvPr/>
        </p:nvSpPr>
        <p:spPr>
          <a:xfrm>
            <a:off x="831180" y="6024220"/>
            <a:ext cx="3282190" cy="369332"/>
          </a:xfrm>
          <a:prstGeom prst="rect">
            <a:avLst/>
          </a:prstGeom>
          <a:noFill/>
        </p:spPr>
        <p:txBody>
          <a:bodyPr wrap="square" rtlCol="0">
            <a:spAutoFit/>
          </a:bodyPr>
          <a:lstStyle/>
          <a:p>
            <a:r>
              <a:rPr lang="en-GB" sz="900" dirty="0">
                <a:solidFill>
                  <a:srgbClr val="000000"/>
                </a:solidFill>
              </a:rPr>
              <a:t>Local area a place where people from different backgrounds get on well together </a:t>
            </a:r>
            <a:endParaRPr lang="en-GB" sz="900" dirty="0"/>
          </a:p>
        </p:txBody>
      </p:sp>
    </p:spTree>
    <p:extLst>
      <p:ext uri="{BB962C8B-B14F-4D97-AF65-F5344CB8AC3E}">
        <p14:creationId xmlns:p14="http://schemas.microsoft.com/office/powerpoint/2010/main" val="1478873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7E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Environment</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39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73050"/>
            <a:ext cx="5144670" cy="1162050"/>
          </a:xfrm>
          <a:solidFill>
            <a:schemeClr val="accent6">
              <a:lumMod val="20000"/>
              <a:lumOff val="80000"/>
            </a:schemeClr>
          </a:solidFill>
        </p:spPr>
        <p:txBody>
          <a:bodyPr>
            <a:normAutofit/>
          </a:bodyPr>
          <a:lstStyle/>
          <a:p>
            <a:pPr algn="l"/>
            <a:r>
              <a:rPr lang="en-GB" sz="2000" b="1" dirty="0">
                <a:solidFill>
                  <a:srgbClr val="007E31"/>
                </a:solidFill>
              </a:rPr>
              <a:t>  CO</a:t>
            </a:r>
            <a:r>
              <a:rPr lang="en-GB" sz="1400" b="1" dirty="0">
                <a:solidFill>
                  <a:srgbClr val="007E31"/>
                </a:solidFill>
              </a:rPr>
              <a:t>2</a:t>
            </a:r>
            <a:r>
              <a:rPr lang="en-GB" sz="2000" b="1" dirty="0">
                <a:solidFill>
                  <a:srgbClr val="007E31"/>
                </a:solidFill>
              </a:rPr>
              <a:t> Emissions in Essex are lower than the Regional and National average and are reducing in line with the national rate</a:t>
            </a:r>
          </a:p>
        </p:txBody>
      </p:sp>
      <p:sp>
        <p:nvSpPr>
          <p:cNvPr id="7" name="Text Placeholder 3"/>
          <p:cNvSpPr txBox="1">
            <a:spLocks/>
          </p:cNvSpPr>
          <p:nvPr/>
        </p:nvSpPr>
        <p:spPr>
          <a:xfrm>
            <a:off x="495300" y="1435103"/>
            <a:ext cx="9037500" cy="207022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b="1" dirty="0">
                <a:solidFill>
                  <a:srgbClr val="000000"/>
                </a:solidFill>
              </a:rPr>
              <a:t>CO2 Emissions</a:t>
            </a:r>
          </a:p>
          <a:p>
            <a:pPr marL="0" indent="0">
              <a:buNone/>
            </a:pPr>
            <a:r>
              <a:rPr lang="en-GB" sz="1400" dirty="0">
                <a:solidFill>
                  <a:srgbClr val="000000"/>
                </a:solidFill>
              </a:rPr>
              <a:t>In 2016 Essex ranked 62/152 Local Authorities (with 1 being the highest) on emission levels per capita.</a:t>
            </a:r>
          </a:p>
          <a:p>
            <a:pPr marL="0" indent="0">
              <a:buNone/>
            </a:pPr>
            <a:r>
              <a:rPr lang="en-GB" sz="1400" dirty="0">
                <a:solidFill>
                  <a:srgbClr val="000000"/>
                </a:solidFill>
              </a:rPr>
              <a:t>Essex CO2 emissions per capita have reduced by one third between 2005 and 2016.  The trend is similar for England and the East Region with Essex tracking the trend at a lower rate.</a:t>
            </a:r>
          </a:p>
          <a:p>
            <a:pPr marL="0" indent="0">
              <a:buNone/>
            </a:pPr>
            <a:r>
              <a:rPr lang="en-GB" sz="1400" dirty="0">
                <a:solidFill>
                  <a:srgbClr val="000000"/>
                </a:solidFill>
              </a:rPr>
              <a:t>There is a mirrored reduction across each district.  In 2016 Uttlesford had the highest levels at 6.2 tonnes per person and Castle Point the lowest at 3.3 tonnes </a:t>
            </a: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p:txBody>
      </p:sp>
      <p:grpSp>
        <p:nvGrpSpPr>
          <p:cNvPr id="11" name="Group 10"/>
          <p:cNvGrpSpPr/>
          <p:nvPr/>
        </p:nvGrpSpPr>
        <p:grpSpPr>
          <a:xfrm>
            <a:off x="296871" y="3657990"/>
            <a:ext cx="3434850" cy="2318690"/>
            <a:chOff x="6202268" y="557282"/>
            <a:chExt cx="3562356" cy="231869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75" t="1190" r="1525" b="5078"/>
            <a:stretch/>
          </p:blipFill>
          <p:spPr bwMode="auto">
            <a:xfrm>
              <a:off x="6385579" y="1121630"/>
              <a:ext cx="3021058" cy="175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202268" y="557282"/>
              <a:ext cx="3562356" cy="646331"/>
            </a:xfrm>
            <a:prstGeom prst="rect">
              <a:avLst/>
            </a:prstGeom>
            <a:noFill/>
          </p:spPr>
          <p:txBody>
            <a:bodyPr wrap="square" rtlCol="0">
              <a:spAutoFit/>
            </a:bodyPr>
            <a:lstStyle/>
            <a:p>
              <a:r>
                <a:rPr lang="en-GB" sz="1200" b="1" dirty="0">
                  <a:solidFill>
                    <a:srgbClr val="000000"/>
                  </a:solidFill>
                </a:rPr>
                <a:t>CO2 emissions per capita within local authority control </a:t>
              </a:r>
            </a:p>
            <a:p>
              <a:r>
                <a:rPr lang="en-GB" sz="1200" b="1" dirty="0">
                  <a:solidFill>
                    <a:srgbClr val="000000"/>
                  </a:solidFill>
                </a:rPr>
                <a:t>LAs in England rankings - 2016</a:t>
              </a:r>
            </a:p>
          </p:txBody>
        </p:sp>
      </p:grpSp>
      <p:sp>
        <p:nvSpPr>
          <p:cNvPr id="13" name="TextBox 12"/>
          <p:cNvSpPr txBox="1"/>
          <p:nvPr/>
        </p:nvSpPr>
        <p:spPr>
          <a:xfrm>
            <a:off x="3502730" y="3657992"/>
            <a:ext cx="3434850" cy="461665"/>
          </a:xfrm>
          <a:prstGeom prst="rect">
            <a:avLst/>
          </a:prstGeom>
          <a:noFill/>
        </p:spPr>
        <p:txBody>
          <a:bodyPr wrap="square" rtlCol="0">
            <a:spAutoFit/>
          </a:bodyPr>
          <a:lstStyle/>
          <a:p>
            <a:r>
              <a:rPr lang="en-GB" sz="1200" b="1" dirty="0">
                <a:solidFill>
                  <a:srgbClr val="000000"/>
                </a:solidFill>
              </a:rPr>
              <a:t>CO2 emissions per capita within local authority control – 2005-2016</a:t>
            </a:r>
          </a:p>
        </p:txBody>
      </p:sp>
      <p:grpSp>
        <p:nvGrpSpPr>
          <p:cNvPr id="10" name="Group 9"/>
          <p:cNvGrpSpPr/>
          <p:nvPr/>
        </p:nvGrpSpPr>
        <p:grpSpPr>
          <a:xfrm>
            <a:off x="6708590" y="3657990"/>
            <a:ext cx="3053200" cy="2595221"/>
            <a:chOff x="-256523" y="1788447"/>
            <a:chExt cx="3816500" cy="2595221"/>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366" t="4191" r="4454" b="7327"/>
            <a:stretch/>
          </p:blipFill>
          <p:spPr bwMode="auto">
            <a:xfrm>
              <a:off x="-161111" y="2293936"/>
              <a:ext cx="3721088" cy="208973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56523" y="1788447"/>
              <a:ext cx="3816500" cy="461665"/>
            </a:xfrm>
            <a:prstGeom prst="rect">
              <a:avLst/>
            </a:prstGeom>
            <a:noFill/>
          </p:spPr>
          <p:txBody>
            <a:bodyPr wrap="square" rtlCol="0">
              <a:spAutoFit/>
            </a:bodyPr>
            <a:lstStyle/>
            <a:p>
              <a:r>
                <a:rPr lang="en-GB" sz="1200" b="1" dirty="0">
                  <a:solidFill>
                    <a:srgbClr val="000000"/>
                  </a:solidFill>
                </a:rPr>
                <a:t>CO2 emissions per capita within local authority control by district 2016</a:t>
              </a:r>
            </a:p>
          </p:txBody>
        </p:sp>
      </p:gr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059" y="4110124"/>
            <a:ext cx="2900541"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solidFill>
            <a:srgbClr val="007E31"/>
          </a:solidFill>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462013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73050"/>
            <a:ext cx="5144670" cy="1162050"/>
          </a:xfrm>
          <a:solidFill>
            <a:schemeClr val="accent6">
              <a:lumMod val="20000"/>
              <a:lumOff val="80000"/>
            </a:schemeClr>
          </a:solidFill>
        </p:spPr>
        <p:txBody>
          <a:bodyPr>
            <a:normAutofit/>
          </a:bodyPr>
          <a:lstStyle/>
          <a:p>
            <a:pPr algn="l"/>
            <a:r>
              <a:rPr lang="en-GB" sz="2000" b="1" dirty="0">
                <a:solidFill>
                  <a:srgbClr val="007E31"/>
                </a:solidFill>
              </a:rPr>
              <a:t>  Energy from Renewables increasing steadily in Essex with  strong growth in Maldon and Braintree</a:t>
            </a:r>
          </a:p>
        </p:txBody>
      </p:sp>
      <p:sp>
        <p:nvSpPr>
          <p:cNvPr id="7" name="Text Placeholder 3"/>
          <p:cNvSpPr txBox="1">
            <a:spLocks/>
          </p:cNvSpPr>
          <p:nvPr/>
        </p:nvSpPr>
        <p:spPr>
          <a:xfrm>
            <a:off x="495300" y="1435103"/>
            <a:ext cx="8655850" cy="207022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solidFill>
                <a:srgbClr val="000000"/>
              </a:solidFill>
            </a:endParaRPr>
          </a:p>
          <a:p>
            <a:pPr marL="0" indent="0">
              <a:buNone/>
            </a:pPr>
            <a:r>
              <a:rPr lang="en-GB" sz="1400" dirty="0">
                <a:solidFill>
                  <a:srgbClr val="000000"/>
                </a:solidFill>
              </a:rPr>
              <a:t>Energy generated from renewable sources has increased in Essex by 32% points between 2014 and 2017.  This is below the East of England region (47%) and England (43%)</a:t>
            </a:r>
          </a:p>
          <a:p>
            <a:pPr marL="0" indent="0">
              <a:buNone/>
            </a:pPr>
            <a:r>
              <a:rPr lang="en-GB" sz="1400" dirty="0">
                <a:solidFill>
                  <a:srgbClr val="000000"/>
                </a:solidFill>
              </a:rPr>
              <a:t>51% of energy from renewables generated in the whole of Essex was in Tendring largely due to the large windfarms based in the district.</a:t>
            </a:r>
          </a:p>
          <a:p>
            <a:pPr marL="0" indent="0">
              <a:buNone/>
            </a:pPr>
            <a:r>
              <a:rPr lang="en-GB" sz="1400" dirty="0">
                <a:solidFill>
                  <a:srgbClr val="000000"/>
                </a:solidFill>
              </a:rPr>
              <a:t>The largest growth areas in the same period were Maldon (+122%) due to additional wind turbines and Braintree (+290%) due to the opening of a new anaerobic digestion plant.	</a:t>
            </a: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30" y="3581660"/>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330" y="3581660"/>
            <a:ext cx="4572000" cy="236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54851" y="6100550"/>
            <a:ext cx="3434850" cy="261610"/>
          </a:xfrm>
          <a:prstGeom prst="rect">
            <a:avLst/>
          </a:prstGeom>
          <a:noFill/>
        </p:spPr>
        <p:txBody>
          <a:bodyPr wrap="square" rtlCol="0">
            <a:spAutoFit/>
          </a:bodyPr>
          <a:lstStyle/>
          <a:p>
            <a:r>
              <a:rPr lang="en-GB" sz="1050" dirty="0">
                <a:solidFill>
                  <a:srgbClr val="000000"/>
                </a:solidFill>
              </a:rPr>
              <a:t>Energy (MWh) generated from renewables</a:t>
            </a:r>
          </a:p>
        </p:txBody>
      </p:sp>
      <p:sp>
        <p:nvSpPr>
          <p:cNvPr id="16" name="TextBox 15"/>
          <p:cNvSpPr txBox="1"/>
          <p:nvPr/>
        </p:nvSpPr>
        <p:spPr>
          <a:xfrm>
            <a:off x="5563641" y="6100552"/>
            <a:ext cx="3434850" cy="430887"/>
          </a:xfrm>
          <a:prstGeom prst="rect">
            <a:avLst/>
          </a:prstGeom>
          <a:noFill/>
        </p:spPr>
        <p:txBody>
          <a:bodyPr wrap="square" rtlCol="0">
            <a:spAutoFit/>
          </a:bodyPr>
          <a:lstStyle/>
          <a:p>
            <a:r>
              <a:rPr lang="en-GB" sz="1050" dirty="0">
                <a:solidFill>
                  <a:srgbClr val="000000"/>
                </a:solidFill>
              </a:rPr>
              <a:t>Energy (MWh) generated from renewables by district 2014 v 2017</a:t>
            </a:r>
          </a:p>
        </p:txBody>
      </p:sp>
      <p:sp>
        <p:nvSpPr>
          <p:cNvPr id="3" name="Slide Number Placeholder 2"/>
          <p:cNvSpPr>
            <a:spLocks noGrp="1"/>
          </p:cNvSpPr>
          <p:nvPr>
            <p:ph type="sldNum" sz="quarter" idx="12"/>
          </p:nvPr>
        </p:nvSpPr>
        <p:spPr>
          <a:solidFill>
            <a:srgbClr val="007E31"/>
          </a:solidFill>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4139207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73050"/>
            <a:ext cx="5144670" cy="1162050"/>
          </a:xfrm>
          <a:solidFill>
            <a:schemeClr val="accent6">
              <a:lumMod val="20000"/>
              <a:lumOff val="80000"/>
            </a:schemeClr>
          </a:solidFill>
        </p:spPr>
        <p:txBody>
          <a:bodyPr>
            <a:normAutofit/>
          </a:bodyPr>
          <a:lstStyle/>
          <a:p>
            <a:pPr algn="l"/>
            <a:r>
              <a:rPr lang="en-GB" sz="2000" b="1" dirty="0">
                <a:solidFill>
                  <a:srgbClr val="007E31"/>
                </a:solidFill>
              </a:rPr>
              <a:t>  Domestic electricity consumption is higher than the National average, but is reducing.</a:t>
            </a:r>
          </a:p>
        </p:txBody>
      </p:sp>
      <p:sp>
        <p:nvSpPr>
          <p:cNvPr id="7" name="Text Placeholder 3"/>
          <p:cNvSpPr txBox="1">
            <a:spLocks/>
          </p:cNvSpPr>
          <p:nvPr/>
        </p:nvSpPr>
        <p:spPr>
          <a:xfrm>
            <a:off x="571629" y="1740421"/>
            <a:ext cx="8350531" cy="2070229"/>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b="1" dirty="0">
                <a:solidFill>
                  <a:srgbClr val="000000"/>
                </a:solidFill>
              </a:rPr>
              <a:t>Domestic electricity consumption (kWh) is higher in Essex (4,200) than the regional average (4,100) and the national (3,760) </a:t>
            </a:r>
          </a:p>
          <a:p>
            <a:pPr marL="0" indent="0">
              <a:buNone/>
            </a:pPr>
            <a:r>
              <a:rPr lang="en-GB" sz="1400" dirty="0">
                <a:solidFill>
                  <a:srgbClr val="000000"/>
                </a:solidFill>
              </a:rPr>
              <a:t>Maldon (4,970) and Uttlesford (4,880) are the districts with highest consumption.  Harlow has the lowest average consumption (3,420).</a:t>
            </a:r>
          </a:p>
          <a:p>
            <a:pPr marL="0" indent="0">
              <a:buNone/>
            </a:pPr>
            <a:r>
              <a:rPr lang="en-GB" sz="1400" dirty="0">
                <a:solidFill>
                  <a:srgbClr val="000000"/>
                </a:solidFill>
              </a:rPr>
              <a:t>Consumption is reducing in Essex in line with both regional and national rates.</a:t>
            </a:r>
          </a:p>
          <a:p>
            <a:pPr marL="0" indent="0">
              <a:buNone/>
            </a:pPr>
            <a:r>
              <a:rPr lang="en-GB" sz="1400" dirty="0">
                <a:solidFill>
                  <a:srgbClr val="000000"/>
                </a:solidFill>
              </a:rPr>
              <a:t>Essex (53%) household recycling rates are above both the East of England (49%) and national rate (44%).</a:t>
            </a:r>
          </a:p>
          <a:p>
            <a:pPr marL="0" indent="0">
              <a:buNone/>
            </a:pPr>
            <a:r>
              <a:rPr lang="en-GB" sz="1400" dirty="0">
                <a:solidFill>
                  <a:srgbClr val="000000"/>
                </a:solidFill>
              </a:rPr>
              <a:t>Rochford has the highest rate across the districts, with Maldon second, however Maldon has seen the greatest increase between 2014-15 and 2016-17, and increase of 12 percentage points from 46% to 58%.</a:t>
            </a:r>
          </a:p>
          <a:p>
            <a:pPr marL="0" indent="0">
              <a:buNone/>
            </a:pPr>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161" y="3734320"/>
            <a:ext cx="2824210" cy="247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3840" y="6405870"/>
            <a:ext cx="3358520" cy="230832"/>
          </a:xfrm>
          <a:prstGeom prst="rect">
            <a:avLst/>
          </a:prstGeom>
          <a:noFill/>
        </p:spPr>
        <p:txBody>
          <a:bodyPr wrap="square" rtlCol="0">
            <a:spAutoFit/>
          </a:bodyPr>
          <a:lstStyle/>
          <a:p>
            <a:r>
              <a:rPr lang="en-GB" sz="900" dirty="0">
                <a:solidFill>
                  <a:srgbClr val="000000"/>
                </a:solidFill>
              </a:rPr>
              <a:t>Electricity – domestic use per household 2017 (kWh)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311" y="3810650"/>
            <a:ext cx="4732460" cy="236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solidFill>
            <a:srgbClr val="007E31"/>
          </a:solidFill>
        </p:spPr>
        <p:txBody>
          <a:bodyPr/>
          <a:lstStyle/>
          <a:p>
            <a:fld id="{B6F15528-21DE-4FAA-801E-634DDDAF4B2B}" type="slidenum">
              <a:rPr lang="en-US" smtClean="0"/>
              <a:pPr/>
              <a:t>49</a:t>
            </a:fld>
            <a:endParaRPr lang="en-US"/>
          </a:p>
        </p:txBody>
      </p:sp>
      <p:sp>
        <p:nvSpPr>
          <p:cNvPr id="9" name="TextBox 8"/>
          <p:cNvSpPr txBox="1"/>
          <p:nvPr/>
        </p:nvSpPr>
        <p:spPr>
          <a:xfrm>
            <a:off x="5868960" y="6405870"/>
            <a:ext cx="3358520" cy="230832"/>
          </a:xfrm>
          <a:prstGeom prst="rect">
            <a:avLst/>
          </a:prstGeom>
          <a:noFill/>
        </p:spPr>
        <p:txBody>
          <a:bodyPr wrap="square" rtlCol="0">
            <a:spAutoFit/>
          </a:bodyPr>
          <a:lstStyle/>
          <a:p>
            <a:r>
              <a:rPr lang="en-GB" sz="900" dirty="0">
                <a:solidFill>
                  <a:srgbClr val="000000"/>
                </a:solidFill>
              </a:rPr>
              <a:t>Electricity – domestic use per household 2017 (kWh) over time  </a:t>
            </a:r>
          </a:p>
        </p:txBody>
      </p:sp>
    </p:spTree>
    <p:extLst>
      <p:ext uri="{BB962C8B-B14F-4D97-AF65-F5344CB8AC3E}">
        <p14:creationId xmlns:p14="http://schemas.microsoft.com/office/powerpoint/2010/main" val="246007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006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Qualifications  </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98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7E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Homes</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36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105661" y="375800"/>
            <a:ext cx="4503470" cy="5953740"/>
          </a:xfrm>
          <a:prstGeom prst="roundRect">
            <a:avLst>
              <a:gd name="adj" fmla="val 65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95301" y="273050"/>
            <a:ext cx="4228710" cy="1162050"/>
          </a:xfrm>
          <a:solidFill>
            <a:schemeClr val="accent6">
              <a:lumMod val="20000"/>
              <a:lumOff val="80000"/>
            </a:schemeClr>
          </a:solidFill>
        </p:spPr>
        <p:txBody>
          <a:bodyPr>
            <a:normAutofit/>
          </a:bodyPr>
          <a:lstStyle/>
          <a:p>
            <a:r>
              <a:rPr lang="en-GB" dirty="0">
                <a:solidFill>
                  <a:srgbClr val="007E31"/>
                </a:solidFill>
              </a:rPr>
              <a:t> The majority of homes in Essex are owner occupied Detached or Semi-detached homes. </a:t>
            </a:r>
          </a:p>
        </p:txBody>
      </p:sp>
      <p:sp>
        <p:nvSpPr>
          <p:cNvPr id="8" name="Text Placeholder 7"/>
          <p:cNvSpPr>
            <a:spLocks noGrp="1"/>
          </p:cNvSpPr>
          <p:nvPr>
            <p:ph type="body" sz="half" idx="2"/>
          </p:nvPr>
        </p:nvSpPr>
        <p:spPr>
          <a:xfrm>
            <a:off x="5410980" y="757450"/>
            <a:ext cx="3969160" cy="2671550"/>
          </a:xfrm>
        </p:spPr>
        <p:txBody>
          <a:bodyPr>
            <a:normAutofit/>
          </a:bodyPr>
          <a:lstStyle/>
          <a:p>
            <a:r>
              <a:rPr lang="en-GB" b="1" dirty="0"/>
              <a:t>Type of housing</a:t>
            </a:r>
          </a:p>
          <a:p>
            <a:r>
              <a:rPr lang="en-GB" dirty="0"/>
              <a:t>The majority of housing in Essex is either Detached (23.7%) or Semi-detached (28.2%). There is a wide disparity in the proportion of flats between districts, Maldon has only 7% flats compared to Colchester and Chelmsford which have 19% and 17% respectively. </a:t>
            </a:r>
          </a:p>
          <a:p>
            <a:endParaRPr lang="en-GB" dirty="0"/>
          </a:p>
          <a:p>
            <a:endParaRPr lang="en-GB" dirty="0"/>
          </a:p>
        </p:txBody>
      </p:sp>
      <p:sp>
        <p:nvSpPr>
          <p:cNvPr id="15" name="TextBox 14">
            <a:extLst>
              <a:ext uri="{FF2B5EF4-FFF2-40B4-BE49-F238E27FC236}">
                <a16:creationId xmlns:a16="http://schemas.microsoft.com/office/drawing/2014/main" id="{633B6865-AF9D-4180-8235-92A21844879B}"/>
              </a:ext>
            </a:extLst>
          </p:cNvPr>
          <p:cNvSpPr txBox="1"/>
          <p:nvPr/>
        </p:nvSpPr>
        <p:spPr>
          <a:xfrm>
            <a:off x="5943601" y="6477000"/>
            <a:ext cx="3469867" cy="215444"/>
          </a:xfrm>
          <a:prstGeom prst="rect">
            <a:avLst/>
          </a:prstGeom>
          <a:noFill/>
        </p:spPr>
        <p:txBody>
          <a:bodyPr wrap="square" rtlCol="0">
            <a:spAutoFit/>
          </a:bodyPr>
          <a:lstStyle/>
          <a:p>
            <a:pPr algn="r"/>
            <a:r>
              <a:rPr lang="en-GB" sz="800" dirty="0"/>
              <a:t>Source: Experian MOSAIC household Segmentation</a:t>
            </a:r>
          </a:p>
        </p:txBody>
      </p:sp>
      <p:graphicFrame>
        <p:nvGraphicFramePr>
          <p:cNvPr id="12" name="Chart 11"/>
          <p:cNvGraphicFramePr/>
          <p:nvPr>
            <p:extLst>
              <p:ext uri="{D42A27DB-BD31-4B8C-83A1-F6EECF244321}">
                <p14:modId xmlns:p14="http://schemas.microsoft.com/office/powerpoint/2010/main" val="854209205"/>
              </p:ext>
            </p:extLst>
          </p:nvPr>
        </p:nvGraphicFramePr>
        <p:xfrm>
          <a:off x="5258320" y="2971022"/>
          <a:ext cx="4274480" cy="30802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3977202599"/>
              </p:ext>
            </p:extLst>
          </p:nvPr>
        </p:nvGraphicFramePr>
        <p:xfrm>
          <a:off x="449530" y="3581660"/>
          <a:ext cx="4350810" cy="282421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txBox="1">
            <a:spLocks/>
          </p:cNvSpPr>
          <p:nvPr/>
        </p:nvSpPr>
        <p:spPr>
          <a:xfrm>
            <a:off x="449531" y="1597080"/>
            <a:ext cx="4427140" cy="213724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GB" b="1" dirty="0"/>
              <a:t>Housing Tenure</a:t>
            </a:r>
          </a:p>
          <a:p>
            <a:r>
              <a:rPr lang="en-GB" dirty="0"/>
              <a:t>The majority of homes are owner occupied in Essex (72.8%). There is however a disparity between districts, Harlow has only 56% of properties owner occupied compared with 85% in Rochford.  </a:t>
            </a:r>
          </a:p>
          <a:p>
            <a:r>
              <a:rPr lang="en-GB" dirty="0"/>
              <a:t>This would likely impact on the quality of homes as privately owned homes tend to be better maintained. </a:t>
            </a:r>
          </a:p>
        </p:txBody>
      </p:sp>
      <p:sp>
        <p:nvSpPr>
          <p:cNvPr id="4" name="Slide Number Placeholder 3"/>
          <p:cNvSpPr>
            <a:spLocks noGrp="1"/>
          </p:cNvSpPr>
          <p:nvPr>
            <p:ph type="sldNum" sz="quarter" idx="12"/>
          </p:nvPr>
        </p:nvSpPr>
        <p:spPr>
          <a:solidFill>
            <a:srgbClr val="007E31"/>
          </a:solidFill>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4112074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fontScale="90000"/>
          </a:bodyPr>
          <a:lstStyle/>
          <a:p>
            <a:r>
              <a:rPr lang="en-GB" dirty="0">
                <a:solidFill>
                  <a:schemeClr val="accent2"/>
                </a:solidFill>
              </a:rPr>
              <a:t>    </a:t>
            </a:r>
            <a:r>
              <a:rPr lang="en-GB" sz="1800" dirty="0">
                <a:solidFill>
                  <a:srgbClr val="007E31"/>
                </a:solidFill>
              </a:rPr>
              <a:t>Median House prices have grown 70% in Essex in the last 10 years, with the highest growth seen in Epping Forest. </a:t>
            </a:r>
          </a:p>
        </p:txBody>
      </p:sp>
      <p:sp>
        <p:nvSpPr>
          <p:cNvPr id="8" name="Text Placeholder 7"/>
          <p:cNvSpPr>
            <a:spLocks noGrp="1"/>
          </p:cNvSpPr>
          <p:nvPr>
            <p:ph type="body" sz="half" idx="2"/>
          </p:nvPr>
        </p:nvSpPr>
        <p:spPr>
          <a:xfrm>
            <a:off x="525861" y="1826070"/>
            <a:ext cx="8701620" cy="1908250"/>
          </a:xfrm>
        </p:spPr>
        <p:txBody>
          <a:bodyPr>
            <a:normAutofit/>
          </a:bodyPr>
          <a:lstStyle/>
          <a:p>
            <a:r>
              <a:rPr lang="en-GB" dirty="0"/>
              <a:t>The median property price in Essex in 2018 was £310,594. For all common property types the Essex median price was higher in 2018 than the East of England median. Essex median house prices have grown 70% between 2009 and 2015, compared with national growth of 48% and regional growth of 65%. </a:t>
            </a:r>
            <a:br>
              <a:rPr lang="en-GB" dirty="0"/>
            </a:br>
            <a:br>
              <a:rPr lang="en-GB" dirty="0"/>
            </a:br>
            <a:r>
              <a:rPr lang="en-GB" dirty="0"/>
              <a:t>Epping Forest had the highest growth rate, 83%, in the same time period. The lowest growth was in </a:t>
            </a:r>
            <a:r>
              <a:rPr lang="en-GB" dirty="0" err="1"/>
              <a:t>Tendring</a:t>
            </a:r>
            <a:r>
              <a:rPr lang="en-GB" dirty="0"/>
              <a:t> with only 52% growth indicating that the disparity between house prices in Essex will widen. This will likely lead to social mobility issues pricing people out of an area. </a:t>
            </a:r>
          </a:p>
          <a:p>
            <a:endParaRPr lang="en-GB" dirty="0"/>
          </a:p>
        </p:txBody>
      </p:sp>
      <p:sp>
        <p:nvSpPr>
          <p:cNvPr id="15" name="TextBox 14">
            <a:extLst>
              <a:ext uri="{FF2B5EF4-FFF2-40B4-BE49-F238E27FC236}">
                <a16:creationId xmlns:a16="http://schemas.microsoft.com/office/drawing/2014/main" id="{633B6865-AF9D-4180-8235-92A21844879B}"/>
              </a:ext>
            </a:extLst>
          </p:cNvPr>
          <p:cNvSpPr txBox="1"/>
          <p:nvPr/>
        </p:nvSpPr>
        <p:spPr>
          <a:xfrm>
            <a:off x="5737861" y="6642556"/>
            <a:ext cx="4155147" cy="215444"/>
          </a:xfrm>
          <a:prstGeom prst="rect">
            <a:avLst/>
          </a:prstGeom>
          <a:noFill/>
        </p:spPr>
        <p:txBody>
          <a:bodyPr wrap="square" rtlCol="0">
            <a:spAutoFit/>
          </a:bodyPr>
          <a:lstStyle/>
          <a:p>
            <a:pPr algn="r"/>
            <a:r>
              <a:rPr lang="en-GB" sz="800" dirty="0"/>
              <a:t>Source: ONS, HPSSA Dataset 9, Median House Prices for Administrative Areas</a:t>
            </a:r>
          </a:p>
        </p:txBody>
      </p:sp>
      <p:graphicFrame>
        <p:nvGraphicFramePr>
          <p:cNvPr id="11" name="Table 10"/>
          <p:cNvGraphicFramePr>
            <a:graphicFrameLocks noGrp="1"/>
          </p:cNvGraphicFramePr>
          <p:nvPr>
            <p:extLst>
              <p:ext uri="{D42A27DB-BD31-4B8C-83A1-F6EECF244321}">
                <p14:modId xmlns:p14="http://schemas.microsoft.com/office/powerpoint/2010/main" val="1002329260"/>
              </p:ext>
            </p:extLst>
          </p:nvPr>
        </p:nvGraphicFramePr>
        <p:xfrm>
          <a:off x="3886200" y="304800"/>
          <a:ext cx="5820092" cy="1264966"/>
        </p:xfrm>
        <a:graphic>
          <a:graphicData uri="http://schemas.openxmlformats.org/drawingml/2006/table">
            <a:tbl>
              <a:tblPr firstRow="1" bandRow="1">
                <a:tableStyleId>{2D5ABB26-0587-4C30-8999-92F81FD0307C}</a:tableStyleId>
              </a:tblPr>
              <a:tblGrid>
                <a:gridCol w="638492">
                  <a:extLst>
                    <a:ext uri="{9D8B030D-6E8A-4147-A177-3AD203B41FA5}">
                      <a16:colId xmlns:a16="http://schemas.microsoft.com/office/drawing/2014/main" val="20000"/>
                    </a:ext>
                  </a:extLst>
                </a:gridCol>
                <a:gridCol w="1036320">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gridCol w="1036320">
                  <a:extLst>
                    <a:ext uri="{9D8B030D-6E8A-4147-A177-3AD203B41FA5}">
                      <a16:colId xmlns:a16="http://schemas.microsoft.com/office/drawing/2014/main" val="20003"/>
                    </a:ext>
                  </a:extLst>
                </a:gridCol>
                <a:gridCol w="1036320">
                  <a:extLst>
                    <a:ext uri="{9D8B030D-6E8A-4147-A177-3AD203B41FA5}">
                      <a16:colId xmlns:a16="http://schemas.microsoft.com/office/drawing/2014/main" val="20004"/>
                    </a:ext>
                  </a:extLst>
                </a:gridCol>
                <a:gridCol w="1036320">
                  <a:extLst>
                    <a:ext uri="{9D8B030D-6E8A-4147-A177-3AD203B41FA5}">
                      <a16:colId xmlns:a16="http://schemas.microsoft.com/office/drawing/2014/main" val="20005"/>
                    </a:ext>
                  </a:extLst>
                </a:gridCol>
              </a:tblGrid>
              <a:tr h="580999">
                <a:tc>
                  <a:txBody>
                    <a:bodyPr/>
                    <a:lstStyle/>
                    <a:p>
                      <a:pPr algn="ctr"/>
                      <a:r>
                        <a:rPr lang="en-GB" sz="1000" b="1" dirty="0">
                          <a:solidFill>
                            <a:srgbClr val="007E31"/>
                          </a:solidFill>
                          <a:latin typeface="+mn-lt"/>
                        </a:rPr>
                        <a:t>2018</a:t>
                      </a:r>
                    </a:p>
                  </a:txBody>
                  <a:tcPr anchor="ctr">
                    <a:solidFill>
                      <a:schemeClr val="accent6">
                        <a:lumMod val="20000"/>
                        <a:lumOff val="80000"/>
                      </a:schemeClr>
                    </a:solidFill>
                  </a:tcPr>
                </a:tc>
                <a:tc>
                  <a:txBody>
                    <a:bodyPr/>
                    <a:lstStyle/>
                    <a:p>
                      <a:pPr algn="ctr"/>
                      <a:r>
                        <a:rPr lang="en-GB" sz="1000" b="1" dirty="0">
                          <a:solidFill>
                            <a:srgbClr val="007E31"/>
                          </a:solidFill>
                        </a:rPr>
                        <a:t>Average</a:t>
                      </a:r>
                      <a:r>
                        <a:rPr lang="en-GB" sz="1000" b="1" baseline="0" dirty="0">
                          <a:solidFill>
                            <a:srgbClr val="007E31"/>
                          </a:solidFill>
                        </a:rPr>
                        <a:t> Price: All Properties</a:t>
                      </a:r>
                      <a:endParaRPr lang="en-GB" sz="1000" b="1" dirty="0">
                        <a:solidFill>
                          <a:srgbClr val="007E31"/>
                        </a:solidFill>
                        <a:latin typeface="+mn-lt"/>
                      </a:endParaRPr>
                    </a:p>
                  </a:txBody>
                  <a:tcPr anchor="ctr">
                    <a:solidFill>
                      <a:schemeClr val="accent6">
                        <a:lumMod val="20000"/>
                        <a:lumOff val="80000"/>
                      </a:schemeClr>
                    </a:solidFill>
                  </a:tcPr>
                </a:tc>
                <a:tc>
                  <a:txBody>
                    <a:bodyPr/>
                    <a:lstStyle/>
                    <a:p>
                      <a:pPr algn="ctr"/>
                      <a:r>
                        <a:rPr lang="en-GB" sz="1000" b="1" dirty="0">
                          <a:solidFill>
                            <a:srgbClr val="007E31"/>
                          </a:solidFill>
                        </a:rPr>
                        <a:t>Average Price: Detached Houses</a:t>
                      </a:r>
                      <a:endParaRPr lang="en-GB" sz="1000" b="1" dirty="0">
                        <a:solidFill>
                          <a:srgbClr val="007E31"/>
                        </a:solidFill>
                        <a:latin typeface="+mn-lt"/>
                      </a:endParaRPr>
                    </a:p>
                  </a:txBody>
                  <a:tcPr anchor="ctr">
                    <a:solidFill>
                      <a:schemeClr val="accent6">
                        <a:lumMod val="20000"/>
                        <a:lumOff val="80000"/>
                      </a:schemeClr>
                    </a:solidFill>
                  </a:tcPr>
                </a:tc>
                <a:tc>
                  <a:txBody>
                    <a:bodyPr/>
                    <a:lstStyle/>
                    <a:p>
                      <a:pPr algn="ctr"/>
                      <a:r>
                        <a:rPr lang="en-GB" sz="1000" b="1" dirty="0">
                          <a:solidFill>
                            <a:srgbClr val="007E31"/>
                          </a:solidFill>
                        </a:rPr>
                        <a:t>Average</a:t>
                      </a:r>
                      <a:r>
                        <a:rPr lang="en-GB" sz="1000" b="1" baseline="0" dirty="0">
                          <a:solidFill>
                            <a:srgbClr val="007E31"/>
                          </a:solidFill>
                        </a:rPr>
                        <a:t> Price: Semi-detached houses</a:t>
                      </a:r>
                      <a:endParaRPr lang="en-GB" sz="1000" b="1" dirty="0">
                        <a:solidFill>
                          <a:srgbClr val="007E31"/>
                        </a:solidFill>
                        <a:latin typeface="+mn-lt"/>
                      </a:endParaRPr>
                    </a:p>
                  </a:txBody>
                  <a:tcPr anchor="ctr">
                    <a:solidFill>
                      <a:schemeClr val="accent6">
                        <a:lumMod val="20000"/>
                        <a:lumOff val="80000"/>
                      </a:schemeClr>
                    </a:solidFill>
                  </a:tcPr>
                </a:tc>
                <a:tc>
                  <a:txBody>
                    <a:bodyPr/>
                    <a:lstStyle/>
                    <a:p>
                      <a:pPr algn="ctr"/>
                      <a:r>
                        <a:rPr lang="en-GB" sz="1000" b="1" dirty="0">
                          <a:solidFill>
                            <a:srgbClr val="007E31"/>
                          </a:solidFill>
                        </a:rPr>
                        <a:t>Average price: Terraced houses</a:t>
                      </a:r>
                      <a:endParaRPr lang="en-GB" sz="1000" b="1" dirty="0">
                        <a:solidFill>
                          <a:srgbClr val="007E31"/>
                        </a:solidFill>
                        <a:latin typeface="+mn-lt"/>
                      </a:endParaRPr>
                    </a:p>
                  </a:txBody>
                  <a:tcPr anchor="ctr">
                    <a:solidFill>
                      <a:schemeClr val="accent6">
                        <a:lumMod val="20000"/>
                        <a:lumOff val="80000"/>
                      </a:schemeClr>
                    </a:solidFill>
                  </a:tcPr>
                </a:tc>
                <a:tc>
                  <a:txBody>
                    <a:bodyPr/>
                    <a:lstStyle/>
                    <a:p>
                      <a:pPr algn="ctr"/>
                      <a:r>
                        <a:rPr lang="en-GB" sz="1000" b="1" dirty="0">
                          <a:solidFill>
                            <a:srgbClr val="007E31"/>
                          </a:solidFill>
                        </a:rPr>
                        <a:t>Average price: Flats and</a:t>
                      </a:r>
                      <a:r>
                        <a:rPr lang="en-GB" sz="1000" b="1" baseline="0" dirty="0">
                          <a:solidFill>
                            <a:srgbClr val="007E31"/>
                          </a:solidFill>
                        </a:rPr>
                        <a:t> maisonettes</a:t>
                      </a:r>
                      <a:endParaRPr lang="en-GB" sz="1000" b="1" dirty="0">
                        <a:solidFill>
                          <a:srgbClr val="007E31"/>
                        </a:solidFill>
                        <a:latin typeface="+mn-lt"/>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281963">
                <a:tc>
                  <a:txBody>
                    <a:bodyPr/>
                    <a:lstStyle/>
                    <a:p>
                      <a:pPr algn="ctr"/>
                      <a:r>
                        <a:rPr lang="en-GB" sz="1000" dirty="0"/>
                        <a:t>ESSEX</a:t>
                      </a:r>
                      <a:endParaRPr lang="en-GB" sz="1000" dirty="0">
                        <a:latin typeface="+mn-lt"/>
                      </a:endParaRPr>
                    </a:p>
                  </a:txBody>
                  <a:tcPr anchor="ctr">
                    <a:solidFill>
                      <a:schemeClr val="accent6">
                        <a:lumMod val="20000"/>
                        <a:lumOff val="80000"/>
                      </a:schemeClr>
                    </a:solidFill>
                  </a:tcPr>
                </a:tc>
                <a:tc>
                  <a:txBody>
                    <a:bodyPr/>
                    <a:lstStyle/>
                    <a:p>
                      <a:pPr algn="ctr" fontAlgn="b"/>
                      <a:r>
                        <a:rPr lang="en-GB" sz="1000" u="none" strike="noStrike" dirty="0">
                          <a:solidFill>
                            <a:schemeClr val="tx1"/>
                          </a:solidFill>
                          <a:effectLst/>
                        </a:rPr>
                        <a:t>£310,594</a:t>
                      </a:r>
                      <a:endParaRPr lang="en-GB" sz="1000" b="0" i="0" u="none" strike="noStrike" dirty="0">
                        <a:solidFill>
                          <a:schemeClr val="tx1"/>
                        </a:solidFill>
                        <a:effectLst/>
                        <a:latin typeface="+mn-lt"/>
                      </a:endParaRPr>
                    </a:p>
                  </a:txBody>
                  <a:tcPr marL="9525" marR="9525" marT="9525" marB="0" anchor="ctr">
                    <a:noFill/>
                  </a:tcPr>
                </a:tc>
                <a:tc>
                  <a:txBody>
                    <a:bodyPr/>
                    <a:lstStyle/>
                    <a:p>
                      <a:pPr algn="ctr" fontAlgn="b"/>
                      <a:r>
                        <a:rPr lang="en-GB" sz="1000" u="none" strike="noStrike" dirty="0">
                          <a:solidFill>
                            <a:schemeClr val="tx1"/>
                          </a:solidFill>
                          <a:effectLst/>
                        </a:rPr>
                        <a:t>£481,554</a:t>
                      </a:r>
                      <a:endParaRPr lang="en-GB" sz="1000" b="0" i="0" u="none" strike="noStrike" dirty="0">
                        <a:solidFill>
                          <a:schemeClr val="tx1"/>
                        </a:solidFill>
                        <a:effectLst/>
                        <a:latin typeface="+mn-lt"/>
                      </a:endParaRPr>
                    </a:p>
                  </a:txBody>
                  <a:tcPr marL="9525" marR="9525" marT="9525" marB="0" anchor="ctr">
                    <a:noFill/>
                  </a:tcPr>
                </a:tc>
                <a:tc>
                  <a:txBody>
                    <a:bodyPr/>
                    <a:lstStyle/>
                    <a:p>
                      <a:pPr algn="ctr" fontAlgn="b"/>
                      <a:r>
                        <a:rPr lang="en-GB" sz="1000" u="none" strike="noStrike" dirty="0">
                          <a:solidFill>
                            <a:schemeClr val="tx1"/>
                          </a:solidFill>
                          <a:effectLst/>
                        </a:rPr>
                        <a:t>£315,796</a:t>
                      </a:r>
                      <a:endParaRPr lang="en-GB" sz="1000" b="0" i="0" u="none" strike="noStrike" dirty="0">
                        <a:solidFill>
                          <a:schemeClr val="tx1"/>
                        </a:solidFill>
                        <a:effectLst/>
                        <a:latin typeface="+mn-lt"/>
                      </a:endParaRPr>
                    </a:p>
                  </a:txBody>
                  <a:tcPr marL="9525" marR="9525" marT="9525" marB="0" anchor="ctr">
                    <a:noFill/>
                  </a:tcPr>
                </a:tc>
                <a:tc>
                  <a:txBody>
                    <a:bodyPr/>
                    <a:lstStyle/>
                    <a:p>
                      <a:pPr algn="ctr" fontAlgn="b"/>
                      <a:r>
                        <a:rPr lang="en-GB" sz="1000" u="none" strike="noStrike" dirty="0">
                          <a:solidFill>
                            <a:schemeClr val="tx1"/>
                          </a:solidFill>
                          <a:effectLst/>
                        </a:rPr>
                        <a:t>£261,544</a:t>
                      </a:r>
                      <a:endParaRPr lang="en-GB" sz="1000" b="0" i="0" u="none" strike="noStrike" dirty="0">
                        <a:solidFill>
                          <a:schemeClr val="tx1"/>
                        </a:solidFill>
                        <a:effectLst/>
                        <a:latin typeface="+mn-lt"/>
                      </a:endParaRPr>
                    </a:p>
                  </a:txBody>
                  <a:tcPr marL="9525" marR="9525" marT="9525" marB="0" anchor="ctr">
                    <a:noFill/>
                  </a:tcPr>
                </a:tc>
                <a:tc>
                  <a:txBody>
                    <a:bodyPr/>
                    <a:lstStyle/>
                    <a:p>
                      <a:pPr algn="ctr" fontAlgn="b"/>
                      <a:r>
                        <a:rPr lang="en-GB" sz="1000" u="none" strike="noStrike" dirty="0">
                          <a:solidFill>
                            <a:schemeClr val="tx1"/>
                          </a:solidFill>
                          <a:effectLst/>
                        </a:rPr>
                        <a:t>£198,069</a:t>
                      </a:r>
                      <a:endParaRPr lang="en-GB" sz="1000" b="0" i="0" u="none" strike="noStrike"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10001"/>
                  </a:ext>
                </a:extLst>
              </a:tr>
              <a:tr h="281963">
                <a:tc>
                  <a:txBody>
                    <a:bodyPr/>
                    <a:lstStyle/>
                    <a:p>
                      <a:pPr algn="ctr"/>
                      <a:r>
                        <a:rPr lang="en-GB" sz="1000" dirty="0"/>
                        <a:t>EAST</a:t>
                      </a:r>
                      <a:endParaRPr lang="en-GB" sz="1000" dirty="0">
                        <a:latin typeface="+mn-lt"/>
                      </a:endParaRPr>
                    </a:p>
                  </a:txBody>
                  <a:tcPr anchor="ctr">
                    <a:solidFill>
                      <a:schemeClr val="accent6">
                        <a:lumMod val="20000"/>
                        <a:lumOff val="80000"/>
                      </a:schemeClr>
                    </a:solidFill>
                  </a:tcPr>
                </a:tc>
                <a:tc>
                  <a:txBody>
                    <a:bodyPr/>
                    <a:lstStyle/>
                    <a:p>
                      <a:pPr algn="ctr" fontAlgn="b"/>
                      <a:r>
                        <a:rPr lang="en-GB" sz="1000" u="none" strike="noStrike" dirty="0">
                          <a:solidFill>
                            <a:schemeClr val="bg1"/>
                          </a:solidFill>
                          <a:effectLst/>
                        </a:rPr>
                        <a:t>£289,392</a:t>
                      </a:r>
                      <a:endParaRPr lang="en-GB" sz="1000" b="0" i="0" u="none" strike="noStrike" dirty="0">
                        <a:solidFill>
                          <a:schemeClr val="bg1"/>
                        </a:solidFill>
                        <a:effectLst/>
                        <a:latin typeface="+mn-lt"/>
                      </a:endParaRPr>
                    </a:p>
                  </a:txBody>
                  <a:tcPr marL="9525" marR="9525" marT="9525" marB="0" anchor="ctr">
                    <a:solidFill>
                      <a:srgbClr val="FF0000"/>
                    </a:solidFill>
                  </a:tcPr>
                </a:tc>
                <a:tc>
                  <a:txBody>
                    <a:bodyPr/>
                    <a:lstStyle/>
                    <a:p>
                      <a:pPr algn="ctr" fontAlgn="b"/>
                      <a:r>
                        <a:rPr lang="en-GB" sz="1000" u="none" strike="noStrike" dirty="0">
                          <a:solidFill>
                            <a:schemeClr val="bg1"/>
                          </a:solidFill>
                          <a:effectLst/>
                        </a:rPr>
                        <a:t>£433,327</a:t>
                      </a:r>
                      <a:endParaRPr lang="en-GB" sz="1000" b="0" i="0" u="none" strike="noStrike" dirty="0">
                        <a:solidFill>
                          <a:schemeClr val="bg1"/>
                        </a:solidFill>
                        <a:effectLst/>
                        <a:latin typeface="+mn-lt"/>
                      </a:endParaRPr>
                    </a:p>
                  </a:txBody>
                  <a:tcPr marL="9525" marR="9525" marT="9525" marB="0" anchor="ctr">
                    <a:solidFill>
                      <a:srgbClr val="FF0000"/>
                    </a:solidFill>
                  </a:tcPr>
                </a:tc>
                <a:tc>
                  <a:txBody>
                    <a:bodyPr/>
                    <a:lstStyle/>
                    <a:p>
                      <a:pPr algn="ctr" fontAlgn="b"/>
                      <a:r>
                        <a:rPr lang="en-GB" sz="1000" u="none" strike="noStrike" dirty="0">
                          <a:solidFill>
                            <a:schemeClr val="bg1"/>
                          </a:solidFill>
                          <a:effectLst/>
                        </a:rPr>
                        <a:t>£292,599</a:t>
                      </a:r>
                      <a:endParaRPr lang="en-GB" sz="1000" b="0" i="0" u="none" strike="noStrike" dirty="0">
                        <a:solidFill>
                          <a:schemeClr val="bg1"/>
                        </a:solidFill>
                        <a:effectLst/>
                        <a:latin typeface="+mn-lt"/>
                      </a:endParaRPr>
                    </a:p>
                  </a:txBody>
                  <a:tcPr marL="9525" marR="9525" marT="9525" marB="0" anchor="ctr">
                    <a:solidFill>
                      <a:srgbClr val="FF0000"/>
                    </a:solidFill>
                  </a:tcPr>
                </a:tc>
                <a:tc>
                  <a:txBody>
                    <a:bodyPr/>
                    <a:lstStyle/>
                    <a:p>
                      <a:pPr algn="ctr" fontAlgn="b"/>
                      <a:r>
                        <a:rPr lang="en-GB" sz="1000" u="none" strike="noStrike" dirty="0">
                          <a:solidFill>
                            <a:schemeClr val="bg1"/>
                          </a:solidFill>
                          <a:effectLst/>
                        </a:rPr>
                        <a:t>£241,360</a:t>
                      </a:r>
                      <a:endParaRPr lang="en-GB" sz="1000" b="0" i="0" u="none" strike="noStrike" dirty="0">
                        <a:solidFill>
                          <a:schemeClr val="bg1"/>
                        </a:solidFill>
                        <a:effectLst/>
                        <a:latin typeface="+mn-lt"/>
                      </a:endParaRPr>
                    </a:p>
                  </a:txBody>
                  <a:tcPr marL="9525" marR="9525" marT="9525" marB="0" anchor="ctr">
                    <a:solidFill>
                      <a:srgbClr val="FF0000"/>
                    </a:solidFill>
                  </a:tcPr>
                </a:tc>
                <a:tc>
                  <a:txBody>
                    <a:bodyPr/>
                    <a:lstStyle/>
                    <a:p>
                      <a:pPr algn="ctr" fontAlgn="b"/>
                      <a:r>
                        <a:rPr lang="en-GB" sz="1000" u="none" strike="noStrike" dirty="0">
                          <a:solidFill>
                            <a:schemeClr val="bg1"/>
                          </a:solidFill>
                          <a:effectLst/>
                        </a:rPr>
                        <a:t>£196,266</a:t>
                      </a:r>
                      <a:endParaRPr lang="en-GB" sz="1000" b="0" i="0" u="none" strike="noStrike" dirty="0">
                        <a:solidFill>
                          <a:schemeClr val="bg1"/>
                        </a:solidFill>
                        <a:effectLst/>
                        <a:latin typeface="+mn-lt"/>
                      </a:endParaRPr>
                    </a:p>
                  </a:txBody>
                  <a:tcPr marL="9525" marR="9525" marT="9525" marB="0" anchor="ctr">
                    <a:solidFill>
                      <a:srgbClr val="FF0000"/>
                    </a:solid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a:solidFill>
            <a:srgbClr val="007E31"/>
          </a:solidFill>
        </p:spPr>
        <p:txBody>
          <a:bodyPr/>
          <a:lstStyle/>
          <a:p>
            <a:fld id="{B6F15528-21DE-4FAA-801E-634DDDAF4B2B}" type="slidenum">
              <a:rPr lang="en-US" smtClean="0"/>
              <a:pPr/>
              <a:t>52</a:t>
            </a:fld>
            <a:endParaRPr lang="en-US" dirty="0"/>
          </a:p>
        </p:txBody>
      </p:sp>
      <p:graphicFrame>
        <p:nvGraphicFramePr>
          <p:cNvPr id="9" name="Chart 8"/>
          <p:cNvGraphicFramePr/>
          <p:nvPr>
            <p:extLst>
              <p:ext uri="{D42A27DB-BD31-4B8C-83A1-F6EECF244321}">
                <p14:modId xmlns:p14="http://schemas.microsoft.com/office/powerpoint/2010/main" val="1364927137"/>
              </p:ext>
            </p:extLst>
          </p:nvPr>
        </p:nvGraphicFramePr>
        <p:xfrm>
          <a:off x="831180" y="3734320"/>
          <a:ext cx="3663840" cy="28242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221C523F-2558-409A-9304-676BC094249E}"/>
              </a:ext>
            </a:extLst>
          </p:cNvPr>
          <p:cNvGraphicFramePr/>
          <p:nvPr>
            <p:extLst>
              <p:ext uri="{D42A27DB-BD31-4B8C-83A1-F6EECF244321}">
                <p14:modId xmlns:p14="http://schemas.microsoft.com/office/powerpoint/2010/main" val="2480746263"/>
              </p:ext>
            </p:extLst>
          </p:nvPr>
        </p:nvGraphicFramePr>
        <p:xfrm>
          <a:off x="5105660" y="3429000"/>
          <a:ext cx="4266550" cy="29005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518150" y="6482200"/>
            <a:ext cx="3358520" cy="230832"/>
          </a:xfrm>
          <a:prstGeom prst="rect">
            <a:avLst/>
          </a:prstGeom>
          <a:noFill/>
        </p:spPr>
        <p:txBody>
          <a:bodyPr wrap="square" rtlCol="0">
            <a:spAutoFit/>
          </a:bodyPr>
          <a:lstStyle/>
          <a:p>
            <a:r>
              <a:rPr lang="en-GB" sz="900" dirty="0">
                <a:solidFill>
                  <a:srgbClr val="000000"/>
                </a:solidFill>
              </a:rPr>
              <a:t>Median property price by district for 2018</a:t>
            </a:r>
          </a:p>
        </p:txBody>
      </p:sp>
      <p:sp>
        <p:nvSpPr>
          <p:cNvPr id="16" name="TextBox 15"/>
          <p:cNvSpPr txBox="1"/>
          <p:nvPr/>
        </p:nvSpPr>
        <p:spPr>
          <a:xfrm>
            <a:off x="6632260" y="6329540"/>
            <a:ext cx="1908251" cy="230832"/>
          </a:xfrm>
          <a:prstGeom prst="rect">
            <a:avLst/>
          </a:prstGeom>
          <a:noFill/>
        </p:spPr>
        <p:txBody>
          <a:bodyPr wrap="square" rtlCol="0">
            <a:spAutoFit/>
          </a:bodyPr>
          <a:lstStyle/>
          <a:p>
            <a:r>
              <a:rPr lang="en-GB" sz="900" dirty="0">
                <a:solidFill>
                  <a:srgbClr val="000000"/>
                </a:solidFill>
              </a:rPr>
              <a:t>Median property price over time </a:t>
            </a:r>
          </a:p>
        </p:txBody>
      </p:sp>
    </p:spTree>
    <p:extLst>
      <p:ext uri="{BB962C8B-B14F-4D97-AF65-F5344CB8AC3E}">
        <p14:creationId xmlns:p14="http://schemas.microsoft.com/office/powerpoint/2010/main" val="2059914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694400" cy="1171370"/>
          </a:xfrm>
          <a:solidFill>
            <a:schemeClr val="accent6">
              <a:lumMod val="20000"/>
              <a:lumOff val="80000"/>
            </a:schemeClr>
          </a:solidFill>
        </p:spPr>
        <p:txBody>
          <a:bodyPr/>
          <a:lstStyle/>
          <a:p>
            <a:r>
              <a:rPr lang="en-GB" dirty="0">
                <a:solidFill>
                  <a:schemeClr val="accent2"/>
                </a:solidFill>
              </a:rPr>
              <a:t>     </a:t>
            </a:r>
            <a:r>
              <a:rPr lang="en-GB" dirty="0">
                <a:solidFill>
                  <a:srgbClr val="007E31"/>
                </a:solidFill>
              </a:rPr>
              <a:t>Essex homes have become 31% less affordable in the last decade </a:t>
            </a:r>
          </a:p>
        </p:txBody>
      </p:sp>
      <p:sp>
        <p:nvSpPr>
          <p:cNvPr id="8" name="Text Placeholder 7"/>
          <p:cNvSpPr>
            <a:spLocks noGrp="1"/>
          </p:cNvSpPr>
          <p:nvPr>
            <p:ph type="body" sz="half" idx="2"/>
          </p:nvPr>
        </p:nvSpPr>
        <p:spPr>
          <a:xfrm>
            <a:off x="525860" y="1673410"/>
            <a:ext cx="8655850" cy="2070229"/>
          </a:xfrm>
        </p:spPr>
        <p:txBody>
          <a:bodyPr>
            <a:normAutofit/>
          </a:bodyPr>
          <a:lstStyle/>
          <a:p>
            <a:r>
              <a:rPr lang="en-GB" dirty="0"/>
              <a:t>The median housing affordability ratio is a comparison of the median property price compared to median earnings in the same area. The higher the ratio  the less affordable housing in the local area. Essex is less affordable than England if using workplace earnings but more affordable when considering resident earnings.</a:t>
            </a:r>
          </a:p>
          <a:p>
            <a:endParaRPr lang="en-GB" dirty="0"/>
          </a:p>
          <a:p>
            <a:r>
              <a:rPr lang="en-GB" dirty="0"/>
              <a:t>Rochford has the most affordable properties in relation to resident earnings and Maldon the least affordable. There may be differing factors affecting the affordability levels one being the types of properties being sold, as flats tend to be cheaper than houses and properties closer to London tend to be less affordable.</a:t>
            </a:r>
          </a:p>
          <a:p>
            <a:endParaRPr lang="en-GB" dirty="0"/>
          </a:p>
          <a:p>
            <a:endParaRPr lang="en-GB" dirty="0"/>
          </a:p>
        </p:txBody>
      </p:sp>
      <p:sp>
        <p:nvSpPr>
          <p:cNvPr id="15" name="TextBox 14">
            <a:extLst>
              <a:ext uri="{FF2B5EF4-FFF2-40B4-BE49-F238E27FC236}">
                <a16:creationId xmlns:a16="http://schemas.microsoft.com/office/drawing/2014/main" id="{633B6865-AF9D-4180-8235-92A21844879B}"/>
              </a:ext>
            </a:extLst>
          </p:cNvPr>
          <p:cNvSpPr txBox="1"/>
          <p:nvPr/>
        </p:nvSpPr>
        <p:spPr>
          <a:xfrm>
            <a:off x="6436133" y="6642556"/>
            <a:ext cx="3469867" cy="215444"/>
          </a:xfrm>
          <a:prstGeom prst="rect">
            <a:avLst/>
          </a:prstGeom>
          <a:noFill/>
        </p:spPr>
        <p:txBody>
          <a:bodyPr wrap="square" rtlCol="0">
            <a:spAutoFit/>
          </a:bodyPr>
          <a:lstStyle/>
          <a:p>
            <a:pPr algn="r"/>
            <a:r>
              <a:rPr lang="en-GB" sz="800" dirty="0"/>
              <a:t>Source: ONS</a:t>
            </a: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2152406398"/>
              </p:ext>
            </p:extLst>
          </p:nvPr>
        </p:nvGraphicFramePr>
        <p:xfrm>
          <a:off x="4876669" y="304800"/>
          <a:ext cx="4343528" cy="1215952"/>
        </p:xfrm>
        <a:graphic>
          <a:graphicData uri="http://schemas.openxmlformats.org/drawingml/2006/table">
            <a:tbl>
              <a:tblPr firstRow="1" bandRow="1">
                <a:tableStyleId>{2D5ABB26-0587-4C30-8999-92F81FD0307C}</a:tableStyleId>
              </a:tblPr>
              <a:tblGrid>
                <a:gridCol w="1085882">
                  <a:extLst>
                    <a:ext uri="{9D8B030D-6E8A-4147-A177-3AD203B41FA5}">
                      <a16:colId xmlns:a16="http://schemas.microsoft.com/office/drawing/2014/main" val="20000"/>
                    </a:ext>
                  </a:extLst>
                </a:gridCol>
                <a:gridCol w="1085882">
                  <a:extLst>
                    <a:ext uri="{9D8B030D-6E8A-4147-A177-3AD203B41FA5}">
                      <a16:colId xmlns:a16="http://schemas.microsoft.com/office/drawing/2014/main" val="20001"/>
                    </a:ext>
                  </a:extLst>
                </a:gridCol>
                <a:gridCol w="1085882">
                  <a:extLst>
                    <a:ext uri="{9D8B030D-6E8A-4147-A177-3AD203B41FA5}">
                      <a16:colId xmlns:a16="http://schemas.microsoft.com/office/drawing/2014/main" val="20002"/>
                    </a:ext>
                  </a:extLst>
                </a:gridCol>
                <a:gridCol w="1085882">
                  <a:extLst>
                    <a:ext uri="{9D8B030D-6E8A-4147-A177-3AD203B41FA5}">
                      <a16:colId xmlns:a16="http://schemas.microsoft.com/office/drawing/2014/main" val="20003"/>
                    </a:ext>
                  </a:extLst>
                </a:gridCol>
              </a:tblGrid>
              <a:tr h="303988">
                <a:tc gridSpan="4">
                  <a:txBody>
                    <a:bodyPr/>
                    <a:lstStyle/>
                    <a:p>
                      <a:pPr algn="ctr"/>
                      <a:r>
                        <a:rPr lang="en-GB" sz="1200" b="1" dirty="0">
                          <a:solidFill>
                            <a:schemeClr val="tx1"/>
                          </a:solidFill>
                        </a:rPr>
                        <a:t>LATEST</a:t>
                      </a:r>
                      <a:r>
                        <a:rPr lang="en-GB" sz="1200" b="1" baseline="0" dirty="0">
                          <a:solidFill>
                            <a:schemeClr val="tx1"/>
                          </a:solidFill>
                        </a:rPr>
                        <a:t> PICTURE</a:t>
                      </a:r>
                      <a:endParaRPr lang="en-GB" sz="1200" b="1" dirty="0">
                        <a:solidFill>
                          <a:schemeClr val="tx1"/>
                        </a:solidFill>
                      </a:endParaRPr>
                    </a:p>
                  </a:txBody>
                  <a:tcPr anchor="ctr">
                    <a:solidFill>
                      <a:schemeClr val="accent6">
                        <a:lumMod val="20000"/>
                        <a:lumOff val="80000"/>
                      </a:schemeClr>
                    </a:solidFill>
                  </a:tcPr>
                </a:tc>
                <a:tc hMerge="1">
                  <a:txBody>
                    <a:bodyPr/>
                    <a:lstStyle/>
                    <a:p>
                      <a:pPr algn="ctr"/>
                      <a:endParaRPr lang="en-GB" sz="1400" b="1" dirty="0">
                        <a:solidFill>
                          <a:schemeClr val="accent2"/>
                        </a:solidFill>
                      </a:endParaRPr>
                    </a:p>
                  </a:txBody>
                  <a:tcPr anchor="ctr">
                    <a:solidFill>
                      <a:schemeClr val="accent6">
                        <a:lumMod val="20000"/>
                        <a:lumOff val="80000"/>
                      </a:schemeClr>
                    </a:solidFill>
                  </a:tcPr>
                </a:tc>
                <a:tc hMerge="1">
                  <a:txBody>
                    <a:bodyPr/>
                    <a:lstStyle/>
                    <a:p>
                      <a:pPr algn="ctr"/>
                      <a:endParaRPr lang="en-GB" sz="1400" b="1" dirty="0">
                        <a:solidFill>
                          <a:schemeClr val="accent2"/>
                        </a:solidFill>
                      </a:endParaRPr>
                    </a:p>
                  </a:txBody>
                  <a:tcPr anchor="ctr">
                    <a:solidFill>
                      <a:schemeClr val="accent6">
                        <a:lumMod val="20000"/>
                        <a:lumOff val="80000"/>
                      </a:schemeClr>
                    </a:solidFill>
                  </a:tcPr>
                </a:tc>
                <a:tc hMerge="1">
                  <a:txBody>
                    <a:bodyPr/>
                    <a:lstStyle/>
                    <a:p>
                      <a:pPr algn="ctr"/>
                      <a:endParaRPr lang="en-GB" sz="1400" b="1" dirty="0">
                        <a:solidFill>
                          <a:schemeClr val="accent2"/>
                        </a:solidFill>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303988">
                <a:tc>
                  <a:txBody>
                    <a:bodyPr/>
                    <a:lstStyle/>
                    <a:p>
                      <a:pPr algn="ctr"/>
                      <a:endParaRPr lang="en-GB" sz="1200" b="1" dirty="0">
                        <a:solidFill>
                          <a:schemeClr val="accent2"/>
                        </a:solidFill>
                      </a:endParaRPr>
                    </a:p>
                  </a:txBody>
                  <a:tcPr anchor="ctr">
                    <a:solidFill>
                      <a:schemeClr val="accent6">
                        <a:lumMod val="20000"/>
                        <a:lumOff val="80000"/>
                      </a:schemeClr>
                    </a:solidFill>
                  </a:tcPr>
                </a:tc>
                <a:tc>
                  <a:txBody>
                    <a:bodyPr/>
                    <a:lstStyle/>
                    <a:p>
                      <a:pPr algn="ctr"/>
                      <a:r>
                        <a:rPr lang="en-GB" sz="1200" b="1" dirty="0">
                          <a:solidFill>
                            <a:srgbClr val="007E31"/>
                          </a:solidFill>
                        </a:rPr>
                        <a:t>ESSEX</a:t>
                      </a:r>
                    </a:p>
                  </a:txBody>
                  <a:tcPr anchor="ctr">
                    <a:solidFill>
                      <a:schemeClr val="accent6">
                        <a:lumMod val="20000"/>
                        <a:lumOff val="80000"/>
                      </a:schemeClr>
                    </a:solidFill>
                  </a:tcPr>
                </a:tc>
                <a:tc>
                  <a:txBody>
                    <a:bodyPr/>
                    <a:lstStyle/>
                    <a:p>
                      <a:pPr algn="ctr"/>
                      <a:r>
                        <a:rPr lang="en-GB" sz="1200" b="1" dirty="0">
                          <a:solidFill>
                            <a:srgbClr val="007E31"/>
                          </a:solidFill>
                        </a:rPr>
                        <a:t>EAST</a:t>
                      </a:r>
                    </a:p>
                  </a:txBody>
                  <a:tcPr anchor="ctr">
                    <a:solidFill>
                      <a:schemeClr val="accent6">
                        <a:lumMod val="20000"/>
                        <a:lumOff val="80000"/>
                      </a:schemeClr>
                    </a:solidFill>
                  </a:tcPr>
                </a:tc>
                <a:tc>
                  <a:txBody>
                    <a:bodyPr/>
                    <a:lstStyle/>
                    <a:p>
                      <a:pPr algn="ctr"/>
                      <a:r>
                        <a:rPr lang="en-GB" sz="1200" b="1" dirty="0">
                          <a:solidFill>
                            <a:srgbClr val="007E31"/>
                          </a:solidFill>
                        </a:rPr>
                        <a:t>ENGLAND</a:t>
                      </a:r>
                    </a:p>
                  </a:txBody>
                  <a:tcPr anchor="ctr">
                    <a:solidFill>
                      <a:schemeClr val="accent6">
                        <a:lumMod val="20000"/>
                        <a:lumOff val="80000"/>
                      </a:schemeClr>
                    </a:solidFill>
                  </a:tcPr>
                </a:tc>
                <a:extLst>
                  <a:ext uri="{0D108BD9-81ED-4DB2-BD59-A6C34878D82A}">
                    <a16:rowId xmlns:a16="http://schemas.microsoft.com/office/drawing/2014/main" val="10001"/>
                  </a:ext>
                </a:extLst>
              </a:tr>
              <a:tr h="303988">
                <a:tc>
                  <a:txBody>
                    <a:bodyPr/>
                    <a:lstStyle/>
                    <a:p>
                      <a:pPr algn="ctr"/>
                      <a:r>
                        <a:rPr lang="en-GB" sz="1200" dirty="0"/>
                        <a:t>Workplace </a:t>
                      </a:r>
                    </a:p>
                  </a:txBody>
                  <a:tcPr anchor="ctr"/>
                </a:tc>
                <a:tc>
                  <a:txBody>
                    <a:bodyPr/>
                    <a:lstStyle/>
                    <a:p>
                      <a:pPr algn="ctr"/>
                      <a:r>
                        <a:rPr lang="en-GB" sz="1200" dirty="0"/>
                        <a:t>10.28</a:t>
                      </a:r>
                    </a:p>
                  </a:txBody>
                  <a:tcPr anchor="ctr"/>
                </a:tc>
                <a:tc>
                  <a:txBody>
                    <a:bodyPr/>
                    <a:lstStyle/>
                    <a:p>
                      <a:pPr algn="ctr"/>
                      <a:r>
                        <a:rPr lang="en-GB" sz="1200" b="1" dirty="0">
                          <a:solidFill>
                            <a:schemeClr val="bg1"/>
                          </a:solidFill>
                        </a:rPr>
                        <a:t>9.66</a:t>
                      </a:r>
                    </a:p>
                  </a:txBody>
                  <a:tcPr anchor="ctr">
                    <a:solidFill>
                      <a:srgbClr val="00B050"/>
                    </a:solidFill>
                  </a:tcPr>
                </a:tc>
                <a:tc>
                  <a:txBody>
                    <a:bodyPr/>
                    <a:lstStyle/>
                    <a:p>
                      <a:pPr algn="ctr"/>
                      <a:r>
                        <a:rPr lang="en-GB" sz="1200" b="1" dirty="0">
                          <a:solidFill>
                            <a:schemeClr val="bg1"/>
                          </a:solidFill>
                        </a:rPr>
                        <a:t>7.91</a:t>
                      </a:r>
                    </a:p>
                  </a:txBody>
                  <a:tcPr anchor="ctr">
                    <a:solidFill>
                      <a:srgbClr val="00B050"/>
                    </a:solidFill>
                  </a:tcPr>
                </a:tc>
                <a:extLst>
                  <a:ext uri="{0D108BD9-81ED-4DB2-BD59-A6C34878D82A}">
                    <a16:rowId xmlns:a16="http://schemas.microsoft.com/office/drawing/2014/main" val="10002"/>
                  </a:ext>
                </a:extLst>
              </a:tr>
              <a:tr h="303988">
                <a:tc>
                  <a:txBody>
                    <a:bodyPr/>
                    <a:lstStyle/>
                    <a:p>
                      <a:pPr algn="ctr"/>
                      <a:r>
                        <a:rPr lang="en-GB" sz="1200" dirty="0"/>
                        <a:t>Resident</a:t>
                      </a:r>
                    </a:p>
                  </a:txBody>
                  <a:tcPr anchor="ctr"/>
                </a:tc>
                <a:tc>
                  <a:txBody>
                    <a:bodyPr/>
                    <a:lstStyle/>
                    <a:p>
                      <a:pPr algn="ctr"/>
                      <a:r>
                        <a:rPr lang="en-GB" sz="1200" dirty="0"/>
                        <a:t>9.27</a:t>
                      </a:r>
                    </a:p>
                  </a:txBody>
                  <a:tcPr anchor="ctr"/>
                </a:tc>
                <a:tc>
                  <a:txBody>
                    <a:bodyPr/>
                    <a:lstStyle/>
                    <a:p>
                      <a:pPr algn="ctr"/>
                      <a:r>
                        <a:rPr lang="en-GB" sz="1200" b="1" dirty="0">
                          <a:solidFill>
                            <a:schemeClr val="tx1"/>
                          </a:solidFill>
                        </a:rPr>
                        <a:t>NA</a:t>
                      </a:r>
                    </a:p>
                  </a:txBody>
                  <a:tcPr anchor="ctr">
                    <a:noFill/>
                  </a:tcPr>
                </a:tc>
                <a:tc>
                  <a:txBody>
                    <a:bodyPr/>
                    <a:lstStyle/>
                    <a:p>
                      <a:pPr algn="ctr"/>
                      <a:r>
                        <a:rPr lang="en-GB" sz="1200" b="1" dirty="0">
                          <a:solidFill>
                            <a:schemeClr val="bg1"/>
                          </a:solidFill>
                        </a:rPr>
                        <a:t>10.1</a:t>
                      </a:r>
                    </a:p>
                  </a:txBody>
                  <a:tcPr anchor="ctr">
                    <a:solidFill>
                      <a:schemeClr val="tx2"/>
                    </a:solidFill>
                  </a:tcPr>
                </a:tc>
                <a:extLst>
                  <a:ext uri="{0D108BD9-81ED-4DB2-BD59-A6C34878D82A}">
                    <a16:rowId xmlns:a16="http://schemas.microsoft.com/office/drawing/2014/main" val="10003"/>
                  </a:ext>
                </a:extLst>
              </a:tr>
            </a:tbl>
          </a:graphicData>
        </a:graphic>
      </p:graphicFrame>
      <p:graphicFrame>
        <p:nvGraphicFramePr>
          <p:cNvPr id="12" name="Chart 11"/>
          <p:cNvGraphicFramePr/>
          <p:nvPr>
            <p:extLst>
              <p:ext uri="{D42A27DB-BD31-4B8C-83A1-F6EECF244321}">
                <p14:modId xmlns:p14="http://schemas.microsoft.com/office/powerpoint/2010/main" val="3014025928"/>
              </p:ext>
            </p:extLst>
          </p:nvPr>
        </p:nvGraphicFramePr>
        <p:xfrm>
          <a:off x="5410981" y="3734320"/>
          <a:ext cx="4008040" cy="2671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902744388"/>
              </p:ext>
            </p:extLst>
          </p:nvPr>
        </p:nvGraphicFramePr>
        <p:xfrm>
          <a:off x="831180" y="3734320"/>
          <a:ext cx="3663840" cy="282421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solidFill>
            <a:srgbClr val="007E31"/>
          </a:solidFill>
        </p:spPr>
        <p:txBody>
          <a:bodyPr/>
          <a:lstStyle/>
          <a:p>
            <a:fld id="{B6F15528-21DE-4FAA-801E-634DDDAF4B2B}" type="slidenum">
              <a:rPr lang="en-US" smtClean="0"/>
              <a:pPr/>
              <a:t>53</a:t>
            </a:fld>
            <a:endParaRPr lang="en-US"/>
          </a:p>
        </p:txBody>
      </p:sp>
      <p:sp>
        <p:nvSpPr>
          <p:cNvPr id="10" name="TextBox 9"/>
          <p:cNvSpPr txBox="1"/>
          <p:nvPr/>
        </p:nvSpPr>
        <p:spPr>
          <a:xfrm>
            <a:off x="1518150" y="6482200"/>
            <a:ext cx="3358520" cy="230832"/>
          </a:xfrm>
          <a:prstGeom prst="rect">
            <a:avLst/>
          </a:prstGeom>
          <a:noFill/>
        </p:spPr>
        <p:txBody>
          <a:bodyPr wrap="square" rtlCol="0">
            <a:spAutoFit/>
          </a:bodyPr>
          <a:lstStyle/>
          <a:p>
            <a:r>
              <a:rPr lang="en-GB" sz="900" dirty="0">
                <a:solidFill>
                  <a:srgbClr val="000000"/>
                </a:solidFill>
              </a:rPr>
              <a:t>Ratio of median property price to median earnings</a:t>
            </a:r>
          </a:p>
        </p:txBody>
      </p:sp>
      <p:sp>
        <p:nvSpPr>
          <p:cNvPr id="11" name="TextBox 10"/>
          <p:cNvSpPr txBox="1"/>
          <p:nvPr/>
        </p:nvSpPr>
        <p:spPr>
          <a:xfrm>
            <a:off x="6555931" y="6482200"/>
            <a:ext cx="2213570" cy="230832"/>
          </a:xfrm>
          <a:prstGeom prst="rect">
            <a:avLst/>
          </a:prstGeom>
          <a:noFill/>
        </p:spPr>
        <p:txBody>
          <a:bodyPr wrap="square" rtlCol="0">
            <a:spAutoFit/>
          </a:bodyPr>
          <a:lstStyle/>
          <a:p>
            <a:r>
              <a:rPr lang="en-GB" sz="900" dirty="0">
                <a:solidFill>
                  <a:srgbClr val="000000"/>
                </a:solidFill>
              </a:rPr>
              <a:t>Housing affordability ratio over time </a:t>
            </a:r>
          </a:p>
        </p:txBody>
      </p:sp>
    </p:spTree>
    <p:extLst>
      <p:ext uri="{BB962C8B-B14F-4D97-AF65-F5344CB8AC3E}">
        <p14:creationId xmlns:p14="http://schemas.microsoft.com/office/powerpoint/2010/main" val="1838384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46810"/>
            <a:ext cx="5297330" cy="1455470"/>
          </a:xfrm>
          <a:solidFill>
            <a:schemeClr val="accent6">
              <a:lumMod val="20000"/>
              <a:lumOff val="80000"/>
            </a:schemeClr>
          </a:solidFill>
        </p:spPr>
        <p:txBody>
          <a:bodyPr>
            <a:normAutofit fontScale="90000"/>
          </a:bodyPr>
          <a:lstStyle/>
          <a:p>
            <a:r>
              <a:rPr lang="en-GB" dirty="0">
                <a:solidFill>
                  <a:schemeClr val="accent2"/>
                </a:solidFill>
              </a:rPr>
              <a:t> </a:t>
            </a:r>
            <a:r>
              <a:rPr lang="en-GB" dirty="0">
                <a:solidFill>
                  <a:srgbClr val="007E31"/>
                </a:solidFill>
              </a:rPr>
              <a:t>On average Homelessness in Essex is higher than England. There are stark differences between districts, the rate of homelessness in Harlow is 4.5 times higher than the rate in Brentwood.</a:t>
            </a:r>
          </a:p>
        </p:txBody>
      </p:sp>
      <p:sp>
        <p:nvSpPr>
          <p:cNvPr id="8" name="Text Placeholder 7"/>
          <p:cNvSpPr>
            <a:spLocks noGrp="1"/>
          </p:cNvSpPr>
          <p:nvPr>
            <p:ph type="body" sz="half" idx="2"/>
          </p:nvPr>
        </p:nvSpPr>
        <p:spPr>
          <a:xfrm>
            <a:off x="525860" y="1673410"/>
            <a:ext cx="8655850" cy="2070229"/>
          </a:xfrm>
        </p:spPr>
        <p:txBody>
          <a:bodyPr>
            <a:normAutofit/>
          </a:bodyPr>
          <a:lstStyle/>
          <a:p>
            <a:pPr algn="just"/>
            <a:r>
              <a:rPr lang="en-GB" dirty="0"/>
              <a:t>Essex has a higher rate of homelessness per 1000 households (2.41) than England (1.95). Over the last decade the homelessness rate for England fell 0.41 but only fell 0.07 for Essex indicating an increasing gap between the rate of homelessness in Essex and England.</a:t>
            </a:r>
          </a:p>
          <a:p>
            <a:pPr algn="just"/>
            <a:endParaRPr lang="en-GB" dirty="0"/>
          </a:p>
          <a:p>
            <a:pPr algn="just"/>
            <a:r>
              <a:rPr lang="en-GB" dirty="0"/>
              <a:t>There are stark differences within Essex, Harlow has 3.8 homeless people per 1000 households compared to the Brentwood rate of 0.8. Chelmsford is concerning as the rate of growth has been an extra 2 homeless people per 1000 households in the last decade – the highest growth in Essex. </a:t>
            </a:r>
          </a:p>
        </p:txBody>
      </p:sp>
      <p:sp>
        <p:nvSpPr>
          <p:cNvPr id="15" name="TextBox 14">
            <a:extLst>
              <a:ext uri="{FF2B5EF4-FFF2-40B4-BE49-F238E27FC236}">
                <a16:creationId xmlns:a16="http://schemas.microsoft.com/office/drawing/2014/main" id="{633B6865-AF9D-4180-8235-92A21844879B}"/>
              </a:ext>
            </a:extLst>
          </p:cNvPr>
          <p:cNvSpPr txBox="1"/>
          <p:nvPr/>
        </p:nvSpPr>
        <p:spPr>
          <a:xfrm>
            <a:off x="5943601" y="6477000"/>
            <a:ext cx="3469867" cy="215444"/>
          </a:xfrm>
          <a:prstGeom prst="rect">
            <a:avLst/>
          </a:prstGeom>
          <a:noFill/>
        </p:spPr>
        <p:txBody>
          <a:bodyPr wrap="square" rtlCol="0">
            <a:spAutoFit/>
          </a:bodyPr>
          <a:lstStyle/>
          <a:p>
            <a:pPr algn="r"/>
            <a:r>
              <a:rPr lang="en-GB" sz="800" dirty="0"/>
              <a:t>Source: MHCLG</a:t>
            </a: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960059552"/>
              </p:ext>
            </p:extLst>
          </p:nvPr>
        </p:nvGraphicFramePr>
        <p:xfrm>
          <a:off x="6632260" y="375800"/>
          <a:ext cx="2171764" cy="911964"/>
        </p:xfrm>
        <a:graphic>
          <a:graphicData uri="http://schemas.openxmlformats.org/drawingml/2006/table">
            <a:tbl>
              <a:tblPr firstRow="1" bandRow="1">
                <a:tableStyleId>{2D5ABB26-0587-4C30-8999-92F81FD0307C}</a:tableStyleId>
              </a:tblPr>
              <a:tblGrid>
                <a:gridCol w="1085882">
                  <a:extLst>
                    <a:ext uri="{9D8B030D-6E8A-4147-A177-3AD203B41FA5}">
                      <a16:colId xmlns:a16="http://schemas.microsoft.com/office/drawing/2014/main" val="20000"/>
                    </a:ext>
                  </a:extLst>
                </a:gridCol>
                <a:gridCol w="1085882">
                  <a:extLst>
                    <a:ext uri="{9D8B030D-6E8A-4147-A177-3AD203B41FA5}">
                      <a16:colId xmlns:a16="http://schemas.microsoft.com/office/drawing/2014/main" val="20001"/>
                    </a:ext>
                  </a:extLst>
                </a:gridCol>
              </a:tblGrid>
              <a:tr h="303988">
                <a:tc gridSpan="2">
                  <a:txBody>
                    <a:bodyPr/>
                    <a:lstStyle/>
                    <a:p>
                      <a:pPr algn="ctr"/>
                      <a:r>
                        <a:rPr lang="en-GB" sz="1200" b="1" dirty="0">
                          <a:solidFill>
                            <a:schemeClr val="tx1"/>
                          </a:solidFill>
                        </a:rPr>
                        <a:t>LATEST</a:t>
                      </a:r>
                      <a:r>
                        <a:rPr lang="en-GB" sz="1200" b="1" baseline="0" dirty="0">
                          <a:solidFill>
                            <a:schemeClr val="tx1"/>
                          </a:solidFill>
                        </a:rPr>
                        <a:t> PICTURE</a:t>
                      </a:r>
                      <a:endParaRPr lang="en-GB" sz="1200" b="1" dirty="0">
                        <a:solidFill>
                          <a:schemeClr val="tx1"/>
                        </a:solidFill>
                      </a:endParaRPr>
                    </a:p>
                  </a:txBody>
                  <a:tcPr anchor="ctr">
                    <a:solidFill>
                      <a:schemeClr val="accent6">
                        <a:lumMod val="20000"/>
                        <a:lumOff val="80000"/>
                      </a:schemeClr>
                    </a:solidFill>
                  </a:tcPr>
                </a:tc>
                <a:tc hMerge="1">
                  <a:txBody>
                    <a:bodyPr/>
                    <a:lstStyle/>
                    <a:p>
                      <a:pPr algn="ctr"/>
                      <a:endParaRPr lang="en-GB" sz="1400" b="1" dirty="0">
                        <a:solidFill>
                          <a:schemeClr val="accent2"/>
                        </a:solidFill>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303988">
                <a:tc>
                  <a:txBody>
                    <a:bodyPr/>
                    <a:lstStyle/>
                    <a:p>
                      <a:pPr algn="ctr"/>
                      <a:r>
                        <a:rPr lang="en-GB" sz="1200" b="1" dirty="0">
                          <a:solidFill>
                            <a:srgbClr val="007E31"/>
                          </a:solidFill>
                        </a:rPr>
                        <a:t>ESSEX</a:t>
                      </a:r>
                    </a:p>
                  </a:txBody>
                  <a:tcPr anchor="ctr">
                    <a:solidFill>
                      <a:schemeClr val="accent6">
                        <a:lumMod val="20000"/>
                        <a:lumOff val="80000"/>
                      </a:schemeClr>
                    </a:solidFill>
                  </a:tcPr>
                </a:tc>
                <a:tc>
                  <a:txBody>
                    <a:bodyPr/>
                    <a:lstStyle/>
                    <a:p>
                      <a:pPr algn="ctr"/>
                      <a:r>
                        <a:rPr lang="en-GB" sz="1200" b="1" dirty="0">
                          <a:solidFill>
                            <a:srgbClr val="007E31"/>
                          </a:solidFill>
                        </a:rPr>
                        <a:t>ENGLAND</a:t>
                      </a:r>
                    </a:p>
                  </a:txBody>
                  <a:tcPr anchor="ctr">
                    <a:solidFill>
                      <a:schemeClr val="accent6">
                        <a:lumMod val="20000"/>
                        <a:lumOff val="80000"/>
                      </a:schemeClr>
                    </a:solidFill>
                  </a:tcPr>
                </a:tc>
                <a:extLst>
                  <a:ext uri="{0D108BD9-81ED-4DB2-BD59-A6C34878D82A}">
                    <a16:rowId xmlns:a16="http://schemas.microsoft.com/office/drawing/2014/main" val="10001"/>
                  </a:ext>
                </a:extLst>
              </a:tr>
              <a:tr h="303988">
                <a:tc>
                  <a:txBody>
                    <a:bodyPr/>
                    <a:lstStyle/>
                    <a:p>
                      <a:pPr algn="ctr"/>
                      <a:r>
                        <a:rPr lang="en-GB" sz="1200" dirty="0"/>
                        <a:t>2.41</a:t>
                      </a:r>
                    </a:p>
                  </a:txBody>
                  <a:tcPr anchor="ctr"/>
                </a:tc>
                <a:tc>
                  <a:txBody>
                    <a:bodyPr/>
                    <a:lstStyle/>
                    <a:p>
                      <a:pPr algn="ctr"/>
                      <a:r>
                        <a:rPr lang="en-GB" sz="1200" b="1" dirty="0">
                          <a:solidFill>
                            <a:schemeClr val="bg1"/>
                          </a:solidFill>
                        </a:rPr>
                        <a:t>1.95</a:t>
                      </a:r>
                    </a:p>
                  </a:txBody>
                  <a:tcPr anchor="ctr">
                    <a:solidFill>
                      <a:srgbClr val="00B050"/>
                    </a:solidFill>
                  </a:tcPr>
                </a:tc>
                <a:extLst>
                  <a:ext uri="{0D108BD9-81ED-4DB2-BD59-A6C34878D82A}">
                    <a16:rowId xmlns:a16="http://schemas.microsoft.com/office/drawing/2014/main" val="10002"/>
                  </a:ext>
                </a:extLst>
              </a:tr>
            </a:tbl>
          </a:graphicData>
        </a:graphic>
      </p:graphicFrame>
      <p:graphicFrame>
        <p:nvGraphicFramePr>
          <p:cNvPr id="12" name="Chart 11"/>
          <p:cNvGraphicFramePr/>
          <p:nvPr>
            <p:extLst>
              <p:ext uri="{D42A27DB-BD31-4B8C-83A1-F6EECF244321}">
                <p14:modId xmlns:p14="http://schemas.microsoft.com/office/powerpoint/2010/main" val="3874748548"/>
              </p:ext>
            </p:extLst>
          </p:nvPr>
        </p:nvGraphicFramePr>
        <p:xfrm>
          <a:off x="5487310" y="3581660"/>
          <a:ext cx="3855380" cy="2824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47513731"/>
              </p:ext>
            </p:extLst>
          </p:nvPr>
        </p:nvGraphicFramePr>
        <p:xfrm>
          <a:off x="831180" y="3734320"/>
          <a:ext cx="3663840" cy="282421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solidFill>
            <a:srgbClr val="007E31"/>
          </a:solidFill>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399914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7E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Migration</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2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18710"/>
          </a:xfrm>
          <a:solidFill>
            <a:schemeClr val="accent6">
              <a:lumMod val="20000"/>
              <a:lumOff val="80000"/>
            </a:schemeClr>
          </a:solidFill>
        </p:spPr>
        <p:txBody>
          <a:bodyPr anchor="b">
            <a:noAutofit/>
          </a:bodyPr>
          <a:lstStyle/>
          <a:p>
            <a:r>
              <a:rPr lang="en-GB" dirty="0">
                <a:solidFill>
                  <a:srgbClr val="E00069"/>
                </a:solidFill>
                <a:latin typeface="Arial" panose="020B0604020202020204" pitchFamily="34" charset="0"/>
                <a:cs typeface="Arial" panose="020B0604020202020204" pitchFamily="34" charset="0"/>
              </a:rPr>
              <a:t>    </a:t>
            </a:r>
            <a:r>
              <a:rPr lang="en-GB" dirty="0">
                <a:solidFill>
                  <a:srgbClr val="007E31"/>
                </a:solidFill>
                <a:latin typeface="Arial" panose="020B0604020202020204" pitchFamily="34" charset="0"/>
                <a:cs typeface="Arial" panose="020B0604020202020204" pitchFamily="34" charset="0"/>
              </a:rPr>
              <a:t>International net migration has decreased 41% in Essex in the last 2 years </a:t>
            </a:r>
            <a:endParaRPr lang="en-GB" b="1" dirty="0">
              <a:solidFill>
                <a:srgbClr val="E00069"/>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449040453"/>
              </p:ext>
            </p:extLst>
          </p:nvPr>
        </p:nvGraphicFramePr>
        <p:xfrm>
          <a:off x="5792630" y="299471"/>
          <a:ext cx="3740171" cy="1209238"/>
        </p:xfrm>
        <a:graphic>
          <a:graphicData uri="http://schemas.openxmlformats.org/drawingml/2006/table">
            <a:tbl>
              <a:tblPr firstRow="1" bandRow="1">
                <a:tableStyleId>{2D5ABB26-0587-4C30-8999-92F81FD0307C}</a:tableStyleId>
              </a:tblPr>
              <a:tblGrid>
                <a:gridCol w="943566">
                  <a:extLst>
                    <a:ext uri="{9D8B030D-6E8A-4147-A177-3AD203B41FA5}">
                      <a16:colId xmlns:a16="http://schemas.microsoft.com/office/drawing/2014/main" val="20000"/>
                    </a:ext>
                  </a:extLst>
                </a:gridCol>
                <a:gridCol w="926519">
                  <a:extLst>
                    <a:ext uri="{9D8B030D-6E8A-4147-A177-3AD203B41FA5}">
                      <a16:colId xmlns:a16="http://schemas.microsoft.com/office/drawing/2014/main" val="20001"/>
                    </a:ext>
                  </a:extLst>
                </a:gridCol>
                <a:gridCol w="935043">
                  <a:extLst>
                    <a:ext uri="{9D8B030D-6E8A-4147-A177-3AD203B41FA5}">
                      <a16:colId xmlns:a16="http://schemas.microsoft.com/office/drawing/2014/main" val="20002"/>
                    </a:ext>
                  </a:extLst>
                </a:gridCol>
                <a:gridCol w="935043">
                  <a:extLst>
                    <a:ext uri="{9D8B030D-6E8A-4147-A177-3AD203B41FA5}">
                      <a16:colId xmlns:a16="http://schemas.microsoft.com/office/drawing/2014/main" val="20003"/>
                    </a:ext>
                  </a:extLst>
                </a:gridCol>
              </a:tblGrid>
              <a:tr h="307439">
                <a:tc>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endParaRPr lang="en-GB"/>
                    </a:p>
                  </a:txBody>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endParaRPr lang="en-GB" sz="1100" b="1" dirty="0">
                        <a:solidFill>
                          <a:srgbClr val="007E3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007E31"/>
                          </a:solidFill>
                          <a:latin typeface="+mn-lt"/>
                          <a:cs typeface="+mn-cs"/>
                        </a:rPr>
                        <a:t>ESSEX</a:t>
                      </a:r>
                      <a:endParaRPr lang="en-GB" sz="1100" b="1" dirty="0">
                        <a:solidFill>
                          <a:srgbClr val="007E3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007E31"/>
                          </a:solidFill>
                          <a:latin typeface="Arial" panose="020B0604020202020204" pitchFamily="34" charset="0"/>
                          <a:cs typeface="Arial" panose="020B0604020202020204" pitchFamily="34" charset="0"/>
                        </a:rPr>
                        <a:t>EAST</a:t>
                      </a:r>
                    </a:p>
                  </a:txBody>
                  <a:tcPr marL="99060" marR="99060" anchor="ctr">
                    <a:solidFill>
                      <a:schemeClr val="accent6">
                        <a:lumMod val="20000"/>
                        <a:lumOff val="80000"/>
                      </a:schemeClr>
                    </a:solidFill>
                  </a:tcPr>
                </a:tc>
                <a:tc>
                  <a:txBody>
                    <a:bodyPr/>
                    <a:lstStyle/>
                    <a:p>
                      <a:pPr algn="ctr"/>
                      <a:r>
                        <a:rPr lang="en-GB" sz="1100" b="1" dirty="0">
                          <a:solidFill>
                            <a:srgbClr val="007E31"/>
                          </a:solidFill>
                        </a:rPr>
                        <a:t>NATIONAL</a:t>
                      </a:r>
                      <a:endParaRPr lang="en-GB" sz="1100" b="1" dirty="0">
                        <a:solidFill>
                          <a:srgbClr val="007E3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2016</a:t>
                      </a:r>
                      <a:r>
                        <a:rPr lang="en-GB" sz="1100" baseline="0" dirty="0">
                          <a:latin typeface="Arial" panose="020B0604020202020204" pitchFamily="34" charset="0"/>
                          <a:cs typeface="Arial" panose="020B0604020202020204" pitchFamily="34" charset="0"/>
                        </a:rPr>
                        <a:t> to 2017 change </a:t>
                      </a:r>
                      <a:endParaRPr lang="en-GB" sz="1100" dirty="0">
                        <a:latin typeface="Arial" panose="020B0604020202020204" pitchFamily="34" charset="0"/>
                        <a:cs typeface="Arial" panose="020B0604020202020204" pitchFamily="34" charset="0"/>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-21%</a:t>
                      </a:r>
                    </a:p>
                  </a:txBody>
                  <a:tcPr marL="99060" marR="99060"/>
                </a:tc>
                <a:tc>
                  <a:txBody>
                    <a:bodyPr/>
                    <a:lstStyle/>
                    <a:p>
                      <a:pPr algn="ctr"/>
                      <a:r>
                        <a:rPr lang="en-GB" sz="1100" dirty="0">
                          <a:solidFill>
                            <a:schemeClr val="bg1"/>
                          </a:solidFill>
                          <a:latin typeface="Arial" panose="020B0604020202020204" pitchFamily="34" charset="0"/>
                          <a:cs typeface="Arial" panose="020B0604020202020204" pitchFamily="34" charset="0"/>
                        </a:rPr>
                        <a:t>-31%</a:t>
                      </a:r>
                    </a:p>
                  </a:txBody>
                  <a:tcPr marL="99060" marR="99060">
                    <a:solidFill>
                      <a:srgbClr val="FF0000"/>
                    </a:solidFill>
                  </a:tcPr>
                </a:tc>
                <a:tc>
                  <a:txBody>
                    <a:bodyPr/>
                    <a:lstStyle/>
                    <a:p>
                      <a:pPr algn="ctr"/>
                      <a:r>
                        <a:rPr lang="en-GB" sz="1100" dirty="0">
                          <a:solidFill>
                            <a:schemeClr val="bg1"/>
                          </a:solidFill>
                          <a:latin typeface="Arial" panose="020B0604020202020204" pitchFamily="34" charset="0"/>
                          <a:cs typeface="Arial" panose="020B0604020202020204" pitchFamily="34" charset="0"/>
                        </a:rPr>
                        <a:t>-30%</a:t>
                      </a:r>
                    </a:p>
                  </a:txBody>
                  <a:tcPr marL="99060" marR="99060">
                    <a:solidFill>
                      <a:srgbClr val="FF0000"/>
                    </a:solidFill>
                  </a:tcPr>
                </a:tc>
                <a:extLst>
                  <a:ext uri="{0D108BD9-81ED-4DB2-BD59-A6C34878D82A}">
                    <a16:rowId xmlns:a16="http://schemas.microsoft.com/office/drawing/2014/main" val="10002"/>
                  </a:ext>
                </a:extLst>
              </a:tr>
            </a:tbl>
          </a:graphicData>
        </a:graphic>
      </p:graphicFrame>
      <p:graphicFrame>
        <p:nvGraphicFramePr>
          <p:cNvPr id="6" name="Chart 5"/>
          <p:cNvGraphicFramePr/>
          <p:nvPr>
            <p:extLst>
              <p:ext uri="{D42A27DB-BD31-4B8C-83A1-F6EECF244321}">
                <p14:modId xmlns:p14="http://schemas.microsoft.com/office/powerpoint/2010/main" val="2608788303"/>
              </p:ext>
            </p:extLst>
          </p:nvPr>
        </p:nvGraphicFramePr>
        <p:xfrm>
          <a:off x="525860" y="3352670"/>
          <a:ext cx="4045526"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315200" y="6482208"/>
            <a:ext cx="2590800" cy="507831"/>
          </a:xfrm>
          <a:prstGeom prst="rect">
            <a:avLst/>
          </a:prstGeom>
          <a:noFill/>
        </p:spPr>
        <p:txBody>
          <a:bodyPr wrap="square" rtlCol="0">
            <a:spAutoFit/>
          </a:bodyPr>
          <a:lstStyle/>
          <a:p>
            <a:pPr eaLnBrk="1" fontAlgn="auto" hangingPunct="1">
              <a:spcBef>
                <a:spcPts val="0"/>
              </a:spcBef>
              <a:spcAft>
                <a:spcPts val="0"/>
              </a:spcAft>
            </a:pPr>
            <a:r>
              <a:rPr lang="en-GB" sz="900" dirty="0">
                <a:solidFill>
                  <a:srgbClr val="000000"/>
                </a:solidFill>
                <a:latin typeface="Arial" panose="020B0604020202020204" pitchFamily="34" charset="0"/>
                <a:ea typeface="+mn-ea"/>
                <a:cs typeface="Arial" panose="020B0604020202020204" pitchFamily="34" charset="0"/>
              </a:rPr>
              <a:t>Source: ONS, Migrations Suite  </a:t>
            </a:r>
          </a:p>
          <a:p>
            <a:pPr eaLnBrk="1" fontAlgn="auto" hangingPunct="1">
              <a:spcBef>
                <a:spcPts val="0"/>
              </a:spcBef>
              <a:spcAft>
                <a:spcPts val="0"/>
              </a:spcAft>
            </a:pPr>
            <a:endParaRPr lang="en-GB" sz="1800" dirty="0">
              <a:solidFill>
                <a:srgbClr val="000000"/>
              </a:solidFill>
              <a:latin typeface="Arial"/>
              <a:ea typeface="+mn-ea"/>
            </a:endParaRPr>
          </a:p>
        </p:txBody>
      </p:sp>
      <p:sp>
        <p:nvSpPr>
          <p:cNvPr id="14" name="Text Placeholder 8"/>
          <p:cNvSpPr>
            <a:spLocks noGrp="1"/>
          </p:cNvSpPr>
          <p:nvPr>
            <p:ph type="body" sz="half" idx="2"/>
          </p:nvPr>
        </p:nvSpPr>
        <p:spPr>
          <a:xfrm>
            <a:off x="678526" y="1597080"/>
            <a:ext cx="8698327" cy="1908250"/>
          </a:xfrm>
        </p:spPr>
        <p:txBody>
          <a:bodyPr numCol="1">
            <a:noAutofit/>
          </a:bodyPr>
          <a:lstStyle/>
          <a:p>
            <a:r>
              <a:rPr lang="en-GB" dirty="0">
                <a:latin typeface="Arial" panose="020B0604020202020204" pitchFamily="34" charset="0"/>
                <a:cs typeface="Arial" panose="020B0604020202020204" pitchFamily="34" charset="0"/>
              </a:rPr>
              <a:t>In the last couple of years net migration into Essex has decreased 41% (between 2014/15 to 2016/17) however over a longer period (2010 to 2017) the net migration declined only by 1% for Essex compared with 33% decrease for the entire Eastern region. The recent reduction is likely due to migrants worrying about potential restrictions from Brexit.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2017, Colchester had the highest number of net international migration (945) which is 10 times higher than the lowest 3 Essex districts (Rochford 51, Castle Point 80 and Maldon 90).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1" name="TextBox 10"/>
          <p:cNvSpPr txBox="1"/>
          <p:nvPr/>
        </p:nvSpPr>
        <p:spPr>
          <a:xfrm>
            <a:off x="1823470" y="6350179"/>
            <a:ext cx="2289900" cy="507831"/>
          </a:xfrm>
          <a:prstGeom prst="rect">
            <a:avLst/>
          </a:prstGeom>
          <a:noFill/>
        </p:spPr>
        <p:txBody>
          <a:bodyPr wrap="square" rtlCol="0">
            <a:spAutoFit/>
          </a:bodyPr>
          <a:lstStyle/>
          <a:p>
            <a:pPr eaLnBrk="1" fontAlgn="auto" hangingPunct="1">
              <a:spcBef>
                <a:spcPts val="0"/>
              </a:spcBef>
              <a:spcAft>
                <a:spcPts val="0"/>
              </a:spcAft>
            </a:pPr>
            <a:r>
              <a:rPr lang="en-GB" sz="900" dirty="0">
                <a:solidFill>
                  <a:srgbClr val="000000"/>
                </a:solidFill>
                <a:latin typeface="Arial" panose="020B0604020202020204" pitchFamily="34" charset="0"/>
                <a:ea typeface="+mn-ea"/>
                <a:cs typeface="Arial" panose="020B0604020202020204" pitchFamily="34" charset="0"/>
              </a:rPr>
              <a:t>Net International Migration (2017) </a:t>
            </a:r>
            <a:br>
              <a:rPr lang="en-GB" sz="900" dirty="0">
                <a:solidFill>
                  <a:srgbClr val="000000"/>
                </a:solidFill>
                <a:latin typeface="Arial" panose="020B0604020202020204" pitchFamily="34" charset="0"/>
                <a:ea typeface="+mn-ea"/>
                <a:cs typeface="Arial" panose="020B0604020202020204" pitchFamily="34" charset="0"/>
              </a:rPr>
            </a:br>
            <a:endParaRPr lang="en-GB" sz="1800" dirty="0">
              <a:solidFill>
                <a:srgbClr val="000000"/>
              </a:solidFill>
              <a:latin typeface="Arial"/>
              <a:ea typeface="+mn-ea"/>
            </a:endParaRPr>
          </a:p>
        </p:txBody>
      </p:sp>
      <p:graphicFrame>
        <p:nvGraphicFramePr>
          <p:cNvPr id="16" name="Chart 15"/>
          <p:cNvGraphicFramePr/>
          <p:nvPr>
            <p:extLst>
              <p:ext uri="{D42A27DB-BD31-4B8C-83A1-F6EECF244321}">
                <p14:modId xmlns:p14="http://schemas.microsoft.com/office/powerpoint/2010/main" val="282231306"/>
              </p:ext>
            </p:extLst>
          </p:nvPr>
        </p:nvGraphicFramePr>
        <p:xfrm>
          <a:off x="5105660" y="3352670"/>
          <a:ext cx="4277566" cy="335852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solidFill>
            <a:srgbClr val="007E31"/>
          </a:solidFill>
        </p:spPr>
        <p:txBody>
          <a:bodyPr/>
          <a:lstStyle/>
          <a:p>
            <a:fld id="{B6F15528-21DE-4FAA-801E-634DDDAF4B2B}" type="slidenum">
              <a:rPr lang="en-US" smtClean="0">
                <a:solidFill>
                  <a:srgbClr val="FFFFFF"/>
                </a:solidFill>
              </a:rPr>
              <a:pPr/>
              <a:t>56</a:t>
            </a:fld>
            <a:endParaRPr lang="en-US">
              <a:solidFill>
                <a:srgbClr val="FFFFFF"/>
              </a:solidFill>
            </a:endParaRPr>
          </a:p>
        </p:txBody>
      </p:sp>
    </p:spTree>
    <p:extLst>
      <p:ext uri="{BB962C8B-B14F-4D97-AF65-F5344CB8AC3E}">
        <p14:creationId xmlns:p14="http://schemas.microsoft.com/office/powerpoint/2010/main" val="2854980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018710"/>
          </a:xfrm>
          <a:solidFill>
            <a:schemeClr val="accent6">
              <a:lumMod val="20000"/>
              <a:lumOff val="80000"/>
            </a:schemeClr>
          </a:solidFill>
        </p:spPr>
        <p:txBody>
          <a:bodyPr anchor="b">
            <a:noAutofit/>
          </a:bodyPr>
          <a:lstStyle/>
          <a:p>
            <a:r>
              <a:rPr lang="en-GB" dirty="0">
                <a:solidFill>
                  <a:srgbClr val="E00069"/>
                </a:solidFill>
                <a:latin typeface="Arial" panose="020B0604020202020204" pitchFamily="34" charset="0"/>
                <a:cs typeface="Arial" panose="020B0604020202020204" pitchFamily="34" charset="0"/>
              </a:rPr>
              <a:t>    </a:t>
            </a:r>
            <a:r>
              <a:rPr lang="en-GB" sz="1800" dirty="0">
                <a:solidFill>
                  <a:srgbClr val="007E31"/>
                </a:solidFill>
                <a:latin typeface="Arial" panose="020B0604020202020204" pitchFamily="34" charset="0"/>
                <a:cs typeface="Arial" panose="020B0604020202020204" pitchFamily="34" charset="0"/>
              </a:rPr>
              <a:t>Internal migration to Essex has fallen 16% compared with falls of 42% for East of England and 51% nationally.</a:t>
            </a:r>
            <a:endParaRPr lang="en-GB" sz="1800" b="1" dirty="0">
              <a:solidFill>
                <a:srgbClr val="007E31"/>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250810763"/>
              </p:ext>
            </p:extLst>
          </p:nvPr>
        </p:nvGraphicFramePr>
        <p:xfrm>
          <a:off x="5792630" y="299470"/>
          <a:ext cx="3740171" cy="1209238"/>
        </p:xfrm>
        <a:graphic>
          <a:graphicData uri="http://schemas.openxmlformats.org/drawingml/2006/table">
            <a:tbl>
              <a:tblPr firstRow="1" bandRow="1">
                <a:tableStyleId>{2D5ABB26-0587-4C30-8999-92F81FD0307C}</a:tableStyleId>
              </a:tblPr>
              <a:tblGrid>
                <a:gridCol w="943566">
                  <a:extLst>
                    <a:ext uri="{9D8B030D-6E8A-4147-A177-3AD203B41FA5}">
                      <a16:colId xmlns:a16="http://schemas.microsoft.com/office/drawing/2014/main" val="20000"/>
                    </a:ext>
                  </a:extLst>
                </a:gridCol>
                <a:gridCol w="926519">
                  <a:extLst>
                    <a:ext uri="{9D8B030D-6E8A-4147-A177-3AD203B41FA5}">
                      <a16:colId xmlns:a16="http://schemas.microsoft.com/office/drawing/2014/main" val="20001"/>
                    </a:ext>
                  </a:extLst>
                </a:gridCol>
                <a:gridCol w="935043">
                  <a:extLst>
                    <a:ext uri="{9D8B030D-6E8A-4147-A177-3AD203B41FA5}">
                      <a16:colId xmlns:a16="http://schemas.microsoft.com/office/drawing/2014/main" val="20002"/>
                    </a:ext>
                  </a:extLst>
                </a:gridCol>
                <a:gridCol w="935043">
                  <a:extLst>
                    <a:ext uri="{9D8B030D-6E8A-4147-A177-3AD203B41FA5}">
                      <a16:colId xmlns:a16="http://schemas.microsoft.com/office/drawing/2014/main" val="20003"/>
                    </a:ext>
                  </a:extLst>
                </a:gridCol>
              </a:tblGrid>
              <a:tr h="307439">
                <a:tc>
                  <a:txBody>
                    <a:bodyPr/>
                    <a:lstStyle/>
                    <a:p>
                      <a:pPr algn="ct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endParaRPr lang="en-GB"/>
                    </a:p>
                  </a:txBody>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endParaRPr lang="en-GB" sz="1100" b="1" dirty="0">
                        <a:solidFill>
                          <a:srgbClr val="007E3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007E31"/>
                          </a:solidFill>
                          <a:latin typeface="+mn-lt"/>
                          <a:cs typeface="+mn-cs"/>
                        </a:rPr>
                        <a:t>ESSEX</a:t>
                      </a:r>
                      <a:endParaRPr lang="en-GB" sz="1100" b="1" dirty="0">
                        <a:solidFill>
                          <a:srgbClr val="007E3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007E31"/>
                          </a:solidFill>
                          <a:latin typeface="Arial" panose="020B0604020202020204" pitchFamily="34" charset="0"/>
                          <a:cs typeface="Arial" panose="020B0604020202020204" pitchFamily="34" charset="0"/>
                        </a:rPr>
                        <a:t>EAST</a:t>
                      </a:r>
                    </a:p>
                  </a:txBody>
                  <a:tcPr marL="99060" marR="99060" anchor="ctr">
                    <a:solidFill>
                      <a:schemeClr val="accent6">
                        <a:lumMod val="20000"/>
                        <a:lumOff val="80000"/>
                      </a:schemeClr>
                    </a:solidFill>
                  </a:tcPr>
                </a:tc>
                <a:tc>
                  <a:txBody>
                    <a:bodyPr/>
                    <a:lstStyle/>
                    <a:p>
                      <a:pPr algn="ctr"/>
                      <a:r>
                        <a:rPr lang="en-GB" sz="1100" b="1" dirty="0">
                          <a:solidFill>
                            <a:srgbClr val="007E31"/>
                          </a:solidFill>
                        </a:rPr>
                        <a:t>NATIONAL</a:t>
                      </a:r>
                      <a:endParaRPr lang="en-GB" sz="1100" b="1" dirty="0">
                        <a:solidFill>
                          <a:srgbClr val="007E3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2016</a:t>
                      </a:r>
                      <a:r>
                        <a:rPr lang="en-GB" sz="1100" baseline="0" dirty="0">
                          <a:latin typeface="Arial" panose="020B0604020202020204" pitchFamily="34" charset="0"/>
                          <a:cs typeface="Arial" panose="020B0604020202020204" pitchFamily="34" charset="0"/>
                        </a:rPr>
                        <a:t> to 2017 change </a:t>
                      </a:r>
                      <a:endParaRPr lang="en-GB" sz="1100" dirty="0">
                        <a:latin typeface="Arial" panose="020B0604020202020204" pitchFamily="34" charset="0"/>
                        <a:cs typeface="Arial" panose="020B0604020202020204" pitchFamily="34" charset="0"/>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-16%</a:t>
                      </a:r>
                    </a:p>
                  </a:txBody>
                  <a:tcPr marL="99060" marR="99060"/>
                </a:tc>
                <a:tc>
                  <a:txBody>
                    <a:bodyPr/>
                    <a:lstStyle/>
                    <a:p>
                      <a:pPr algn="ctr"/>
                      <a:r>
                        <a:rPr lang="en-GB" sz="1100" dirty="0">
                          <a:solidFill>
                            <a:schemeClr val="tx1"/>
                          </a:solidFill>
                          <a:latin typeface="Arial" panose="020B0604020202020204" pitchFamily="34" charset="0"/>
                          <a:cs typeface="Arial" panose="020B0604020202020204" pitchFamily="34" charset="0"/>
                        </a:rPr>
                        <a:t>-42%</a:t>
                      </a:r>
                    </a:p>
                  </a:txBody>
                  <a:tcPr marL="99060" marR="99060">
                    <a:solidFill>
                      <a:schemeClr val="bg1"/>
                    </a:solidFill>
                  </a:tcPr>
                </a:tc>
                <a:tc>
                  <a:txBody>
                    <a:bodyPr/>
                    <a:lstStyle/>
                    <a:p>
                      <a:pPr algn="ctr"/>
                      <a:r>
                        <a:rPr lang="en-GB" sz="1100" dirty="0">
                          <a:solidFill>
                            <a:schemeClr val="tx1"/>
                          </a:solidFill>
                          <a:latin typeface="Arial" panose="020B0604020202020204" pitchFamily="34" charset="0"/>
                          <a:cs typeface="Arial" panose="020B0604020202020204" pitchFamily="34" charset="0"/>
                        </a:rPr>
                        <a:t>-51%</a:t>
                      </a:r>
                    </a:p>
                  </a:txBody>
                  <a:tcPr marL="99060" marR="99060">
                    <a:solidFill>
                      <a:schemeClr val="bg1"/>
                    </a:solidFill>
                  </a:tcPr>
                </a:tc>
                <a:extLst>
                  <a:ext uri="{0D108BD9-81ED-4DB2-BD59-A6C34878D82A}">
                    <a16:rowId xmlns:a16="http://schemas.microsoft.com/office/drawing/2014/main" val="10002"/>
                  </a:ext>
                </a:extLst>
              </a:tr>
            </a:tbl>
          </a:graphicData>
        </a:graphic>
      </p:graphicFrame>
      <p:graphicFrame>
        <p:nvGraphicFramePr>
          <p:cNvPr id="6" name="Chart 5"/>
          <p:cNvGraphicFramePr/>
          <p:nvPr>
            <p:extLst>
              <p:ext uri="{D42A27DB-BD31-4B8C-83A1-F6EECF244321}">
                <p14:modId xmlns:p14="http://schemas.microsoft.com/office/powerpoint/2010/main" val="2720103809"/>
              </p:ext>
            </p:extLst>
          </p:nvPr>
        </p:nvGraphicFramePr>
        <p:xfrm>
          <a:off x="449530" y="3200010"/>
          <a:ext cx="4427176" cy="305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006200" y="6558532"/>
            <a:ext cx="25908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Migrations Suite  </a:t>
            </a:r>
          </a:p>
          <a:p>
            <a:endParaRPr lang="en-GB" dirty="0"/>
          </a:p>
        </p:txBody>
      </p:sp>
      <p:sp>
        <p:nvSpPr>
          <p:cNvPr id="14" name="Text Placeholder 8"/>
          <p:cNvSpPr>
            <a:spLocks noGrp="1"/>
          </p:cNvSpPr>
          <p:nvPr>
            <p:ph type="body" sz="half" idx="2"/>
          </p:nvPr>
        </p:nvSpPr>
        <p:spPr>
          <a:xfrm>
            <a:off x="525861" y="1520750"/>
            <a:ext cx="8698327" cy="1908250"/>
          </a:xfrm>
        </p:spPr>
        <p:txBody>
          <a:bodyPr numCol="1">
            <a:normAutofit fontScale="92500" lnSpcReduction="10000"/>
          </a:bodyPr>
          <a:lstStyle/>
          <a:p>
            <a:r>
              <a:rPr lang="en-GB" sz="1500" dirty="0">
                <a:latin typeface="Arial" panose="020B0604020202020204" pitchFamily="34" charset="0"/>
                <a:cs typeface="Arial" panose="020B0604020202020204" pitchFamily="34" charset="0"/>
              </a:rPr>
              <a:t>These show the internal migration figures from within England. Tending had the highest net inflow into the district for 2017 followed by Chelmsford. Unfortunately the data does not inform us of traits of those individuals migrating into the district. </a:t>
            </a:r>
            <a:br>
              <a:rPr lang="en-GB" sz="1500" dirty="0">
                <a:latin typeface="Arial" panose="020B0604020202020204" pitchFamily="34" charset="0"/>
                <a:cs typeface="Arial" panose="020B0604020202020204" pitchFamily="34" charset="0"/>
              </a:rPr>
            </a:b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Between 2008 and 2017 internal migration for Essex decreased 16% however this is not as large as the fall in internal migration for the East of England (falling 42% in the same time period) or for England (falling 51% in the same time period). </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graphicFrame>
        <p:nvGraphicFramePr>
          <p:cNvPr id="16" name="Chart 15"/>
          <p:cNvGraphicFramePr/>
          <p:nvPr>
            <p:extLst>
              <p:ext uri="{D42A27DB-BD31-4B8C-83A1-F6EECF244321}">
                <p14:modId xmlns:p14="http://schemas.microsoft.com/office/powerpoint/2010/main" val="4037152392"/>
              </p:ext>
            </p:extLst>
          </p:nvPr>
        </p:nvGraphicFramePr>
        <p:xfrm>
          <a:off x="5105660" y="3352670"/>
          <a:ext cx="4277566" cy="335852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solidFill>
            <a:srgbClr val="007E31"/>
          </a:solidFill>
        </p:spPr>
        <p:txBody>
          <a:bodyPr/>
          <a:lstStyle/>
          <a:p>
            <a:fld id="{B6F15528-21DE-4FAA-801E-634DDDAF4B2B}" type="slidenum">
              <a:rPr lang="en-US" smtClean="0"/>
              <a:pPr/>
              <a:t>57</a:t>
            </a:fld>
            <a:endParaRPr lang="en-US" dirty="0"/>
          </a:p>
        </p:txBody>
      </p:sp>
      <p:sp>
        <p:nvSpPr>
          <p:cNvPr id="9" name="TextBox 8"/>
          <p:cNvSpPr txBox="1"/>
          <p:nvPr/>
        </p:nvSpPr>
        <p:spPr>
          <a:xfrm>
            <a:off x="1899800" y="6350171"/>
            <a:ext cx="22899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Net Internal Migration (2017) </a:t>
            </a:r>
            <a:br>
              <a:rPr lang="en-GB" sz="900" dirty="0">
                <a:latin typeface="Arial" panose="020B0604020202020204" pitchFamily="34" charset="0"/>
                <a:cs typeface="Arial" panose="020B0604020202020204" pitchFamily="34" charset="0"/>
              </a:rPr>
            </a:br>
            <a:endParaRPr lang="en-GB" dirty="0"/>
          </a:p>
        </p:txBody>
      </p:sp>
      <p:sp>
        <p:nvSpPr>
          <p:cNvPr id="11" name="TextBox 10"/>
          <p:cNvSpPr txBox="1"/>
          <p:nvPr/>
        </p:nvSpPr>
        <p:spPr>
          <a:xfrm>
            <a:off x="6326940" y="6350171"/>
            <a:ext cx="22899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Net Internal Migration over time  </a:t>
            </a:r>
            <a:br>
              <a:rPr lang="en-GB" sz="900"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585198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E1291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fontScale="90000"/>
          </a:bodyPr>
          <a:lstStyle/>
          <a:p>
            <a:pPr algn="l"/>
            <a:r>
              <a:rPr lang="en-GB" dirty="0">
                <a:solidFill>
                  <a:schemeClr val="bg1"/>
                </a:solidFill>
                <a:latin typeface="Arial Black" panose="020B0A04020102020204" pitchFamily="34" charset="0"/>
              </a:rPr>
              <a:t>STRATEGIC AIM 4: TRANSFORM THE COUNCIL TO ACHIEVE MORE WITH LESS </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20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E1291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Council Tax </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53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5373661" cy="1294082"/>
          </a:xfrm>
          <a:solidFill>
            <a:schemeClr val="accent6">
              <a:lumMod val="20000"/>
              <a:lumOff val="80000"/>
            </a:schemeClr>
          </a:solidFill>
        </p:spPr>
        <p:txBody>
          <a:bodyPr anchor="b">
            <a:noAutofit/>
          </a:bodyPr>
          <a:lstStyle/>
          <a:p>
            <a:r>
              <a:rPr lang="en-GB" dirty="0">
                <a:solidFill>
                  <a:srgbClr val="E00069"/>
                </a:solidFill>
                <a:latin typeface="Arial" panose="020B0604020202020204" pitchFamily="34" charset="0"/>
                <a:cs typeface="Arial" panose="020B0604020202020204" pitchFamily="34" charset="0"/>
              </a:rPr>
              <a:t> The skills gap between Essex and the rest of the UK is increasing </a:t>
            </a:r>
            <a:endParaRPr lang="en-GB" b="1" dirty="0">
              <a:solidFill>
                <a:srgbClr val="E00069"/>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356745987"/>
              </p:ext>
            </p:extLst>
          </p:nvPr>
        </p:nvGraphicFramePr>
        <p:xfrm>
          <a:off x="6250611" y="299472"/>
          <a:ext cx="2870199" cy="922317"/>
        </p:xfrm>
        <a:graphic>
          <a:graphicData uri="http://schemas.openxmlformats.org/drawingml/2006/table">
            <a:tbl>
              <a:tblPr firstRow="1" bandRow="1">
                <a:tableStyleId>{2D5ABB26-0587-4C30-8999-92F81FD0307C}</a:tableStyleId>
              </a:tblPr>
              <a:tblGrid>
                <a:gridCol w="956733">
                  <a:extLst>
                    <a:ext uri="{9D8B030D-6E8A-4147-A177-3AD203B41FA5}">
                      <a16:colId xmlns:a16="http://schemas.microsoft.com/office/drawing/2014/main" val="20000"/>
                    </a:ext>
                  </a:extLst>
                </a:gridCol>
                <a:gridCol w="956733">
                  <a:extLst>
                    <a:ext uri="{9D8B030D-6E8A-4147-A177-3AD203B41FA5}">
                      <a16:colId xmlns:a16="http://schemas.microsoft.com/office/drawing/2014/main" val="20001"/>
                    </a:ext>
                  </a:extLst>
                </a:gridCol>
                <a:gridCol w="956733">
                  <a:extLst>
                    <a:ext uri="{9D8B030D-6E8A-4147-A177-3AD203B41FA5}">
                      <a16:colId xmlns:a16="http://schemas.microsoft.com/office/drawing/2014/main" val="20002"/>
                    </a:ext>
                  </a:extLst>
                </a:gridCol>
              </a:tblGrid>
              <a:tr h="307439">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endParaRPr lang="en-GB"/>
                    </a:p>
                  </a:txBody>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Arial" panose="020B0604020202020204" pitchFamily="34" charset="0"/>
                          <a:cs typeface="Arial" panose="020B0604020202020204" pitchFamily="34" charset="0"/>
                        </a:rPr>
                        <a:t>SELEP</a:t>
                      </a: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algn="ctr"/>
                      <a:r>
                        <a:rPr lang="en-GB" sz="1100" dirty="0"/>
                        <a:t>33.8%</a:t>
                      </a:r>
                      <a:endParaRPr lang="en-GB" sz="1100" dirty="0">
                        <a:latin typeface="Arial" panose="020B0604020202020204" pitchFamily="34" charset="0"/>
                        <a:cs typeface="Arial" panose="020B0604020202020204" pitchFamily="34" charset="0"/>
                      </a:endParaRPr>
                    </a:p>
                  </a:txBody>
                  <a:tcPr marL="99060" marR="99060">
                    <a:solidFill>
                      <a:schemeClr val="bg1"/>
                    </a:solidFill>
                  </a:tcPr>
                </a:tc>
                <a:tc>
                  <a:txBody>
                    <a:bodyPr/>
                    <a:lstStyle/>
                    <a:p>
                      <a:pPr algn="ctr"/>
                      <a:r>
                        <a:rPr lang="en-GB" sz="1100" dirty="0">
                          <a:solidFill>
                            <a:schemeClr val="bg1"/>
                          </a:solidFill>
                          <a:latin typeface="Arial" panose="020B0604020202020204" pitchFamily="34" charset="0"/>
                          <a:cs typeface="Arial" panose="020B0604020202020204" pitchFamily="34" charset="0"/>
                        </a:rPr>
                        <a:t>35.2%</a:t>
                      </a:r>
                    </a:p>
                  </a:txBody>
                  <a:tcPr marL="99060" marR="99060">
                    <a:solidFill>
                      <a:srgbClr val="00B050"/>
                    </a:solidFill>
                  </a:tcPr>
                </a:tc>
                <a:tc>
                  <a:txBody>
                    <a:bodyPr/>
                    <a:lstStyle/>
                    <a:p>
                      <a:pPr algn="ctr"/>
                      <a:r>
                        <a:rPr lang="en-GB" sz="1100" dirty="0">
                          <a:solidFill>
                            <a:schemeClr val="bg1"/>
                          </a:solidFill>
                        </a:rPr>
                        <a:t>42.8%</a:t>
                      </a:r>
                      <a:endParaRPr lang="en-GB" sz="1100" dirty="0">
                        <a:solidFill>
                          <a:schemeClr val="bg1"/>
                        </a:solidFill>
                        <a:latin typeface="Arial" panose="020B0604020202020204" pitchFamily="34" charset="0"/>
                        <a:cs typeface="Arial" panose="020B0604020202020204" pitchFamily="34" charset="0"/>
                      </a:endParaRPr>
                    </a:p>
                  </a:txBody>
                  <a:tcPr marL="99060" marR="99060">
                    <a:solidFill>
                      <a:srgbClr val="00B050"/>
                    </a:solidFill>
                  </a:tcPr>
                </a:tc>
                <a:extLst>
                  <a:ext uri="{0D108BD9-81ED-4DB2-BD59-A6C34878D82A}">
                    <a16:rowId xmlns:a16="http://schemas.microsoft.com/office/drawing/2014/main" val="10002"/>
                  </a:ext>
                </a:extLst>
              </a:tr>
            </a:tbl>
          </a:graphicData>
        </a:graphic>
      </p:graphicFrame>
      <p:graphicFrame>
        <p:nvGraphicFramePr>
          <p:cNvPr id="3" name="Chart 2"/>
          <p:cNvGraphicFramePr/>
          <p:nvPr>
            <p:extLst>
              <p:ext uri="{D42A27DB-BD31-4B8C-83A1-F6EECF244321}">
                <p14:modId xmlns:p14="http://schemas.microsoft.com/office/powerpoint/2010/main" val="2972853122"/>
              </p:ext>
            </p:extLst>
          </p:nvPr>
        </p:nvGraphicFramePr>
        <p:xfrm>
          <a:off x="5194752" y="3543496"/>
          <a:ext cx="3855380" cy="2671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923925826"/>
              </p:ext>
            </p:extLst>
          </p:nvPr>
        </p:nvGraphicFramePr>
        <p:xfrm>
          <a:off x="525860" y="3429000"/>
          <a:ext cx="4045526" cy="29005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315200" y="6482200"/>
            <a:ext cx="25908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Annual Population Survey</a:t>
            </a:r>
          </a:p>
          <a:p>
            <a:endParaRPr lang="en-GB" dirty="0"/>
          </a:p>
        </p:txBody>
      </p:sp>
      <p:sp>
        <p:nvSpPr>
          <p:cNvPr id="14" name="Text Placeholder 8"/>
          <p:cNvSpPr>
            <a:spLocks noGrp="1"/>
          </p:cNvSpPr>
          <p:nvPr>
            <p:ph type="body" sz="half" idx="2"/>
          </p:nvPr>
        </p:nvSpPr>
        <p:spPr>
          <a:xfrm>
            <a:off x="529153" y="1587763"/>
            <a:ext cx="8732180" cy="1993899"/>
          </a:xfrm>
        </p:spPr>
        <p:txBody>
          <a:bodyPr>
            <a:normAutofit/>
          </a:bodyPr>
          <a:lstStyle/>
          <a:p>
            <a:r>
              <a:rPr lang="en-GB" b="1" dirty="0">
                <a:latin typeface="Arial" panose="020B0604020202020204" pitchFamily="34" charset="0"/>
                <a:cs typeface="Arial" panose="020B0604020202020204" pitchFamily="34" charset="0"/>
              </a:rPr>
              <a:t>Qualifications – NVQ 4+  economically active 16-64 year olds.</a:t>
            </a:r>
          </a:p>
          <a:p>
            <a:r>
              <a:rPr lang="en-GB" dirty="0">
                <a:latin typeface="Arial" panose="020B0604020202020204" pitchFamily="34" charset="0"/>
                <a:cs typeface="Arial" panose="020B0604020202020204" pitchFamily="34" charset="0"/>
              </a:rPr>
              <a:t>There is an increasing gap between the proportion of people who are qualified at HND, degree and higher degree level qualifications in Essex compared to the rest of the UK. In 2017, there were almost 10% less graduates for the Essex labour market than the national average meaning a lower level of skills available.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is a wide disparity between districts Castle Point has 1.4 graduates for every 10 people which is 3 times less than </a:t>
            </a:r>
            <a:r>
              <a:rPr lang="en-GB" dirty="0" err="1">
                <a:latin typeface="Arial" panose="020B0604020202020204" pitchFamily="34" charset="0"/>
                <a:cs typeface="Arial" panose="020B0604020202020204" pitchFamily="34" charset="0"/>
              </a:rPr>
              <a:t>Uttlesford’s</a:t>
            </a:r>
            <a:r>
              <a:rPr lang="en-GB" dirty="0">
                <a:latin typeface="Arial" panose="020B0604020202020204" pitchFamily="34" charset="0"/>
                <a:cs typeface="Arial" panose="020B0604020202020204" pitchFamily="34" charset="0"/>
              </a:rPr>
              <a:t> 4.47 graduates for every 10 people. Therefore it is unlikely that businesses with high skilled vacancies can be encouraged to set up in Castle Point without skills investment. </a:t>
            </a:r>
          </a:p>
          <a:p>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1823471" y="6350171"/>
            <a:ext cx="244256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2017 Percentage of NVQ4+ by district </a:t>
            </a:r>
          </a:p>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537391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73050"/>
            <a:ext cx="5144670" cy="1162050"/>
          </a:xfrm>
          <a:solidFill>
            <a:schemeClr val="accent6">
              <a:lumMod val="20000"/>
              <a:lumOff val="80000"/>
            </a:schemeClr>
          </a:solidFill>
        </p:spPr>
        <p:txBody>
          <a:bodyPr>
            <a:normAutofit/>
          </a:bodyPr>
          <a:lstStyle/>
          <a:p>
            <a:pPr algn="l"/>
            <a:r>
              <a:rPr lang="en-GB" sz="2000" b="1" dirty="0">
                <a:solidFill>
                  <a:srgbClr val="FF0000"/>
                </a:solidFill>
                <a:latin typeface="Arial" panose="020B0604020202020204" pitchFamily="34" charset="0"/>
                <a:cs typeface="Arial" panose="020B0604020202020204" pitchFamily="34" charset="0"/>
              </a:rPr>
              <a:t>  Essex has a lower proportion of dwellings paying 100% of the council tax rate than the national average.  </a:t>
            </a:r>
          </a:p>
        </p:txBody>
      </p:sp>
      <p:sp>
        <p:nvSpPr>
          <p:cNvPr id="7" name="Text Placeholder 3"/>
          <p:cNvSpPr txBox="1">
            <a:spLocks/>
          </p:cNvSpPr>
          <p:nvPr/>
        </p:nvSpPr>
        <p:spPr>
          <a:xfrm>
            <a:off x="449530" y="1520750"/>
            <a:ext cx="8625290" cy="206091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solidFill>
                  <a:srgbClr val="000000"/>
                </a:solidFill>
              </a:rPr>
              <a:t>There are more dwellings with only one eligible resident adult or more student only households in Essex than the national average.  This means that on average per dwelling, Essex will receive a lower amount of council tax than the national average.</a:t>
            </a:r>
            <a:endParaRPr lang="en-GB" sz="1400" dirty="0"/>
          </a:p>
          <a:p>
            <a:pPr marL="0" indent="0">
              <a:buFont typeface="Arial" charset="0"/>
              <a:buNone/>
            </a:pPr>
            <a:endParaRPr lang="en-GB" sz="1400" dirty="0"/>
          </a:p>
          <a:p>
            <a:pPr marL="0" indent="0">
              <a:buFont typeface="Arial" charset="0"/>
              <a:buNone/>
            </a:pPr>
            <a:r>
              <a:rPr lang="en-GB" sz="1400" dirty="0"/>
              <a:t>For 10 of the 12 Essex districts the band D council tax is higher than the England average, exceptions being </a:t>
            </a:r>
            <a:r>
              <a:rPr lang="en-GB" sz="1400" dirty="0" err="1"/>
              <a:t>Tendring</a:t>
            </a:r>
            <a:r>
              <a:rPr lang="en-GB" sz="1400" dirty="0"/>
              <a:t> and Brentwood. When ranked against other local authorities in England according to council tax rates (for band D), every local authority was relatively lower when comparing 2018-19 rates to 2008-9 rates.</a:t>
            </a:r>
          </a:p>
          <a:p>
            <a:pPr marL="0" indent="0">
              <a:buFont typeface="Arial" charset="0"/>
              <a:buNone/>
            </a:pPr>
            <a:endParaRPr lang="en-GB" sz="1400" dirty="0"/>
          </a:p>
          <a:p>
            <a:pPr marL="0" indent="0">
              <a:buFont typeface="Arial" charset="0"/>
              <a:buNone/>
            </a:pPr>
            <a:r>
              <a:rPr lang="en-GB" sz="1400" dirty="0"/>
              <a:t>The average council tax increase in Essex was 19% over the last decade lower than the average national increase of 22% during the same time period. Meaning that council tax rates have become relatively cheaper over the last decade in Essex compared to the national average. </a:t>
            </a:r>
          </a:p>
          <a:p>
            <a:pPr marL="0" indent="0">
              <a:buNone/>
            </a:pPr>
            <a:endParaRPr lang="en-GB" sz="1400" dirty="0">
              <a:solidFill>
                <a:srgbClr val="000000"/>
              </a:solidFill>
            </a:endParaRPr>
          </a:p>
          <a:p>
            <a:endParaRPr lang="en-GB" sz="1400" dirty="0">
              <a:solidFill>
                <a:srgbClr val="007E31"/>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p:txBody>
      </p:sp>
      <p:grpSp>
        <p:nvGrpSpPr>
          <p:cNvPr id="2" name="Group 1"/>
          <p:cNvGrpSpPr/>
          <p:nvPr/>
        </p:nvGrpSpPr>
        <p:grpSpPr>
          <a:xfrm>
            <a:off x="754851" y="3505332"/>
            <a:ext cx="4121820" cy="2933159"/>
            <a:chOff x="5716300" y="3083050"/>
            <a:chExt cx="4121820" cy="3106863"/>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300" y="3083050"/>
              <a:ext cx="3380561" cy="266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16300" y="5912810"/>
              <a:ext cx="4121820" cy="277103"/>
            </a:xfrm>
            <a:prstGeom prst="rect">
              <a:avLst/>
            </a:prstGeom>
            <a:noFill/>
          </p:spPr>
          <p:txBody>
            <a:bodyPr wrap="square" rtlCol="0">
              <a:spAutoFit/>
            </a:bodyPr>
            <a:lstStyle/>
            <a:p>
              <a:r>
                <a:rPr lang="en-GB" sz="1100" b="1" dirty="0">
                  <a:solidFill>
                    <a:srgbClr val="000000"/>
                  </a:solidFill>
                </a:rPr>
                <a:t>% of dwellings with a 25% reduction in council tax </a:t>
              </a:r>
            </a:p>
          </p:txBody>
        </p:sp>
      </p:grpSp>
      <p:sp>
        <p:nvSpPr>
          <p:cNvPr id="4" name="Slide Number Placeholder 3"/>
          <p:cNvSpPr>
            <a:spLocks noGrp="1"/>
          </p:cNvSpPr>
          <p:nvPr>
            <p:ph type="sldNum" sz="quarter" idx="12"/>
          </p:nvPr>
        </p:nvSpPr>
        <p:spPr>
          <a:solidFill>
            <a:srgbClr val="FF0000"/>
          </a:solidFill>
        </p:spPr>
        <p:txBody>
          <a:bodyPr/>
          <a:lstStyle/>
          <a:p>
            <a:fld id="{B6F15528-21DE-4FAA-801E-634DDDAF4B2B}" type="slidenum">
              <a:rPr lang="en-US" smtClean="0"/>
              <a:pPr/>
              <a:t>60</a:t>
            </a:fld>
            <a:endParaRPr lang="en-US"/>
          </a:p>
        </p:txBody>
      </p:sp>
      <p:sp>
        <p:nvSpPr>
          <p:cNvPr id="11" name="TextBox 10"/>
          <p:cNvSpPr txBox="1"/>
          <p:nvPr/>
        </p:nvSpPr>
        <p:spPr>
          <a:xfrm>
            <a:off x="5639970" y="6253212"/>
            <a:ext cx="30532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Average Band D cost (£) 08/09 and 2018/19 </a:t>
            </a:r>
            <a:br>
              <a:rPr lang="en-GB" sz="900" dirty="0">
                <a:latin typeface="Arial" panose="020B0604020202020204" pitchFamily="34" charset="0"/>
                <a:cs typeface="Arial" panose="020B0604020202020204" pitchFamily="34" charset="0"/>
              </a:rPr>
            </a:br>
            <a:endParaRPr lang="en-GB"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94" t="3205" r="1622" b="2544"/>
          <a:stretch/>
        </p:blipFill>
        <p:spPr bwMode="auto">
          <a:xfrm>
            <a:off x="4724011" y="3581660"/>
            <a:ext cx="4766020" cy="259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655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1291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Technology/Digital</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634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73050"/>
            <a:ext cx="5144670" cy="1162050"/>
          </a:xfrm>
          <a:solidFill>
            <a:schemeClr val="accent6">
              <a:lumMod val="20000"/>
              <a:lumOff val="80000"/>
            </a:schemeClr>
          </a:solidFill>
        </p:spPr>
        <p:txBody>
          <a:bodyPr>
            <a:normAutofit/>
          </a:bodyPr>
          <a:lstStyle/>
          <a:p>
            <a:pPr algn="l"/>
            <a:r>
              <a:rPr lang="en-GB" sz="2000" b="1" dirty="0">
                <a:solidFill>
                  <a:srgbClr val="FF0000"/>
                </a:solidFill>
                <a:latin typeface="Arial" panose="020B0604020202020204" pitchFamily="34" charset="0"/>
                <a:cs typeface="Arial" panose="020B0604020202020204" pitchFamily="34" charset="0"/>
              </a:rPr>
              <a:t>  The number of bring your own devices have almost doubled since the last report.</a:t>
            </a:r>
          </a:p>
        </p:txBody>
      </p:sp>
      <p:sp>
        <p:nvSpPr>
          <p:cNvPr id="7" name="Text Placeholder 3"/>
          <p:cNvSpPr txBox="1">
            <a:spLocks/>
          </p:cNvSpPr>
          <p:nvPr/>
        </p:nvSpPr>
        <p:spPr>
          <a:xfrm>
            <a:off x="449530" y="1520750"/>
            <a:ext cx="8625290" cy="206091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solidFill>
                <a:srgbClr val="000000"/>
              </a:solidFill>
            </a:endParaRPr>
          </a:p>
          <a:p>
            <a:endParaRPr lang="en-GB" sz="1400" dirty="0">
              <a:solidFill>
                <a:srgbClr val="007E31"/>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p:txBody>
      </p:sp>
      <p:sp>
        <p:nvSpPr>
          <p:cNvPr id="4" name="Slide Number Placeholder 3"/>
          <p:cNvSpPr>
            <a:spLocks noGrp="1"/>
          </p:cNvSpPr>
          <p:nvPr>
            <p:ph type="sldNum" sz="quarter" idx="12"/>
          </p:nvPr>
        </p:nvSpPr>
        <p:spPr>
          <a:solidFill>
            <a:srgbClr val="FF0000"/>
          </a:solidFill>
        </p:spPr>
        <p:txBody>
          <a:bodyPr/>
          <a:lstStyle/>
          <a:p>
            <a:fld id="{B6F15528-21DE-4FAA-801E-634DDDAF4B2B}" type="slidenum">
              <a:rPr lang="en-US" smtClean="0"/>
              <a:pPr/>
              <a:t>62</a:t>
            </a:fld>
            <a:endParaRPr lang="en-US"/>
          </a:p>
        </p:txBody>
      </p:sp>
      <p:sp>
        <p:nvSpPr>
          <p:cNvPr id="10" name="Title 1"/>
          <p:cNvSpPr txBox="1">
            <a:spLocks/>
          </p:cNvSpPr>
          <p:nvPr/>
        </p:nvSpPr>
        <p:spPr>
          <a:xfrm>
            <a:off x="678520" y="3581660"/>
            <a:ext cx="8420100" cy="22891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chemeClr val="bg1"/>
                </a:solidFill>
                <a:latin typeface="Arial Black" panose="020B0A04020102020204" pitchFamily="34" charset="0"/>
              </a:rPr>
              <a:t>Crime</a:t>
            </a:r>
            <a:endParaRPr lang="en-GB" dirty="0">
              <a:solidFill>
                <a:schemeClr val="bg1"/>
              </a:solidFill>
              <a:latin typeface="Arial Black" panose="020B0A040201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28163973"/>
              </p:ext>
            </p:extLst>
          </p:nvPr>
        </p:nvGraphicFramePr>
        <p:xfrm>
          <a:off x="678520" y="3963310"/>
          <a:ext cx="8407400" cy="2012950"/>
        </p:xfrm>
        <a:graphic>
          <a:graphicData uri="http://schemas.openxmlformats.org/presentationml/2006/ole">
            <mc:AlternateContent xmlns:mc="http://schemas.openxmlformats.org/markup-compatibility/2006">
              <mc:Choice xmlns:v="urn:schemas-microsoft-com:vml" Requires="v">
                <p:oleObj spid="_x0000_s4132" name="Worksheet" r:id="rId4" imgW="10081246" imgH="2408014" progId="Excel.Sheet.12">
                  <p:embed/>
                </p:oleObj>
              </mc:Choice>
              <mc:Fallback>
                <p:oleObj name="Worksheet" r:id="rId4" imgW="10081246" imgH="2408014"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520" y="3963310"/>
                        <a:ext cx="8407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7853540" y="6482202"/>
            <a:ext cx="25908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OPR   </a:t>
            </a:r>
          </a:p>
          <a:p>
            <a:endParaRPr lang="en-GB" dirty="0"/>
          </a:p>
        </p:txBody>
      </p:sp>
      <p:sp>
        <p:nvSpPr>
          <p:cNvPr id="8" name="Rectangle 7">
            <a:extLst>
              <a:ext uri="{FF2B5EF4-FFF2-40B4-BE49-F238E27FC236}">
                <a16:creationId xmlns:a16="http://schemas.microsoft.com/office/drawing/2014/main" id="{0063942E-357D-4FA8-A641-D7B29DC027FC}"/>
              </a:ext>
            </a:extLst>
          </p:cNvPr>
          <p:cNvSpPr/>
          <p:nvPr/>
        </p:nvSpPr>
        <p:spPr>
          <a:xfrm>
            <a:off x="525860" y="1673412"/>
            <a:ext cx="8777950" cy="2031325"/>
          </a:xfrm>
          <a:prstGeom prst="rect">
            <a:avLst/>
          </a:prstGeom>
        </p:spPr>
        <p:txBody>
          <a:bodyPr wrap="square">
            <a:spAutoFit/>
          </a:bodyPr>
          <a:lstStyle/>
          <a:p>
            <a:r>
              <a:rPr lang="en-GB" sz="1400" dirty="0">
                <a:latin typeface="+mj-lt"/>
              </a:rPr>
              <a:t>Below shows the current performance of digital measures across Essex County Council. Many of these measures have only just been created meaning there is not much trend data. </a:t>
            </a:r>
          </a:p>
          <a:p>
            <a:br>
              <a:rPr lang="en-GB" sz="1400" dirty="0">
                <a:latin typeface="+mj-lt"/>
              </a:rPr>
            </a:br>
            <a:r>
              <a:rPr lang="en-GB" sz="1400" dirty="0">
                <a:latin typeface="+mj-lt"/>
              </a:rPr>
              <a:t>However there have been large improvements in the bring your own devices conversion, the number of bring your own devices at Essex County Council almost doubling against the last reported figure. The windows 10 roll out across  the County Council has also made improvements increasing 7% points since the last report. </a:t>
            </a:r>
          </a:p>
          <a:p>
            <a:endParaRPr lang="en-GB" sz="1400" dirty="0">
              <a:latin typeface="+mj-lt"/>
            </a:endParaRPr>
          </a:p>
          <a:p>
            <a:r>
              <a:rPr lang="en-GB" sz="1400" dirty="0">
                <a:latin typeface="+mj-lt"/>
              </a:rPr>
              <a:t>It is hoped that the conversion to windows 10 and bring your own devices will improve the productivity of council workers. </a:t>
            </a:r>
          </a:p>
        </p:txBody>
      </p:sp>
    </p:spTree>
    <p:extLst>
      <p:ext uri="{BB962C8B-B14F-4D97-AF65-F5344CB8AC3E}">
        <p14:creationId xmlns:p14="http://schemas.microsoft.com/office/powerpoint/2010/main" val="2700409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1291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Workforce</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10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73050"/>
            <a:ext cx="5144670" cy="1162050"/>
          </a:xfrm>
          <a:solidFill>
            <a:schemeClr val="accent6">
              <a:lumMod val="20000"/>
              <a:lumOff val="80000"/>
            </a:schemeClr>
          </a:solidFill>
        </p:spPr>
        <p:txBody>
          <a:bodyPr>
            <a:normAutofit/>
          </a:bodyPr>
          <a:lstStyle/>
          <a:p>
            <a:pPr algn="l"/>
            <a:r>
              <a:rPr lang="en-GB" sz="2000" b="1" dirty="0">
                <a:solidFill>
                  <a:srgbClr val="FF0000"/>
                </a:solidFill>
                <a:latin typeface="Arial" panose="020B0604020202020204" pitchFamily="34" charset="0"/>
                <a:cs typeface="Arial" panose="020B0604020202020204" pitchFamily="34" charset="0"/>
              </a:rPr>
              <a:t>  Essex is in the top 10 most productive English councils </a:t>
            </a:r>
          </a:p>
        </p:txBody>
      </p:sp>
      <p:sp>
        <p:nvSpPr>
          <p:cNvPr id="7" name="Text Placeholder 3"/>
          <p:cNvSpPr txBox="1">
            <a:spLocks/>
          </p:cNvSpPr>
          <p:nvPr/>
        </p:nvSpPr>
        <p:spPr>
          <a:xfrm>
            <a:off x="449530" y="1520750"/>
            <a:ext cx="8625290" cy="206091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solidFill>
                <a:srgbClr val="000000"/>
              </a:solidFill>
            </a:endParaRPr>
          </a:p>
          <a:p>
            <a:endParaRPr lang="en-GB" sz="1400" dirty="0">
              <a:solidFill>
                <a:srgbClr val="007E31"/>
              </a:solidFill>
            </a:endParaRPr>
          </a:p>
          <a:p>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p:txBody>
      </p:sp>
      <p:sp>
        <p:nvSpPr>
          <p:cNvPr id="4" name="Slide Number Placeholder 3"/>
          <p:cNvSpPr>
            <a:spLocks noGrp="1"/>
          </p:cNvSpPr>
          <p:nvPr>
            <p:ph type="sldNum" sz="quarter" idx="12"/>
          </p:nvPr>
        </p:nvSpPr>
        <p:spPr>
          <a:solidFill>
            <a:srgbClr val="FF0000"/>
          </a:solidFill>
        </p:spPr>
        <p:txBody>
          <a:bodyPr/>
          <a:lstStyle/>
          <a:p>
            <a:fld id="{B6F15528-21DE-4FAA-801E-634DDDAF4B2B}" type="slidenum">
              <a:rPr lang="en-US" smtClean="0"/>
              <a:pPr/>
              <a:t>64</a:t>
            </a:fld>
            <a:endParaRPr lang="en-US"/>
          </a:p>
        </p:txBody>
      </p:sp>
      <p:sp>
        <p:nvSpPr>
          <p:cNvPr id="13" name="TextBox 12"/>
          <p:cNvSpPr txBox="1"/>
          <p:nvPr/>
        </p:nvSpPr>
        <p:spPr>
          <a:xfrm>
            <a:off x="7853540" y="6482202"/>
            <a:ext cx="25908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a:t>
            </a:r>
            <a:r>
              <a:rPr lang="en-GB" sz="900" dirty="0" err="1">
                <a:latin typeface="Arial" panose="020B0604020202020204" pitchFamily="34" charset="0"/>
                <a:cs typeface="Arial" panose="020B0604020202020204" pitchFamily="34" charset="0"/>
              </a:rPr>
              <a:t>imPower</a:t>
            </a:r>
            <a:r>
              <a:rPr lang="en-GB" sz="900" dirty="0">
                <a:latin typeface="Arial" panose="020B0604020202020204" pitchFamily="34" charset="0"/>
                <a:cs typeface="Arial" panose="020B0604020202020204" pitchFamily="34" charset="0"/>
              </a:rPr>
              <a:t>   </a:t>
            </a:r>
          </a:p>
          <a:p>
            <a:endParaRPr lang="en-GB" dirty="0"/>
          </a:p>
        </p:txBody>
      </p:sp>
      <p:sp>
        <p:nvSpPr>
          <p:cNvPr id="14" name="Rectangle 13">
            <a:extLst>
              <a:ext uri="{FF2B5EF4-FFF2-40B4-BE49-F238E27FC236}">
                <a16:creationId xmlns:a16="http://schemas.microsoft.com/office/drawing/2014/main" id="{0063942E-357D-4FA8-A641-D7B29DC027FC}"/>
              </a:ext>
            </a:extLst>
          </p:cNvPr>
          <p:cNvSpPr/>
          <p:nvPr/>
        </p:nvSpPr>
        <p:spPr>
          <a:xfrm>
            <a:off x="373200" y="1978731"/>
            <a:ext cx="4656130" cy="2893100"/>
          </a:xfrm>
          <a:prstGeom prst="rect">
            <a:avLst/>
          </a:prstGeom>
        </p:spPr>
        <p:txBody>
          <a:bodyPr wrap="square">
            <a:spAutoFit/>
          </a:bodyPr>
          <a:lstStyle/>
          <a:p>
            <a:r>
              <a:rPr lang="en-GB" sz="1400" dirty="0" err="1">
                <a:latin typeface="+mj-lt"/>
              </a:rPr>
              <a:t>Impower</a:t>
            </a:r>
            <a:r>
              <a:rPr lang="en-GB" sz="1400" dirty="0">
                <a:latin typeface="+mj-lt"/>
              </a:rPr>
              <a:t> annually assesses councils for their productivity through six different lenses: children’s social care, older people, all age disability, health and social care interface, housing and homelessness and waste and recycling.</a:t>
            </a:r>
          </a:p>
          <a:p>
            <a:endParaRPr lang="en-GB" sz="1400" dirty="0">
              <a:latin typeface="+mj-lt"/>
            </a:endParaRPr>
          </a:p>
          <a:p>
            <a:r>
              <a:rPr lang="en-GB" sz="1400" dirty="0">
                <a:latin typeface="+mj-lt"/>
              </a:rPr>
              <a:t>In the latest league table, Essex is within the top 10 most productive councils.  </a:t>
            </a:r>
          </a:p>
          <a:p>
            <a:endParaRPr lang="en-GB" sz="1400" dirty="0">
              <a:latin typeface="+mj-lt"/>
            </a:endParaRPr>
          </a:p>
          <a:p>
            <a:r>
              <a:rPr lang="en-GB" sz="1400" dirty="0">
                <a:latin typeface="+mj-lt"/>
              </a:rPr>
              <a:t>Essex County Council has improved in all areas however is relatively best at providing children’s services (ranking 3</a:t>
            </a:r>
            <a:r>
              <a:rPr lang="en-GB" sz="1400" baseline="30000" dirty="0">
                <a:latin typeface="+mj-lt"/>
              </a:rPr>
              <a:t>rd</a:t>
            </a:r>
            <a:r>
              <a:rPr lang="en-GB" sz="1400" dirty="0">
                <a:latin typeface="+mj-lt"/>
              </a:rPr>
              <a:t>) and health &amp; social care  (ranking 17</a:t>
            </a:r>
            <a:r>
              <a:rPr lang="en-GB" sz="1400" baseline="30000" dirty="0">
                <a:latin typeface="+mj-lt"/>
              </a:rPr>
              <a:t>th</a:t>
            </a:r>
            <a:r>
              <a:rPr lang="en-GB" sz="1400" dirty="0">
                <a:latin typeface="+mj-lt"/>
              </a:rPr>
              <a:t>). </a:t>
            </a:r>
          </a:p>
          <a:p>
            <a:r>
              <a:rPr lang="en-GB" sz="1400" dirty="0">
                <a:latin typeface="+mj-lt"/>
              </a:rPr>
              <a:t>It is performing relatively worst in the waste and recycling </a:t>
            </a:r>
            <a:r>
              <a:rPr lang="en-GB" sz="1400" dirty="0" err="1">
                <a:latin typeface="+mj-lt"/>
              </a:rPr>
              <a:t>lense</a:t>
            </a:r>
            <a:r>
              <a:rPr lang="en-GB" sz="1400" dirty="0">
                <a:latin typeface="+mj-lt"/>
              </a:rPr>
              <a:t> (ranking 68</a:t>
            </a:r>
            <a:r>
              <a:rPr lang="en-GB" sz="1400" baseline="30000" dirty="0">
                <a:latin typeface="+mj-lt"/>
              </a:rPr>
              <a:t>th</a:t>
            </a:r>
            <a:r>
              <a:rPr lang="en-GB" sz="1400" dirty="0">
                <a:latin typeface="+mj-lt"/>
              </a:rPr>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650" y="1673410"/>
            <a:ext cx="4449420" cy="375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19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A8D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8915400" cy="4724400"/>
          </a:xfrm>
        </p:spPr>
        <p:txBody>
          <a:bodyPr>
            <a:noAutofit/>
          </a:bodyPr>
          <a:lstStyle/>
          <a:p>
            <a:pPr marL="0" indent="0">
              <a:buNone/>
            </a:pPr>
            <a:r>
              <a:rPr lang="en-GB" sz="1600" dirty="0">
                <a:solidFill>
                  <a:schemeClr val="bg1"/>
                </a:solidFill>
                <a:latin typeface="Arial" panose="020B0604020202020204" pitchFamily="34" charset="0"/>
                <a:cs typeface="Arial" panose="020B0604020202020204" pitchFamily="34" charset="0"/>
              </a:rPr>
              <a:t>This information is issued by:</a:t>
            </a:r>
          </a:p>
          <a:p>
            <a:pPr marL="0" indent="0">
              <a:buNone/>
            </a:pPr>
            <a:r>
              <a:rPr lang="en-GB" sz="1600" b="1" dirty="0">
                <a:solidFill>
                  <a:schemeClr val="bg1"/>
                </a:solidFill>
                <a:latin typeface="Arial" panose="020B0604020202020204" pitchFamily="34" charset="0"/>
                <a:cs typeface="Arial" panose="020B0604020202020204" pitchFamily="34" charset="0"/>
              </a:rPr>
              <a:t>Strategy, Insight and Engagement </a:t>
            </a:r>
            <a:endParaRPr lang="en-GB" sz="1600" dirty="0">
              <a:solidFill>
                <a:schemeClr val="bg1"/>
              </a:solidFill>
              <a:latin typeface="Arial" panose="020B0604020202020204" pitchFamily="34" charset="0"/>
              <a:cs typeface="Arial" panose="020B0604020202020204" pitchFamily="34" charset="0"/>
            </a:endParaRPr>
          </a:p>
          <a:p>
            <a:endParaRPr lang="en-GB" sz="1600" b="1" dirty="0">
              <a:solidFill>
                <a:schemeClr val="bg1"/>
              </a:solidFill>
              <a:latin typeface="Arial" panose="020B0604020202020204" pitchFamily="34" charset="0"/>
              <a:cs typeface="Arial" panose="020B0604020202020204" pitchFamily="34" charset="0"/>
            </a:endParaRPr>
          </a:p>
          <a:p>
            <a:pPr marL="0" indent="0">
              <a:buNone/>
            </a:pPr>
            <a:r>
              <a:rPr lang="en-GB" sz="1600" b="1" dirty="0">
                <a:solidFill>
                  <a:schemeClr val="bg1"/>
                </a:solidFill>
                <a:latin typeface="Arial" panose="020B0604020202020204" pitchFamily="34" charset="0"/>
                <a:cs typeface="Arial" panose="020B0604020202020204" pitchFamily="34" charset="0"/>
              </a:rPr>
              <a:t>Essex County Council</a:t>
            </a:r>
            <a:endParaRPr lang="en-GB" sz="1600" dirty="0">
              <a:solidFill>
                <a:schemeClr val="bg1"/>
              </a:solidFill>
              <a:latin typeface="Arial" panose="020B0604020202020204" pitchFamily="34" charset="0"/>
              <a:cs typeface="Arial" panose="020B0604020202020204" pitchFamily="34" charset="0"/>
            </a:endParaRPr>
          </a:p>
          <a:p>
            <a:pPr marL="0" indent="0">
              <a:buNone/>
            </a:pPr>
            <a:r>
              <a:rPr lang="en-GB" sz="1600" b="1" dirty="0">
                <a:solidFill>
                  <a:schemeClr val="bg1"/>
                </a:solidFill>
                <a:latin typeface="Arial" panose="020B0604020202020204" pitchFamily="34" charset="0"/>
                <a:cs typeface="Arial" panose="020B0604020202020204" pitchFamily="34" charset="0"/>
              </a:rPr>
              <a:t>E1, County Hall, Chelmsford, </a:t>
            </a:r>
          </a:p>
          <a:p>
            <a:pPr marL="0" indent="0">
              <a:buNone/>
            </a:pPr>
            <a:r>
              <a:rPr lang="en-GB" sz="1600" b="1" dirty="0">
                <a:solidFill>
                  <a:schemeClr val="bg1"/>
                </a:solidFill>
                <a:latin typeface="Arial" panose="020B0604020202020204" pitchFamily="34" charset="0"/>
                <a:cs typeface="Arial" panose="020B0604020202020204" pitchFamily="34" charset="0"/>
              </a:rPr>
              <a:t>Essex CM1 1QH</a:t>
            </a:r>
            <a:endParaRPr lang="en-GB" sz="1600" dirty="0">
              <a:solidFill>
                <a:schemeClr val="bg1"/>
              </a:solidFill>
              <a:latin typeface="Arial" panose="020B0604020202020204" pitchFamily="34" charset="0"/>
              <a:cs typeface="Arial" panose="020B0604020202020204" pitchFamily="34" charset="0"/>
            </a:endParaRPr>
          </a:p>
          <a:p>
            <a:pPr marL="0" indent="0">
              <a:buNone/>
            </a:pPr>
            <a:endParaRPr lang="en-GB" sz="1600" dirty="0">
              <a:solidFill>
                <a:schemeClr val="bg1"/>
              </a:solidFill>
              <a:latin typeface="Arial" panose="020B0604020202020204" pitchFamily="34" charset="0"/>
              <a:cs typeface="Arial" panose="020B0604020202020204" pitchFamily="34" charset="0"/>
            </a:endParaRPr>
          </a:p>
          <a:p>
            <a:pPr marL="0" indent="0">
              <a:buNone/>
            </a:pPr>
            <a:r>
              <a:rPr lang="en-GB" sz="1600" dirty="0">
                <a:solidFill>
                  <a:schemeClr val="bg1"/>
                </a:solidFill>
                <a:latin typeface="Arial" panose="020B0604020202020204" pitchFamily="34" charset="0"/>
                <a:cs typeface="Arial" panose="020B0604020202020204" pitchFamily="34" charset="0"/>
              </a:rPr>
              <a:t>You can contact us in the following ways:</a:t>
            </a:r>
          </a:p>
          <a:p>
            <a:pPr marL="0" indent="0">
              <a:buNone/>
            </a:pPr>
            <a:r>
              <a:rPr lang="en-GB" sz="1600" dirty="0">
                <a:solidFill>
                  <a:schemeClr val="bg1"/>
                </a:solidFill>
                <a:latin typeface="Arial" panose="020B0604020202020204" pitchFamily="34" charset="0"/>
                <a:cs typeface="Arial" panose="020B0604020202020204" pitchFamily="34" charset="0"/>
              </a:rPr>
              <a:t>By email: denise.lovett@essex.gov.uk</a:t>
            </a:r>
            <a:r>
              <a:rPr lang="en-GB" sz="1600" b="1" dirty="0">
                <a:solidFill>
                  <a:schemeClr val="bg1"/>
                </a:solidFill>
                <a:latin typeface="Arial" panose="020B0604020202020204" pitchFamily="34" charset="0"/>
                <a:cs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a:p>
            <a:pPr marL="0" indent="0">
              <a:buNone/>
            </a:pPr>
            <a:r>
              <a:rPr lang="en-GB" sz="1600" dirty="0">
                <a:solidFill>
                  <a:schemeClr val="bg1"/>
                </a:solidFill>
                <a:latin typeface="Arial" panose="020B0604020202020204" pitchFamily="34" charset="0"/>
                <a:cs typeface="Arial" panose="020B0604020202020204" pitchFamily="34" charset="0"/>
              </a:rPr>
              <a:t>By telephone: </a:t>
            </a:r>
            <a:r>
              <a:rPr lang="en-GB" sz="1600" b="1" dirty="0">
                <a:solidFill>
                  <a:schemeClr val="bg1"/>
                </a:solidFill>
                <a:latin typeface="Arial" panose="020B0604020202020204" pitchFamily="34" charset="0"/>
                <a:cs typeface="Arial" panose="020B0604020202020204" pitchFamily="34" charset="0"/>
              </a:rPr>
              <a:t> 03330 320834</a:t>
            </a:r>
            <a:endParaRPr lang="en-GB" sz="1600" dirty="0">
              <a:solidFill>
                <a:schemeClr val="bg1"/>
              </a:solidFill>
              <a:latin typeface="Arial" panose="020B0604020202020204" pitchFamily="34" charset="0"/>
              <a:cs typeface="Arial" panose="020B0604020202020204" pitchFamily="34" charset="0"/>
            </a:endParaRPr>
          </a:p>
          <a:p>
            <a:pPr marL="0" indent="0">
              <a:buNone/>
            </a:pPr>
            <a:endParaRPr lang="en-GB" sz="1600" b="1" dirty="0">
              <a:solidFill>
                <a:schemeClr val="bg1"/>
              </a:solidFill>
              <a:latin typeface="Arial" panose="020B0604020202020204" pitchFamily="34" charset="0"/>
              <a:cs typeface="Arial" panose="020B0604020202020204" pitchFamily="34" charset="0"/>
            </a:endParaRPr>
          </a:p>
          <a:p>
            <a:pPr marL="0" indent="0">
              <a:buNone/>
            </a:pPr>
            <a:r>
              <a:rPr lang="en-GB" sz="1600" b="1" dirty="0">
                <a:solidFill>
                  <a:schemeClr val="bg1"/>
                </a:solidFill>
                <a:latin typeface="Arial" panose="020B0604020202020204" pitchFamily="34" charset="0"/>
                <a:cs typeface="Arial" panose="020B0604020202020204" pitchFamily="34" charset="0"/>
              </a:rPr>
              <a:t>Visit our Council website: </a:t>
            </a:r>
            <a:r>
              <a:rPr lang="en-GB" sz="1600" b="1" u="sng" dirty="0">
                <a:solidFill>
                  <a:schemeClr val="bg1"/>
                </a:solidFill>
                <a:latin typeface="Arial" panose="020B0604020202020204" pitchFamily="34" charset="0"/>
                <a:cs typeface="Arial" panose="020B0604020202020204" pitchFamily="34" charset="0"/>
                <a:hlinkClick r:id="rId3"/>
              </a:rPr>
              <a:t>www.essex.gov.uk</a:t>
            </a:r>
            <a:endParaRPr lang="en-GB" sz="1600" b="1" dirty="0">
              <a:solidFill>
                <a:schemeClr val="bg1"/>
              </a:solidFill>
              <a:latin typeface="Arial" panose="020B0604020202020204" pitchFamily="34" charset="0"/>
              <a:cs typeface="Arial" panose="020B0604020202020204" pitchFamily="34" charset="0"/>
            </a:endParaRPr>
          </a:p>
          <a:p>
            <a:pPr marL="0" indent="0">
              <a:buNone/>
            </a:pPr>
            <a:r>
              <a:rPr lang="en-GB" sz="1600" b="1" dirty="0">
                <a:solidFill>
                  <a:schemeClr val="bg1"/>
                </a:solidFill>
                <a:latin typeface="Arial" panose="020B0604020202020204" pitchFamily="34" charset="0"/>
                <a:cs typeface="Arial" panose="020B0604020202020204" pitchFamily="34" charset="0"/>
              </a:rPr>
              <a:t>Read our online magazine at </a:t>
            </a:r>
            <a:r>
              <a:rPr lang="en-GB" sz="1600" b="1" u="sng" dirty="0">
                <a:solidFill>
                  <a:schemeClr val="bg1"/>
                </a:solidFill>
                <a:latin typeface="Arial" panose="020B0604020202020204" pitchFamily="34" charset="0"/>
                <a:cs typeface="Arial" panose="020B0604020202020204" pitchFamily="34" charset="0"/>
                <a:hlinkClick r:id="rId4"/>
              </a:rPr>
              <a:t>www.essex.gov.uk/ew</a:t>
            </a:r>
            <a:r>
              <a:rPr lang="en-GB" sz="1600" b="1" dirty="0">
                <a:solidFill>
                  <a:schemeClr val="bg1"/>
                </a:solidFill>
                <a:latin typeface="Arial" panose="020B0604020202020204" pitchFamily="34" charset="0"/>
                <a:cs typeface="Arial" panose="020B0604020202020204" pitchFamily="34" charset="0"/>
              </a:rPr>
              <a:t> </a:t>
            </a:r>
          </a:p>
          <a:p>
            <a:pPr marL="0" indent="0">
              <a:buNone/>
            </a:pPr>
            <a:r>
              <a:rPr lang="en-GB" sz="1600" dirty="0">
                <a:solidFill>
                  <a:schemeClr val="bg1"/>
                </a:solidFill>
                <a:latin typeface="Arial" panose="020B0604020202020204" pitchFamily="34" charset="0"/>
                <a:cs typeface="Arial" panose="020B0604020202020204" pitchFamily="34" charset="0"/>
              </a:rPr>
              <a:t>Follow us on Twitter </a:t>
            </a:r>
            <a:r>
              <a:rPr lang="en-GB" sz="1600" b="1" dirty="0" err="1">
                <a:solidFill>
                  <a:schemeClr val="bg1"/>
                </a:solidFill>
                <a:latin typeface="Arial" panose="020B0604020202020204" pitchFamily="34" charset="0"/>
                <a:cs typeface="Arial" panose="020B0604020202020204" pitchFamily="34" charset="0"/>
              </a:rPr>
              <a:t>Essex_CC</a:t>
            </a:r>
            <a:endParaRPr lang="en-GB" sz="1600" dirty="0">
              <a:solidFill>
                <a:schemeClr val="bg1"/>
              </a:solidFill>
              <a:latin typeface="Arial" panose="020B0604020202020204" pitchFamily="34" charset="0"/>
              <a:cs typeface="Arial" panose="020B0604020202020204" pitchFamily="34" charset="0"/>
            </a:endParaRPr>
          </a:p>
          <a:p>
            <a:pPr marL="0" indent="0">
              <a:buNone/>
            </a:pPr>
            <a:r>
              <a:rPr lang="en-GB" sz="1600" dirty="0">
                <a:solidFill>
                  <a:schemeClr val="bg1"/>
                </a:solidFill>
                <a:latin typeface="Arial" panose="020B0604020202020204" pitchFamily="34" charset="0"/>
                <a:cs typeface="Arial" panose="020B0604020202020204" pitchFamily="34" charset="0"/>
              </a:rPr>
              <a:t>Find us on </a:t>
            </a:r>
            <a:r>
              <a:rPr lang="en-GB" sz="1600" b="1" dirty="0">
                <a:solidFill>
                  <a:schemeClr val="bg1"/>
                </a:solidFill>
                <a:latin typeface="Arial" panose="020B0604020202020204" pitchFamily="34" charset="0"/>
                <a:cs typeface="Arial" panose="020B0604020202020204" pitchFamily="34" charset="0"/>
              </a:rPr>
              <a:t>facebook.com/</a:t>
            </a:r>
            <a:r>
              <a:rPr lang="en-GB" sz="1600" b="1" dirty="0" err="1">
                <a:solidFill>
                  <a:schemeClr val="bg1"/>
                </a:solidFill>
                <a:latin typeface="Arial" panose="020B0604020202020204" pitchFamily="34" charset="0"/>
                <a:cs typeface="Arial" panose="020B0604020202020204" pitchFamily="34" charset="0"/>
              </a:rPr>
              <a:t>essexcountycouncil</a:t>
            </a:r>
            <a:endParaRPr lang="en-GB" sz="1600" dirty="0">
              <a:solidFill>
                <a:schemeClr val="bg1"/>
              </a:solidFill>
              <a:latin typeface="Arial" panose="020B0604020202020204" pitchFamily="34" charset="0"/>
              <a:cs typeface="Arial" panose="020B0604020202020204" pitchFamily="34" charset="0"/>
            </a:endParaRPr>
          </a:p>
        </p:txBody>
      </p:sp>
      <p:pic>
        <p:nvPicPr>
          <p:cNvPr id="5" name="Picture 2" descr="\\chesfs02\teamshare\Commissioning Support\1 - Team\2 - Team Meetings\Corporate Intelligence\Cross-cutting work\Brand\logo\ECC master logo (black).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0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5526320" cy="1018710"/>
          </a:xfrm>
          <a:solidFill>
            <a:schemeClr val="accent6">
              <a:lumMod val="20000"/>
              <a:lumOff val="80000"/>
            </a:schemeClr>
          </a:solidFill>
        </p:spPr>
        <p:txBody>
          <a:bodyPr anchor="b">
            <a:noAutofit/>
          </a:bodyPr>
          <a:lstStyle/>
          <a:p>
            <a:r>
              <a:rPr lang="en-GB" dirty="0">
                <a:solidFill>
                  <a:srgbClr val="E00069"/>
                </a:solidFill>
                <a:latin typeface="Arial" panose="020B0604020202020204" pitchFamily="34" charset="0"/>
                <a:cs typeface="Arial" panose="020B0604020202020204" pitchFamily="34" charset="0"/>
              </a:rPr>
              <a:t>    </a:t>
            </a:r>
            <a:r>
              <a:rPr lang="en-GB" sz="1800" dirty="0">
                <a:solidFill>
                  <a:srgbClr val="E00069"/>
                </a:solidFill>
                <a:latin typeface="Arial" panose="020B0604020202020204" pitchFamily="34" charset="0"/>
                <a:cs typeface="Arial" panose="020B0604020202020204" pitchFamily="34" charset="0"/>
              </a:rPr>
              <a:t>The proportion of people with no qualifications in Essex has reduced by 7.1% points in the last decade, faster than England </a:t>
            </a:r>
            <a:endParaRPr lang="en-GB" sz="1800" b="1" dirty="0">
              <a:solidFill>
                <a:srgbClr val="E00069"/>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232891527"/>
              </p:ext>
            </p:extLst>
          </p:nvPr>
        </p:nvGraphicFramePr>
        <p:xfrm>
          <a:off x="6250611" y="299472"/>
          <a:ext cx="2870199" cy="922317"/>
        </p:xfrm>
        <a:graphic>
          <a:graphicData uri="http://schemas.openxmlformats.org/drawingml/2006/table">
            <a:tbl>
              <a:tblPr firstRow="1" bandRow="1">
                <a:tableStyleId>{2D5ABB26-0587-4C30-8999-92F81FD0307C}</a:tableStyleId>
              </a:tblPr>
              <a:tblGrid>
                <a:gridCol w="956733">
                  <a:extLst>
                    <a:ext uri="{9D8B030D-6E8A-4147-A177-3AD203B41FA5}">
                      <a16:colId xmlns:a16="http://schemas.microsoft.com/office/drawing/2014/main" val="20000"/>
                    </a:ext>
                  </a:extLst>
                </a:gridCol>
                <a:gridCol w="956733">
                  <a:extLst>
                    <a:ext uri="{9D8B030D-6E8A-4147-A177-3AD203B41FA5}">
                      <a16:colId xmlns:a16="http://schemas.microsoft.com/office/drawing/2014/main" val="20001"/>
                    </a:ext>
                  </a:extLst>
                </a:gridCol>
                <a:gridCol w="956733">
                  <a:extLst>
                    <a:ext uri="{9D8B030D-6E8A-4147-A177-3AD203B41FA5}">
                      <a16:colId xmlns:a16="http://schemas.microsoft.com/office/drawing/2014/main" val="20002"/>
                    </a:ext>
                  </a:extLst>
                </a:gridCol>
              </a:tblGrid>
              <a:tr h="307439">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endParaRPr lang="en-GB"/>
                    </a:p>
                  </a:txBody>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Arial" panose="020B0604020202020204" pitchFamily="34" charset="0"/>
                          <a:cs typeface="Arial" panose="020B0604020202020204" pitchFamily="34" charset="0"/>
                        </a:rPr>
                        <a:t>SELEP</a:t>
                      </a: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algn="ctr"/>
                      <a:r>
                        <a:rPr lang="en-GB" sz="1100" dirty="0"/>
                        <a:t>5.3%</a:t>
                      </a:r>
                      <a:endParaRPr lang="en-GB" sz="1100" dirty="0">
                        <a:latin typeface="Arial" panose="020B0604020202020204" pitchFamily="34" charset="0"/>
                        <a:cs typeface="Arial" panose="020B0604020202020204" pitchFamily="34" charset="0"/>
                      </a:endParaRPr>
                    </a:p>
                  </a:txBody>
                  <a:tcPr marL="99060" marR="99060"/>
                </a:tc>
                <a:tc>
                  <a:txBody>
                    <a:bodyPr/>
                    <a:lstStyle/>
                    <a:p>
                      <a:pPr algn="ctr"/>
                      <a:r>
                        <a:rPr lang="en-GB" sz="1100" dirty="0">
                          <a:solidFill>
                            <a:schemeClr val="bg1"/>
                          </a:solidFill>
                          <a:latin typeface="Arial" panose="020B0604020202020204" pitchFamily="34" charset="0"/>
                          <a:cs typeface="Arial" panose="020B0604020202020204" pitchFamily="34" charset="0"/>
                        </a:rPr>
                        <a:t>4.8%</a:t>
                      </a:r>
                    </a:p>
                  </a:txBody>
                  <a:tcPr marL="99060" marR="99060">
                    <a:solidFill>
                      <a:srgbClr val="00B050"/>
                    </a:solidFill>
                  </a:tcPr>
                </a:tc>
                <a:tc>
                  <a:txBody>
                    <a:bodyPr/>
                    <a:lstStyle/>
                    <a:p>
                      <a:pPr algn="ctr"/>
                      <a:r>
                        <a:rPr lang="en-GB" sz="1100" dirty="0">
                          <a:solidFill>
                            <a:schemeClr val="bg1"/>
                          </a:solidFill>
                          <a:latin typeface="Arial" panose="020B0604020202020204" pitchFamily="34" charset="0"/>
                          <a:cs typeface="Arial" panose="020B0604020202020204" pitchFamily="34" charset="0"/>
                        </a:rPr>
                        <a:t>4.9%</a:t>
                      </a:r>
                    </a:p>
                  </a:txBody>
                  <a:tcPr marL="99060" marR="99060">
                    <a:solidFill>
                      <a:srgbClr val="00B050"/>
                    </a:solidFill>
                  </a:tcPr>
                </a:tc>
                <a:extLst>
                  <a:ext uri="{0D108BD9-81ED-4DB2-BD59-A6C34878D82A}">
                    <a16:rowId xmlns:a16="http://schemas.microsoft.com/office/drawing/2014/main" val="10002"/>
                  </a:ext>
                </a:extLst>
              </a:tr>
            </a:tbl>
          </a:graphicData>
        </a:graphic>
      </p:graphicFrame>
      <p:graphicFrame>
        <p:nvGraphicFramePr>
          <p:cNvPr id="6" name="Chart 5"/>
          <p:cNvGraphicFramePr/>
          <p:nvPr>
            <p:extLst>
              <p:ext uri="{D42A27DB-BD31-4B8C-83A1-F6EECF244321}">
                <p14:modId xmlns:p14="http://schemas.microsoft.com/office/powerpoint/2010/main" val="1566560870"/>
              </p:ext>
            </p:extLst>
          </p:nvPr>
        </p:nvGraphicFramePr>
        <p:xfrm>
          <a:off x="525860" y="3352670"/>
          <a:ext cx="4045526" cy="282421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315200" y="6482200"/>
            <a:ext cx="25908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Annual Population Survey</a:t>
            </a:r>
          </a:p>
          <a:p>
            <a:endParaRPr lang="en-GB" dirty="0"/>
          </a:p>
        </p:txBody>
      </p:sp>
      <p:sp>
        <p:nvSpPr>
          <p:cNvPr id="14" name="Text Placeholder 8"/>
          <p:cNvSpPr>
            <a:spLocks noGrp="1"/>
          </p:cNvSpPr>
          <p:nvPr>
            <p:ph type="body" sz="half" idx="2"/>
          </p:nvPr>
        </p:nvSpPr>
        <p:spPr>
          <a:xfrm>
            <a:off x="525861" y="1444421"/>
            <a:ext cx="8698327" cy="1688579"/>
          </a:xfrm>
        </p:spPr>
        <p:txBody>
          <a:bodyPr>
            <a:normAutofit lnSpcReduction="10000"/>
          </a:bodyPr>
          <a:lstStyle/>
          <a:p>
            <a:r>
              <a:rPr lang="en-GB" b="1" dirty="0">
                <a:latin typeface="Arial" panose="020B0604020202020204" pitchFamily="34" charset="0"/>
                <a:cs typeface="Arial" panose="020B0604020202020204" pitchFamily="34" charset="0"/>
              </a:rPr>
              <a:t>Qualifications – No Qualifications</a:t>
            </a:r>
          </a:p>
          <a:p>
            <a:r>
              <a:rPr lang="en-GB" dirty="0">
                <a:latin typeface="Arial" panose="020B0604020202020204" pitchFamily="34" charset="0"/>
                <a:cs typeface="Arial" panose="020B0604020202020204" pitchFamily="34" charset="0"/>
              </a:rPr>
              <a:t>The proportion of economically active with no qualifications has fallen faster in Essex than the rest of the UK, and is now in line with the national and regional average. Individuals with no qualifications are more likely to be in less skilled work with lower productivity levels.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Harlow and Castle Point both have nearly twice as many people with no qualifications compared to the National and Essex average. </a:t>
            </a:r>
          </a:p>
          <a:p>
            <a:endParaRPr lang="en-GB" dirty="0">
              <a:latin typeface="Arial" panose="020B060402020202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3788126132"/>
              </p:ext>
            </p:extLst>
          </p:nvPr>
        </p:nvGraphicFramePr>
        <p:xfrm>
          <a:off x="5105661" y="3429000"/>
          <a:ext cx="4165340" cy="282421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289160" y="6353339"/>
            <a:ext cx="3892831" cy="507831"/>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Note: there is no data  for Brentwood and  </a:t>
            </a:r>
            <a:r>
              <a:rPr lang="en-GB" sz="800" dirty="0" err="1">
                <a:latin typeface="Arial" panose="020B0604020202020204" pitchFamily="34" charset="0"/>
                <a:cs typeface="Arial" panose="020B0604020202020204" pitchFamily="34" charset="0"/>
              </a:rPr>
              <a:t>Uttlesford</a:t>
            </a:r>
            <a:r>
              <a:rPr lang="en-GB" sz="800" dirty="0">
                <a:latin typeface="Arial" panose="020B0604020202020204" pitchFamily="34" charset="0"/>
                <a:cs typeface="Arial" panose="020B0604020202020204" pitchFamily="34" charset="0"/>
              </a:rPr>
              <a:t> for 2017. </a:t>
            </a:r>
          </a:p>
          <a:p>
            <a:endParaRPr lang="en-GB" dirty="0"/>
          </a:p>
        </p:txBody>
      </p:sp>
      <p:sp>
        <p:nvSpPr>
          <p:cNvPr id="13" name="TextBox 12"/>
          <p:cNvSpPr txBox="1"/>
          <p:nvPr/>
        </p:nvSpPr>
        <p:spPr>
          <a:xfrm>
            <a:off x="1289160" y="6100552"/>
            <a:ext cx="328219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2017 Percentage of People with no qualifications  by district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60441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006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2289174"/>
          </a:xfrm>
        </p:spPr>
        <p:txBody>
          <a:bodyPr>
            <a:normAutofit/>
          </a:bodyPr>
          <a:lstStyle/>
          <a:p>
            <a:pPr algn="l"/>
            <a:r>
              <a:rPr lang="en-GB" dirty="0">
                <a:solidFill>
                  <a:schemeClr val="bg1"/>
                </a:solidFill>
                <a:latin typeface="Arial Black" panose="020B0A04020102020204" pitchFamily="34" charset="0"/>
              </a:rPr>
              <a:t>Employment  </a:t>
            </a:r>
          </a:p>
        </p:txBody>
      </p:sp>
      <p:pic>
        <p:nvPicPr>
          <p:cNvPr id="3074" name="Picture 2" descr="\\chesfs02\teamshare\Commissioning Support\1 - Team\2 - Team Meetings\Corporate Intelligence\Cross-cutting work\Brand\logo\ECC master logo (blac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4909" y1="28756" x2="44909" y2="28756"/>
                        <a14:foregroundMark x1="45821" y1="6070" x2="45821" y2="6070"/>
                        <a14:foregroundMark x1="99135" y1="82886" x2="99135" y2="82886"/>
                        <a14:foregroundMark x1="97310" y1="86965" x2="97310" y2="86965"/>
                        <a14:foregroundMark x1="97598" y1="78308" x2="97598" y2="78308"/>
                        <a14:foregroundMark x1="91547" y1="89552" x2="91547" y2="89552"/>
                        <a14:foregroundMark x1="89914" y1="88756" x2="89914" y2="88756"/>
                        <a14:foregroundMark x1="84006" y1="90149" x2="84006" y2="90149"/>
                        <a14:foregroundMark x1="78434" y1="90448" x2="78434" y2="90448"/>
                        <a14:foregroundMark x1="71470" y1="92736" x2="71470" y2="92736"/>
                        <a14:foregroundMark x1="60999" y1="93930" x2="60999" y2="93930"/>
                        <a14:foregroundMark x1="56484" y1="90746" x2="56484" y2="90746"/>
                        <a14:foregroundMark x1="53987" y1="90746" x2="53987" y2="90746"/>
                        <a14:foregroundMark x1="47839" y1="92438" x2="47839" y2="92438"/>
                        <a14:foregroundMark x1="41547" y1="93632" x2="41547" y2="93632"/>
                        <a14:foregroundMark x1="34726" y1="93930" x2="34726" y2="93930"/>
                        <a14:foregroundMark x1="24928" y1="88756" x2="24928" y2="88756"/>
                        <a14:foregroundMark x1="21998" y1="88458" x2="21998" y2="88458"/>
                        <a14:foregroundMark x1="14457" y1="88159" x2="14457" y2="88159"/>
                        <a14:foregroundMark x1="10423" y1="90448" x2="10423" y2="90448"/>
                        <a14:foregroundMark x1="4947" y1="86368" x2="4947" y2="86368"/>
                        <a14:foregroundMark x1="51282" y1="54706" x2="51282" y2="54706"/>
                        <a14:backgroundMark x1="19789" y1="86070" x2="19789" y2="86070"/>
                      </a14:backgroundRemoval>
                    </a14:imgEffect>
                  </a14:imgLayer>
                </a14:imgProps>
              </a:ext>
              <a:ext uri="{28A0092B-C50C-407E-A947-70E740481C1C}">
                <a14:useLocalDpi xmlns:a14="http://schemas.microsoft.com/office/drawing/2010/main" val="0"/>
              </a:ext>
            </a:extLst>
          </a:blip>
          <a:srcRect/>
          <a:stretch>
            <a:fillRect/>
          </a:stretch>
        </p:blipFill>
        <p:spPr bwMode="auto">
          <a:xfrm>
            <a:off x="8162100" y="5867400"/>
            <a:ext cx="1459738"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88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4839350" cy="1171370"/>
          </a:xfrm>
          <a:solidFill>
            <a:schemeClr val="accent6">
              <a:lumMod val="20000"/>
              <a:lumOff val="80000"/>
            </a:schemeClr>
          </a:solidFill>
        </p:spPr>
        <p:txBody>
          <a:bodyPr anchor="b">
            <a:noAutofit/>
          </a:bodyPr>
          <a:lstStyle/>
          <a:p>
            <a:r>
              <a:rPr lang="en-GB" sz="1800" dirty="0">
                <a:solidFill>
                  <a:srgbClr val="E00069"/>
                </a:solidFill>
                <a:latin typeface="Arial" panose="020B0604020202020204" pitchFamily="34" charset="0"/>
                <a:cs typeface="Arial" panose="020B0604020202020204" pitchFamily="34" charset="0"/>
              </a:rPr>
              <a:t>    Economic Activity has grown faster than the national average over the last decade. However  has fallen by nearly 10% points in Harlow in the same time period</a:t>
            </a:r>
            <a:endParaRPr lang="en-GB" sz="1800" b="1" dirty="0">
              <a:solidFill>
                <a:srgbClr val="E00069"/>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991669354"/>
              </p:ext>
            </p:extLst>
          </p:nvPr>
        </p:nvGraphicFramePr>
        <p:xfrm>
          <a:off x="6250611" y="299472"/>
          <a:ext cx="2870199" cy="922317"/>
        </p:xfrm>
        <a:graphic>
          <a:graphicData uri="http://schemas.openxmlformats.org/drawingml/2006/table">
            <a:tbl>
              <a:tblPr firstRow="1" bandRow="1">
                <a:tableStyleId>{2D5ABB26-0587-4C30-8999-92F81FD0307C}</a:tableStyleId>
              </a:tblPr>
              <a:tblGrid>
                <a:gridCol w="956733">
                  <a:extLst>
                    <a:ext uri="{9D8B030D-6E8A-4147-A177-3AD203B41FA5}">
                      <a16:colId xmlns:a16="http://schemas.microsoft.com/office/drawing/2014/main" val="20000"/>
                    </a:ext>
                  </a:extLst>
                </a:gridCol>
                <a:gridCol w="956733">
                  <a:extLst>
                    <a:ext uri="{9D8B030D-6E8A-4147-A177-3AD203B41FA5}">
                      <a16:colId xmlns:a16="http://schemas.microsoft.com/office/drawing/2014/main" val="20001"/>
                    </a:ext>
                  </a:extLst>
                </a:gridCol>
                <a:gridCol w="956733">
                  <a:extLst>
                    <a:ext uri="{9D8B030D-6E8A-4147-A177-3AD203B41FA5}">
                      <a16:colId xmlns:a16="http://schemas.microsoft.com/office/drawing/2014/main" val="20002"/>
                    </a:ext>
                  </a:extLst>
                </a:gridCol>
              </a:tblGrid>
              <a:tr h="307439">
                <a:tc gridSpan="3">
                  <a:txBody>
                    <a:bodyPr/>
                    <a:lstStyle/>
                    <a:p>
                      <a:pPr algn="ctr"/>
                      <a:r>
                        <a:rPr lang="en-GB" sz="1100" b="1" dirty="0">
                          <a:solidFill>
                            <a:schemeClr val="tx1"/>
                          </a:solidFill>
                          <a:latin typeface="Arial" panose="020B0604020202020204" pitchFamily="34" charset="0"/>
                          <a:cs typeface="Arial" panose="020B0604020202020204" pitchFamily="34" charset="0"/>
                        </a:rPr>
                        <a:t>LATEST</a:t>
                      </a:r>
                      <a:r>
                        <a:rPr lang="en-GB" sz="1100" b="1" baseline="0" dirty="0">
                          <a:solidFill>
                            <a:schemeClr val="tx1"/>
                          </a:solidFill>
                          <a:latin typeface="Arial" panose="020B0604020202020204" pitchFamily="34" charset="0"/>
                          <a:cs typeface="Arial" panose="020B0604020202020204" pitchFamily="34" charset="0"/>
                        </a:rPr>
                        <a:t> PICTURE</a:t>
                      </a:r>
                      <a:endParaRPr lang="en-GB" sz="1100" b="1" dirty="0">
                        <a:solidFill>
                          <a:schemeClr val="tx1"/>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hMerge="1">
                  <a:txBody>
                    <a:bodyPr/>
                    <a:lstStyle/>
                    <a:p>
                      <a:endParaRPr lang="en-GB"/>
                    </a:p>
                  </a:txBody>
                  <a:tcPr/>
                </a:tc>
                <a:tc hMerge="1">
                  <a:txBody>
                    <a:bodyPr/>
                    <a:lstStyle/>
                    <a:p>
                      <a:pPr algn="ctr"/>
                      <a:endParaRPr lang="en-GB" sz="1100" b="1" dirty="0">
                        <a:solidFill>
                          <a:schemeClr val="accent2"/>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0"/>
                  </a:ext>
                </a:extLst>
              </a:tr>
              <a:tr h="307439">
                <a:tc>
                  <a:txBody>
                    <a:bodyPr/>
                    <a:lstStyle/>
                    <a:p>
                      <a:pPr algn="ctr"/>
                      <a:r>
                        <a:rPr lang="en-GB" sz="1100" b="1" dirty="0">
                          <a:solidFill>
                            <a:srgbClr val="E00069"/>
                          </a:solidFill>
                          <a:latin typeface="+mn-lt"/>
                          <a:cs typeface="+mn-cs"/>
                        </a:rPr>
                        <a:t>ESSEX</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tc>
                  <a:txBody>
                    <a:bodyPr/>
                    <a:lstStyle/>
                    <a:p>
                      <a:pPr algn="ctr"/>
                      <a:r>
                        <a:rPr lang="en-GB" sz="1100" b="1" dirty="0">
                          <a:solidFill>
                            <a:srgbClr val="E00069"/>
                          </a:solidFill>
                          <a:latin typeface="Arial" panose="020B0604020202020204" pitchFamily="34" charset="0"/>
                          <a:cs typeface="Arial" panose="020B0604020202020204" pitchFamily="34" charset="0"/>
                        </a:rPr>
                        <a:t>SELEP</a:t>
                      </a:r>
                    </a:p>
                  </a:txBody>
                  <a:tcPr marL="99060" marR="99060" anchor="ctr">
                    <a:solidFill>
                      <a:schemeClr val="accent6">
                        <a:lumMod val="20000"/>
                        <a:lumOff val="80000"/>
                      </a:schemeClr>
                    </a:solidFill>
                  </a:tcPr>
                </a:tc>
                <a:tc>
                  <a:txBody>
                    <a:bodyPr/>
                    <a:lstStyle/>
                    <a:p>
                      <a:pPr algn="ctr"/>
                      <a:r>
                        <a:rPr lang="en-GB" sz="1100" b="1" dirty="0">
                          <a:solidFill>
                            <a:srgbClr val="E00069"/>
                          </a:solidFill>
                        </a:rPr>
                        <a:t>NATIONAL</a:t>
                      </a:r>
                      <a:endParaRPr lang="en-GB" sz="1100" b="1" dirty="0">
                        <a:solidFill>
                          <a:srgbClr val="E00069"/>
                        </a:solidFill>
                        <a:latin typeface="Arial" panose="020B0604020202020204" pitchFamily="34" charset="0"/>
                        <a:cs typeface="Arial" panose="020B0604020202020204" pitchFamily="34" charset="0"/>
                      </a:endParaRPr>
                    </a:p>
                  </a:txBody>
                  <a:tcPr marL="99060" marR="99060" anchor="ctr">
                    <a:solidFill>
                      <a:schemeClr val="accent6">
                        <a:lumMod val="20000"/>
                        <a:lumOff val="80000"/>
                      </a:schemeClr>
                    </a:solidFill>
                  </a:tcPr>
                </a:tc>
                <a:extLst>
                  <a:ext uri="{0D108BD9-81ED-4DB2-BD59-A6C34878D82A}">
                    <a16:rowId xmlns:a16="http://schemas.microsoft.com/office/drawing/2014/main" val="10001"/>
                  </a:ext>
                </a:extLst>
              </a:tr>
              <a:tr h="307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81.6%</a:t>
                      </a:r>
                    </a:p>
                  </a:txBody>
                  <a:tcPr marL="99060" marR="99060">
                    <a:solidFill>
                      <a:schemeClr val="bg1"/>
                    </a:solidFill>
                  </a:tcPr>
                </a:tc>
                <a:tc>
                  <a:txBody>
                    <a:bodyPr/>
                    <a:lstStyle/>
                    <a:p>
                      <a:pPr algn="ctr"/>
                      <a:r>
                        <a:rPr lang="en-GB" sz="1100" dirty="0">
                          <a:solidFill>
                            <a:schemeClr val="bg1"/>
                          </a:solidFill>
                          <a:latin typeface="Arial" panose="020B0604020202020204" pitchFamily="34" charset="0"/>
                          <a:cs typeface="Arial" panose="020B0604020202020204" pitchFamily="34" charset="0"/>
                        </a:rPr>
                        <a:t>79.9%</a:t>
                      </a:r>
                    </a:p>
                  </a:txBody>
                  <a:tcPr marL="99060" marR="99060">
                    <a:solidFill>
                      <a:srgbClr val="FF0000"/>
                    </a:solidFill>
                  </a:tcPr>
                </a:tc>
                <a:tc>
                  <a:txBody>
                    <a:bodyPr/>
                    <a:lstStyle/>
                    <a:p>
                      <a:pPr algn="ctr"/>
                      <a:r>
                        <a:rPr lang="en-GB" sz="1100" dirty="0">
                          <a:solidFill>
                            <a:schemeClr val="bg1"/>
                          </a:solidFill>
                          <a:latin typeface="Arial" panose="020B0604020202020204" pitchFamily="34" charset="0"/>
                          <a:cs typeface="Arial" panose="020B0604020202020204" pitchFamily="34" charset="0"/>
                        </a:rPr>
                        <a:t>78.4%</a:t>
                      </a:r>
                    </a:p>
                  </a:txBody>
                  <a:tcPr marL="99060" marR="99060">
                    <a:solidFill>
                      <a:srgbClr val="FF0000"/>
                    </a:solidFill>
                  </a:tcPr>
                </a:tc>
                <a:extLst>
                  <a:ext uri="{0D108BD9-81ED-4DB2-BD59-A6C34878D82A}">
                    <a16:rowId xmlns:a16="http://schemas.microsoft.com/office/drawing/2014/main" val="10002"/>
                  </a:ext>
                </a:extLst>
              </a:tr>
            </a:tbl>
          </a:graphicData>
        </a:graphic>
      </p:graphicFrame>
      <p:graphicFrame>
        <p:nvGraphicFramePr>
          <p:cNvPr id="6" name="Chart 5"/>
          <p:cNvGraphicFramePr/>
          <p:nvPr>
            <p:extLst>
              <p:ext uri="{D42A27DB-BD31-4B8C-83A1-F6EECF244321}">
                <p14:modId xmlns:p14="http://schemas.microsoft.com/office/powerpoint/2010/main" val="3807514583"/>
              </p:ext>
            </p:extLst>
          </p:nvPr>
        </p:nvGraphicFramePr>
        <p:xfrm>
          <a:off x="525860" y="3434200"/>
          <a:ext cx="4045526"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315200" y="6482200"/>
            <a:ext cx="25908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ONS Annual Population Survey</a:t>
            </a:r>
          </a:p>
          <a:p>
            <a:endParaRPr lang="en-GB" dirty="0"/>
          </a:p>
        </p:txBody>
      </p:sp>
      <p:sp>
        <p:nvSpPr>
          <p:cNvPr id="14" name="Text Placeholder 8"/>
          <p:cNvSpPr>
            <a:spLocks noGrp="1"/>
          </p:cNvSpPr>
          <p:nvPr>
            <p:ph type="body" sz="half" idx="2"/>
          </p:nvPr>
        </p:nvSpPr>
        <p:spPr>
          <a:xfrm>
            <a:off x="525861" y="1575207"/>
            <a:ext cx="8698327" cy="1853793"/>
          </a:xfrm>
        </p:spPr>
        <p:txBody>
          <a:bodyPr>
            <a:normAutofit lnSpcReduction="10000"/>
          </a:bodyPr>
          <a:lstStyle/>
          <a:p>
            <a:r>
              <a:rPr lang="en-GB" b="1" dirty="0">
                <a:latin typeface="Arial" panose="020B0604020202020204" pitchFamily="34" charset="0"/>
                <a:cs typeface="Arial" panose="020B0604020202020204" pitchFamily="34" charset="0"/>
              </a:rPr>
              <a:t>Economic Activity Rate (16-64)</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is a higher proportion of economically active in Essex than compared to regional and national levels, it has grown faster over the last decade. Economically active includes people in employment or unemployed who are looking for employment. Higher economic activity is negatively correlated with productivity levels.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fact that Brentwood has the lowest percentage of economically active people in Essex shows that the factors driving these indicators may be very different in different parts of he county for example it is likely that there are high rates of early retirement or high levels of non-labour income for Brentwood residents. </a:t>
            </a:r>
          </a:p>
        </p:txBody>
      </p:sp>
      <p:graphicFrame>
        <p:nvGraphicFramePr>
          <p:cNvPr id="13" name="Chart 12"/>
          <p:cNvGraphicFramePr/>
          <p:nvPr>
            <p:extLst>
              <p:ext uri="{D42A27DB-BD31-4B8C-83A1-F6EECF244321}">
                <p14:modId xmlns:p14="http://schemas.microsoft.com/office/powerpoint/2010/main" val="1179368107"/>
              </p:ext>
            </p:extLst>
          </p:nvPr>
        </p:nvGraphicFramePr>
        <p:xfrm>
          <a:off x="4800340" y="3298213"/>
          <a:ext cx="4470660" cy="318398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899800" y="6350171"/>
            <a:ext cx="206091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2018  Economic  Activity Rate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114105135"/>
      </p:ext>
    </p:extLst>
  </p:cSld>
  <p:clrMapOvr>
    <a:masterClrMapping/>
  </p:clrMapOvr>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13250</TotalTime>
  <Words>8796</Words>
  <Application>Microsoft Office PowerPoint</Application>
  <PresentationFormat>A4 Paper (210x297 mm)</PresentationFormat>
  <Paragraphs>936</Paragraphs>
  <Slides>65</Slides>
  <Notes>57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0" baseType="lpstr">
      <vt:lpstr>Arial</vt:lpstr>
      <vt:lpstr>Arial Black</vt:lpstr>
      <vt:lpstr>Calibri</vt:lpstr>
      <vt:lpstr>Office Theme</vt:lpstr>
      <vt:lpstr>Worksheet</vt:lpstr>
      <vt:lpstr>ESSEX  INSIGHT PACK</vt:lpstr>
      <vt:lpstr>Glossary Index</vt:lpstr>
      <vt:lpstr>Glossary Index</vt:lpstr>
      <vt:lpstr>STRATEGIC AIM 1: ENABLE INCLUSIVE ECONOMIC GROWTH </vt:lpstr>
      <vt:lpstr>Qualifications  </vt:lpstr>
      <vt:lpstr> The skills gap between Essex and the rest of the UK is increasing </vt:lpstr>
      <vt:lpstr>    The proportion of people with no qualifications in Essex has reduced by 7.1% points in the last decade, faster than England </vt:lpstr>
      <vt:lpstr>Employment  </vt:lpstr>
      <vt:lpstr>    Economic Activity has grown faster than the national average over the last decade. However  has fallen by nearly 10% points in Harlow in the same time period</vt:lpstr>
      <vt:lpstr> Essex employment is higher than regional and national comparators and has been growing at the same pace over the last decade</vt:lpstr>
      <vt:lpstr>    For the majority of Essex districts the proportion of part time work has decreased over the last decade </vt:lpstr>
      <vt:lpstr>   Essex has a lower proportion of individuals in professional and technical occupations than nationally and regionally. This may be attributed to the skills deficit. </vt:lpstr>
      <vt:lpstr>    The labour market is highly skewed for women with 40% of women working in public services.</vt:lpstr>
      <vt:lpstr>Businesses </vt:lpstr>
      <vt:lpstr> There has been  a 41% growth in the last decade in professional, scientific and technical businesses in Essex. </vt:lpstr>
      <vt:lpstr>Essex sees lower growth in business formation than the National average, if Essex had grown at the national rate there would be almost 2,500 more businesses in the county.</vt:lpstr>
      <vt:lpstr>Income </vt:lpstr>
      <vt:lpstr>    The gap between Essex and East of England residential earnings is 2 times larger than the gap for workplace earnings.</vt:lpstr>
      <vt:lpstr>  The earnings gap of Essex residents across its districts is amongst the highest in the country.</vt:lpstr>
      <vt:lpstr>             An estimated 70,000 more Essex residents live in the 20% most deprived areas since 2007</vt:lpstr>
      <vt:lpstr>   Essex has a low productivity economy and the gap is growing</vt:lpstr>
      <vt:lpstr>Commuting </vt:lpstr>
      <vt:lpstr> It takes over 50% longer to travel by public transport to Essex city centres than by private transport </vt:lpstr>
      <vt:lpstr>STRATEGIC AIM 2: HELP PEOPLE GET THE BEST START AND AGE WELL</vt:lpstr>
      <vt:lpstr>  More Essex children are entering KS1 education with a good level of development than nationally </vt:lpstr>
      <vt:lpstr>    Maldon is the only district which performs better than national comparisons for Reading, Writing &amp; Maths. </vt:lpstr>
      <vt:lpstr> There are 25,000 workless households in Essex with dependent children.</vt:lpstr>
      <vt:lpstr>Vulnerable Adults</vt:lpstr>
      <vt:lpstr>    Essex has 5% points more economically active core or work limiting disabled than the national average. </vt:lpstr>
      <vt:lpstr>Older People</vt:lpstr>
      <vt:lpstr>    Essex has nearly 20% more old age people per working age person than the national average </vt:lpstr>
      <vt:lpstr>Health</vt:lpstr>
      <vt:lpstr>  The Female life expectancy gap in Essex has widened by 0.6 years since 2010</vt:lpstr>
      <vt:lpstr>  The life expectancy gap between Males in Essex has widened by 0.8 years since 2010</vt:lpstr>
      <vt:lpstr>    Essex proportion of physically active adults is the same as Great Britain. </vt:lpstr>
      <vt:lpstr>    Essex has more overweight adults than the national average</vt:lpstr>
      <vt:lpstr>    In the last 5 years alcohol related  admissions have risen 114% for Tendring females; compared to 24% growth in Essex and 2% nationally </vt:lpstr>
      <vt:lpstr>STRATEGIC AIM 3:HELP CREATE GREAT PLACES TO GROW UP, LIVE AND WORK</vt:lpstr>
      <vt:lpstr>Crime</vt:lpstr>
      <vt:lpstr>      Rates of crime in Basildon and Harlow are twice that of  Maldon and Rochford</vt:lpstr>
      <vt:lpstr> Violent crime and violence rates leading to  hospitalisation in Essex are lower than other authorities in and around London, with the exception of Tendring. Less than 2% of Violent crime is attributable to Gangs.</vt:lpstr>
      <vt:lpstr>  Nearly half of residents in Essex are worried about being victims of crime, the highest rates of fear seem to reflect other measures of crime.</vt:lpstr>
      <vt:lpstr>PowerPoint Presentation</vt:lpstr>
      <vt:lpstr>Communities</vt:lpstr>
      <vt:lpstr>PowerPoint Presentation</vt:lpstr>
      <vt:lpstr>Environment</vt:lpstr>
      <vt:lpstr>  CO2 Emissions in Essex are lower than the Regional and National average and are reducing in line with the national rate</vt:lpstr>
      <vt:lpstr>  Energy from Renewables increasing steadily in Essex with  strong growth in Maldon and Braintree</vt:lpstr>
      <vt:lpstr>  Domestic electricity consumption is higher than the National average, but is reducing.</vt:lpstr>
      <vt:lpstr>Homes</vt:lpstr>
      <vt:lpstr> The majority of homes in Essex are owner occupied Detached or Semi-detached homes. </vt:lpstr>
      <vt:lpstr>    Median House prices have grown 70% in Essex in the last 10 years, with the highest growth seen in Epping Forest. </vt:lpstr>
      <vt:lpstr>     Essex homes have become 31% less affordable in the last decade </vt:lpstr>
      <vt:lpstr> On average Homelessness in Essex is higher than England. There are stark differences between districts, the rate of homelessness in Harlow is 4.5 times higher than the rate in Brentwood.</vt:lpstr>
      <vt:lpstr>Migration</vt:lpstr>
      <vt:lpstr>    International net migration has decreased 41% in Essex in the last 2 years </vt:lpstr>
      <vt:lpstr>    Internal migration to Essex has fallen 16% compared with falls of 42% for East of England and 51% nationally.</vt:lpstr>
      <vt:lpstr>STRATEGIC AIM 4: TRANSFORM THE COUNCIL TO ACHIEVE MORE WITH LESS </vt:lpstr>
      <vt:lpstr>Council Tax </vt:lpstr>
      <vt:lpstr>  Essex has a lower proportion of dwellings paying 100% of the council tax rate than the national average.  </vt:lpstr>
      <vt:lpstr>Technology/Digital</vt:lpstr>
      <vt:lpstr>  The number of bring your own devices have almost doubled since the last report.</vt:lpstr>
      <vt:lpstr>Workforce</vt:lpstr>
      <vt:lpstr>  Essex is in the top 10 most productive English councils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ESSEX INSIGHT PACK</dc:title>
  <dc:creator>Denise Lovett</dc:creator>
  <cp:lastModifiedBy>Lee Burton 2, Senior Analyst</cp:lastModifiedBy>
  <cp:revision>694</cp:revision>
  <dcterms:created xsi:type="dcterms:W3CDTF">2006-08-16T00:00:00Z</dcterms:created>
  <dcterms:modified xsi:type="dcterms:W3CDTF">2019-04-03T14:35:08Z</dcterms:modified>
</cp:coreProperties>
</file>