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1.xml" ContentType="application/vnd.openxmlformats-officedocument.drawingml.chart+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3.xml" ContentType="application/vnd.openxmlformats-officedocument.drawingml.chart+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sldIdLst>
    <p:sldId id="256" r:id="rId5"/>
    <p:sldId id="330" r:id="rId6"/>
    <p:sldId id="257" r:id="rId7"/>
    <p:sldId id="334" r:id="rId8"/>
    <p:sldId id="311" r:id="rId9"/>
    <p:sldId id="335" r:id="rId10"/>
    <p:sldId id="336" r:id="rId11"/>
    <p:sldId id="337" r:id="rId12"/>
    <p:sldId id="258" r:id="rId13"/>
    <p:sldId id="269" r:id="rId14"/>
    <p:sldId id="306" r:id="rId15"/>
    <p:sldId id="309" r:id="rId16"/>
    <p:sldId id="304" r:id="rId17"/>
    <p:sldId id="308" r:id="rId18"/>
    <p:sldId id="307" r:id="rId19"/>
    <p:sldId id="310" r:id="rId20"/>
    <p:sldId id="270" r:id="rId21"/>
    <p:sldId id="279" r:id="rId22"/>
    <p:sldId id="280" r:id="rId23"/>
    <p:sldId id="281" r:id="rId24"/>
    <p:sldId id="277" r:id="rId25"/>
    <p:sldId id="278" r:id="rId26"/>
    <p:sldId id="275" r:id="rId27"/>
    <p:sldId id="282" r:id="rId28"/>
    <p:sldId id="283" r:id="rId29"/>
    <p:sldId id="284" r:id="rId30"/>
    <p:sldId id="287" r:id="rId31"/>
    <p:sldId id="322" r:id="rId32"/>
    <p:sldId id="319" r:id="rId33"/>
    <p:sldId id="291" r:id="rId34"/>
    <p:sldId id="292" r:id="rId35"/>
    <p:sldId id="293" r:id="rId36"/>
    <p:sldId id="295" r:id="rId37"/>
    <p:sldId id="312" r:id="rId38"/>
    <p:sldId id="324" r:id="rId39"/>
    <p:sldId id="325" r:id="rId40"/>
    <p:sldId id="326" r:id="rId41"/>
    <p:sldId id="296" r:id="rId42"/>
    <p:sldId id="294" r:id="rId43"/>
    <p:sldId id="298" r:id="rId44"/>
    <p:sldId id="299" r:id="rId45"/>
    <p:sldId id="341" r:id="rId46"/>
    <p:sldId id="300" r:id="rId47"/>
    <p:sldId id="347" r:id="rId48"/>
    <p:sldId id="350" r:id="rId49"/>
    <p:sldId id="351" r:id="rId50"/>
    <p:sldId id="352" r:id="rId51"/>
    <p:sldId id="301" r:id="rId52"/>
    <p:sldId id="302" r:id="rId53"/>
    <p:sldId id="303" r:id="rId54"/>
    <p:sldId id="327" r:id="rId55"/>
    <p:sldId id="267" r:id="rId56"/>
    <p:sldId id="339" r:id="rId57"/>
    <p:sldId id="340" r:id="rId58"/>
    <p:sldId id="342" r:id="rId59"/>
    <p:sldId id="315" r:id="rId60"/>
    <p:sldId id="276" r:id="rId61"/>
    <p:sldId id="316" r:id="rId62"/>
    <p:sldId id="317" r:id="rId63"/>
    <p:sldId id="289" r:id="rId64"/>
    <p:sldId id="288" r:id="rId65"/>
    <p:sldId id="290" r:id="rId66"/>
    <p:sldId id="331" r:id="rId67"/>
    <p:sldId id="345" r:id="rId68"/>
    <p:sldId id="353" r:id="rId69"/>
    <p:sldId id="358" r:id="rId70"/>
    <p:sldId id="359" r:id="rId71"/>
    <p:sldId id="355" r:id="rId72"/>
    <p:sldId id="356" r:id="rId73"/>
    <p:sldId id="357" r:id="rId74"/>
    <p:sldId id="360" r:id="rId75"/>
    <p:sldId id="333" r:id="rId76"/>
    <p:sldId id="349" r:id="rId77"/>
    <p:sldId id="266"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initials="K" lastIdx="5" clrIdx="0">
    <p:extLst>
      <p:ext uri="{19B8F6BF-5375-455C-9EA6-DF929625EA0E}">
        <p15:presenceInfo xmlns:p15="http://schemas.microsoft.com/office/powerpoint/2012/main" userId="S::katerina.glover@essex.gov.uk::de2edfa1-0aa9-41ab-9f34-1fb333eb4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513" autoAdjust="0"/>
    <p:restoredTop sz="94249" autoAdjust="0"/>
  </p:normalViewPr>
  <p:slideViewPr>
    <p:cSldViewPr snapToGrid="0" showGuides="1">
      <p:cViewPr varScale="1">
        <p:scale>
          <a:sx n="67" d="100"/>
          <a:sy n="67" d="100"/>
        </p:scale>
        <p:origin x="84" y="858"/>
      </p:cViewPr>
      <p:guideLst>
        <p:guide orient="horz" pos="2160"/>
        <p:guide pos="3826"/>
      </p:guideLst>
    </p:cSldViewPr>
  </p:slideViewPr>
  <p:outlineViewPr>
    <p:cViewPr>
      <p:scale>
        <a:sx n="33" d="100"/>
        <a:sy n="33" d="100"/>
      </p:scale>
      <p:origin x="0" y="-56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Early%20years%20-%20childcare%20-%20school%20readiness\EY%20childcare%20parent%20survey%20Nov%202020%20KG\survey%20data%20for%20analysis\Childcare%20survey%20n1262%20summary%20v1.2.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Early%20years%20-%20childcare%20-%20school%20readiness\EY%20childcare%20parent%20survey%20Nov%202020%20KG\survey%20data%20for%20analysis\Childcare%20survey%20n1262%20summary%20v1.2.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Early%20years%20-%20childcare%20-%20school%20readiness\EY%20childcare%20parent%20survey%20Nov%202020%20KG\survey%20data%20for%20analysis\Childcare%20survey%20n1262%20summary%20v1.2.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chesfs02\TeamShare\Strategy,%20Insight%20and%20Engagement\6.%20Research%20and%20Citizen%20Insight\Projects\Early%20years%20-%20childcare%20-%20school%20readiness\EY%20childcare%20parent%20survey%20Nov%202020%20KG\survey%20data%20for%20analysis\Childcare%20survey%20n1262%20summary%20v1.2.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20.xml"/><Relationship Id="rId1" Type="http://schemas.microsoft.com/office/2011/relationships/chartStyle" Target="style20.xml"/></Relationships>
</file>

<file path=ppt/charts/_rels/chart29.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21.xml"/><Relationship Id="rId1" Type="http://schemas.microsoft.com/office/2011/relationships/chartStyle" Target="style21.xml"/></Relationships>
</file>

<file path=ppt/charts/_rels/chart31.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_rels/chart34.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24.xml"/><Relationship Id="rId1" Type="http://schemas.microsoft.com/office/2011/relationships/chartStyle" Target="style24.xml"/></Relationships>
</file>

<file path=ppt/charts/_rels/chart4.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oleObject" Target="https://essexcountycouncil-my.sharepoint.com/personal/katerina_glover_essex_gov_uk/Documents/Documents/Katerina/EY%20and%20childcare%20strategy%20parental%20engagement%20Autumn%202020/Survey%20data%20download/03.%20Childcare%20survey%20downloads%20USE%20THI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GB" cap="none" baseline="0">
                <a:solidFill>
                  <a:sysClr val="windowText" lastClr="000000"/>
                </a:solidFill>
                <a:latin typeface="Arial" panose="020B0604020202020204" pitchFamily="34" charset="0"/>
                <a:cs typeface="Arial" panose="020B0604020202020204" pitchFamily="34" charset="0"/>
              </a:rPr>
              <a:t>Age of respondents' children </a:t>
            </a:r>
          </a:p>
        </c:rich>
      </c:tx>
      <c:overlay val="0"/>
      <c:spPr>
        <a:noFill/>
        <a:ln>
          <a:noFill/>
        </a:ln>
        <a:effectLst/>
      </c:spPr>
      <c:txPr>
        <a:bodyPr rot="0" spcFirstLastPara="1" vertOverflow="ellipsis" vert="horz" wrap="square" anchor="ctr" anchorCtr="1"/>
        <a:lstStyle/>
        <a:p>
          <a:pPr>
            <a:defRPr sz="1600" b="1"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F0B-42B3-9300-9E85B8B0799D}"/>
              </c:ext>
            </c:extLst>
          </c:dPt>
          <c:dPt>
            <c:idx val="1"/>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F0B-42B3-9300-9E85B8B0799D}"/>
              </c:ext>
            </c:extLst>
          </c:dPt>
          <c:dPt>
            <c:idx val="2"/>
            <c:bubble3D val="0"/>
            <c:spPr>
              <a:pattFill prst="wdUpDiag">
                <a:fgClr>
                  <a:schemeClr val="accent1"/>
                </a:fgClr>
                <a:bgClr>
                  <a:schemeClr val="accent2"/>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F0B-42B3-9300-9E85B8B0799D}"/>
              </c:ext>
            </c:extLst>
          </c:dPt>
          <c:dLbls>
            <c:dLbl>
              <c:idx val="0"/>
              <c:tx>
                <c:rich>
                  <a:bodyPr rot="0" spcFirstLastPara="1" vertOverflow="clip" horzOverflow="clip" vert="horz" wrap="square" lIns="38100" tIns="19050" rIns="38100" bIns="19050" anchor="ctr" anchorCtr="1">
                    <a:spAutoFit/>
                  </a:bodyPr>
                  <a:lstStyle/>
                  <a:p>
                    <a:pPr>
                      <a:defRPr sz="1200" b="1" i="0" u="none" strike="noStrike" kern="1200" baseline="0">
                        <a:solidFill>
                          <a:schemeClr val="accent2"/>
                        </a:solidFill>
                        <a:latin typeface="Arial" panose="020B0604020202020204" pitchFamily="34" charset="0"/>
                        <a:ea typeface="+mn-ea"/>
                        <a:cs typeface="Arial" panose="020B0604020202020204" pitchFamily="34" charset="0"/>
                      </a:defRPr>
                    </a:pPr>
                    <a:fld id="{F8692813-3DA8-4209-9904-BE2BF5F562A7}" type="CATEGORYNAME">
                      <a:rPr lang="en-GB" sz="1200">
                        <a:solidFill>
                          <a:schemeClr val="accent2"/>
                        </a:solidFill>
                        <a:latin typeface="Arial" panose="020B0604020202020204" pitchFamily="34" charset="0"/>
                        <a:cs typeface="Arial" panose="020B0604020202020204" pitchFamily="34" charset="0"/>
                      </a:rPr>
                      <a:pPr>
                        <a:defRPr sz="1200">
                          <a:solidFill>
                            <a:schemeClr val="accent2"/>
                          </a:solidFill>
                          <a:latin typeface="Arial" panose="020B0604020202020204" pitchFamily="34" charset="0"/>
                          <a:cs typeface="Arial" panose="020B0604020202020204" pitchFamily="34" charset="0"/>
                        </a:defRPr>
                      </a:pPr>
                      <a:t>[CATEGORY NAME]</a:t>
                    </a:fld>
                    <a:r>
                      <a:rPr lang="en-GB" sz="1200" baseline="0">
                        <a:solidFill>
                          <a:schemeClr val="accent2"/>
                        </a:solidFill>
                        <a:latin typeface="Arial" panose="020B0604020202020204" pitchFamily="34" charset="0"/>
                        <a:cs typeface="Arial" panose="020B0604020202020204" pitchFamily="34" charset="0"/>
                      </a:rPr>
                      <a:t>
</a:t>
                    </a:r>
                    <a:fld id="{099BFFDC-FCFA-4568-A76C-8105D4E924BD}" type="PERCENTAGE">
                      <a:rPr lang="en-GB" sz="1200" baseline="0">
                        <a:solidFill>
                          <a:schemeClr val="accent2"/>
                        </a:solidFill>
                        <a:latin typeface="Arial" panose="020B0604020202020204" pitchFamily="34" charset="0"/>
                        <a:cs typeface="Arial" panose="020B0604020202020204" pitchFamily="34" charset="0"/>
                      </a:rPr>
                      <a:pPr>
                        <a:defRPr sz="1200">
                          <a:solidFill>
                            <a:schemeClr val="accent2"/>
                          </a:solidFill>
                          <a:latin typeface="Arial" panose="020B0604020202020204" pitchFamily="34" charset="0"/>
                          <a:cs typeface="Arial" panose="020B0604020202020204" pitchFamily="34" charset="0"/>
                        </a:defRPr>
                      </a:pPr>
                      <a:t>[PERCENTAGE]</a:t>
                    </a:fld>
                    <a:r>
                      <a:rPr lang="en-GB" sz="1200" baseline="0">
                        <a:solidFill>
                          <a:schemeClr val="accent2"/>
                        </a:solidFill>
                        <a:latin typeface="Arial" panose="020B0604020202020204" pitchFamily="34" charset="0"/>
                        <a:cs typeface="Arial" panose="020B0604020202020204" pitchFamily="34" charset="0"/>
                      </a:rPr>
                      <a:t> (495)</a:t>
                    </a:r>
                  </a:p>
                </c:rich>
              </c:tx>
              <c:spPr>
                <a:solidFill>
                  <a:sysClr val="window" lastClr="FFFFFF"/>
                </a:solidFill>
                <a:ln>
                  <a:solidFill>
                    <a:srgbClr val="4472C4"/>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6F0B-42B3-9300-9E85B8B0799D}"/>
                </c:ext>
              </c:extLst>
            </c:dLbl>
            <c:dLbl>
              <c:idx val="1"/>
              <c:layout>
                <c:manualLayout>
                  <c:x val="-3.6186499652052936E-2"/>
                  <c:y val="-2.5518337034943533E-2"/>
                </c:manualLayout>
              </c:layout>
              <c:tx>
                <c:rich>
                  <a:bodyPr rot="0" spcFirstLastPara="1" vertOverflow="clip" horzOverflow="clip" vert="horz" wrap="square" lIns="38100" tIns="19050" rIns="38100" bIns="19050" anchor="ctr" anchorCtr="1">
                    <a:spAutoFit/>
                  </a:bodyPr>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fld id="{4D760571-226F-430B-88C6-2B71CA937B12}" type="CATEGORYNAME">
                      <a:rPr lang="en-GB" sz="1200">
                        <a:solidFill>
                          <a:schemeClr val="accent1"/>
                        </a:solidFill>
                        <a:latin typeface="Arial" panose="020B0604020202020204" pitchFamily="34" charset="0"/>
                        <a:cs typeface="Arial" panose="020B0604020202020204" pitchFamily="34" charset="0"/>
                      </a:rPr>
                      <a:pPr>
                        <a:defRPr sz="1200">
                          <a:solidFill>
                            <a:schemeClr val="accent1"/>
                          </a:solidFill>
                          <a:latin typeface="Arial" panose="020B0604020202020204" pitchFamily="34" charset="0"/>
                          <a:cs typeface="Arial" panose="020B0604020202020204" pitchFamily="34" charset="0"/>
                        </a:defRPr>
                      </a:pPr>
                      <a:t>[CATEGORY NAME]</a:t>
                    </a:fld>
                    <a:r>
                      <a:rPr lang="en-GB" sz="1200" baseline="0">
                        <a:solidFill>
                          <a:schemeClr val="accent1"/>
                        </a:solidFill>
                        <a:latin typeface="Arial" panose="020B0604020202020204" pitchFamily="34" charset="0"/>
                        <a:cs typeface="Arial" panose="020B0604020202020204" pitchFamily="34" charset="0"/>
                      </a:rPr>
                      <a:t>
</a:t>
                    </a:r>
                    <a:fld id="{1B4C02E3-B027-4B8D-956A-7509B9AAB098}" type="PERCENTAGE">
                      <a:rPr lang="en-GB" sz="1200" baseline="0">
                        <a:solidFill>
                          <a:schemeClr val="accent1"/>
                        </a:solidFill>
                        <a:latin typeface="Arial" panose="020B0604020202020204" pitchFamily="34" charset="0"/>
                        <a:cs typeface="Arial" panose="020B0604020202020204" pitchFamily="34" charset="0"/>
                      </a:rPr>
                      <a:pPr>
                        <a:defRPr sz="1200">
                          <a:solidFill>
                            <a:schemeClr val="accent1"/>
                          </a:solidFill>
                          <a:latin typeface="Arial" panose="020B0604020202020204" pitchFamily="34" charset="0"/>
                          <a:cs typeface="Arial" panose="020B0604020202020204" pitchFamily="34" charset="0"/>
                        </a:defRPr>
                      </a:pPr>
                      <a:t>[PERCENTAGE]</a:t>
                    </a:fld>
                    <a:r>
                      <a:rPr lang="en-GB" sz="1200" baseline="0">
                        <a:solidFill>
                          <a:schemeClr val="accent1"/>
                        </a:solidFill>
                        <a:latin typeface="Arial" panose="020B0604020202020204" pitchFamily="34" charset="0"/>
                        <a:cs typeface="Arial" panose="020B0604020202020204" pitchFamily="34" charset="0"/>
                      </a:rPr>
                      <a:t> (331)</a:t>
                    </a:r>
                  </a:p>
                </c:rich>
              </c:tx>
              <c:spPr>
                <a:solidFill>
                  <a:sysClr val="window" lastClr="FFFFFF"/>
                </a:solidFill>
                <a:ln>
                  <a:solidFill>
                    <a:srgbClr val="4472C4"/>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6F0B-42B3-9300-9E85B8B0799D}"/>
                </c:ext>
              </c:extLst>
            </c:dLbl>
            <c:dLbl>
              <c:idx val="2"/>
              <c:tx>
                <c:rich>
                  <a:bodyPr rot="0" spcFirstLastPara="1" vertOverflow="clip" horzOverflow="clip"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D42598DB-DE74-4FD3-92C5-8BB35E33722B}" type="CATEGORYNAME">
                      <a:rPr lang="en-GB" sz="1200">
                        <a:solidFill>
                          <a:sysClr val="windowText" lastClr="000000"/>
                        </a:solidFill>
                        <a:latin typeface="Arial" panose="020B0604020202020204" pitchFamily="34" charset="0"/>
                        <a:cs typeface="Arial" panose="020B0604020202020204" pitchFamily="34" charset="0"/>
                      </a:rPr>
                      <a:pPr>
                        <a:defRPr sz="1200">
                          <a:solidFill>
                            <a:sysClr val="windowText" lastClr="000000"/>
                          </a:solidFill>
                          <a:latin typeface="Arial" panose="020B0604020202020204" pitchFamily="34" charset="0"/>
                          <a:cs typeface="Arial" panose="020B0604020202020204" pitchFamily="34" charset="0"/>
                        </a:defRPr>
                      </a:pPr>
                      <a:t>[CATEGORY NAME]</a:t>
                    </a:fld>
                    <a:r>
                      <a:rPr lang="en-GB" sz="1200" baseline="0">
                        <a:solidFill>
                          <a:sysClr val="windowText" lastClr="000000"/>
                        </a:solidFill>
                        <a:latin typeface="Arial" panose="020B0604020202020204" pitchFamily="34" charset="0"/>
                        <a:cs typeface="Arial" panose="020B0604020202020204" pitchFamily="34" charset="0"/>
                      </a:rPr>
                      <a:t>
</a:t>
                    </a:r>
                    <a:fld id="{53B14857-2FEC-4B5B-8AF7-23AD858E450E}" type="PERCENTAGE">
                      <a:rPr lang="en-GB" sz="1200" baseline="0">
                        <a:solidFill>
                          <a:sysClr val="windowText" lastClr="000000"/>
                        </a:solidFill>
                        <a:latin typeface="Arial" panose="020B0604020202020204" pitchFamily="34" charset="0"/>
                        <a:cs typeface="Arial" panose="020B0604020202020204" pitchFamily="34" charset="0"/>
                      </a:rPr>
                      <a:pPr>
                        <a:defRPr sz="1200">
                          <a:solidFill>
                            <a:sysClr val="windowText" lastClr="000000"/>
                          </a:solidFill>
                          <a:latin typeface="Arial" panose="020B0604020202020204" pitchFamily="34" charset="0"/>
                          <a:cs typeface="Arial" panose="020B0604020202020204" pitchFamily="34" charset="0"/>
                        </a:defRPr>
                      </a:pPr>
                      <a:t>[PERCENTAGE]</a:t>
                    </a:fld>
                    <a:r>
                      <a:rPr lang="en-GB" sz="1200" baseline="0">
                        <a:solidFill>
                          <a:sysClr val="windowText" lastClr="000000"/>
                        </a:solidFill>
                        <a:latin typeface="Arial" panose="020B0604020202020204" pitchFamily="34" charset="0"/>
                        <a:cs typeface="Arial" panose="020B0604020202020204" pitchFamily="34" charset="0"/>
                      </a:rPr>
                      <a:t> (436)</a:t>
                    </a:r>
                  </a:p>
                </c:rich>
              </c:tx>
              <c:spPr>
                <a:solidFill>
                  <a:sysClr val="window" lastClr="FFFFFF"/>
                </a:solidFill>
                <a:ln>
                  <a:solidFill>
                    <a:srgbClr val="4472C4"/>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6F0B-42B3-9300-9E85B8B0799D}"/>
                </c:ext>
              </c:extLst>
            </c:dLbl>
            <c:spPr>
              <a:solidFill>
                <a:sysClr val="window" lastClr="FFFFFF"/>
              </a:solidFill>
              <a:ln>
                <a:solidFill>
                  <a:srgbClr val="4472C4"/>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'[Childcare survey n1262 summary 1491293 v1.1.xlsx]Question 1'!$B$10:$B$12</c:f>
              <c:strCache>
                <c:ptCount val="3"/>
                <c:pt idx="0">
                  <c:v>Pre-school age ONLY</c:v>
                </c:pt>
                <c:pt idx="1">
                  <c:v>School age ONLY</c:v>
                </c:pt>
                <c:pt idx="2">
                  <c:v>Pre-school AND school aged</c:v>
                </c:pt>
              </c:strCache>
            </c:strRef>
          </c:cat>
          <c:val>
            <c:numRef>
              <c:f>'[Childcare survey n1262 summary 1491293 v1.1.xlsx]Question 1'!$G$10:$G$12</c:f>
              <c:numCache>
                <c:formatCode>0.0</c:formatCode>
                <c:ptCount val="3"/>
                <c:pt idx="0">
                  <c:v>39.223454833597465</c:v>
                </c:pt>
                <c:pt idx="1">
                  <c:v>26.22820919175911</c:v>
                </c:pt>
                <c:pt idx="2">
                  <c:v>34.548335974643422</c:v>
                </c:pt>
              </c:numCache>
            </c:numRef>
          </c:val>
          <c:extLst>
            <c:ext xmlns:c16="http://schemas.microsoft.com/office/drawing/2014/chart" uri="{C3380CC4-5D6E-409C-BE32-E72D297353CC}">
              <c16:uniqueId val="{00000006-6F0B-42B3-9300-9E85B8B0799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b="1" dirty="0"/>
              <a:t>What type of formal childcare setting(s) do you use for all your school aged children? </a:t>
            </a:r>
          </a:p>
          <a:p>
            <a:pPr>
              <a:defRPr/>
            </a:pPr>
            <a:r>
              <a:rPr lang="en-GB" dirty="0"/>
              <a:t>[tick all that apply]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4A38-4F26-81A5-DAD93B1A4EA3}"/>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4A38-4F26-81A5-DAD93B1A4EA3}"/>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4A38-4F26-81A5-DAD93B1A4EA3}"/>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'[Childcare survey n1262 summary 1491293 v1.1.xlsx]Question 47'!$B$14:$B$18</c:f>
              <c:strCache>
                <c:ptCount val="5"/>
                <c:pt idx="0">
                  <c:v>After school club</c:v>
                </c:pt>
                <c:pt idx="1">
                  <c:v>Breakfast club</c:v>
                </c:pt>
                <c:pt idx="2">
                  <c:v>Childminder</c:v>
                </c:pt>
                <c:pt idx="3">
                  <c:v>Holiday club</c:v>
                </c:pt>
                <c:pt idx="4">
                  <c:v>Nanny or au pair</c:v>
                </c:pt>
              </c:strCache>
            </c:strRef>
          </c:cat>
          <c:val>
            <c:numRef>
              <c:f>'[Childcare survey n1262 summary 1491293 v1.1.xlsx]Question 47'!$D$14:$D$18</c:f>
              <c:numCache>
                <c:formatCode>0.0%</c:formatCode>
                <c:ptCount val="5"/>
                <c:pt idx="0">
                  <c:v>0.61274509803921573</c:v>
                </c:pt>
                <c:pt idx="1">
                  <c:v>0.54901960784313719</c:v>
                </c:pt>
                <c:pt idx="2">
                  <c:v>0.34313725490196079</c:v>
                </c:pt>
                <c:pt idx="3">
                  <c:v>0.28921568627450983</c:v>
                </c:pt>
                <c:pt idx="4">
                  <c:v>3.4313725490196074E-2</c:v>
                </c:pt>
              </c:numCache>
            </c:numRef>
          </c:val>
          <c:extLst>
            <c:ext xmlns:c16="http://schemas.microsoft.com/office/drawing/2014/chart" uri="{C3380CC4-5D6E-409C-BE32-E72D297353CC}">
              <c16:uniqueId val="{00000000-4A38-4F26-81A5-DAD93B1A4EA3}"/>
            </c:ext>
          </c:extLst>
        </c:ser>
        <c:dLbls>
          <c:showLegendKey val="0"/>
          <c:showVal val="0"/>
          <c:showCatName val="0"/>
          <c:showSerName val="0"/>
          <c:showPercent val="0"/>
          <c:showBubbleSize val="0"/>
        </c:dLbls>
        <c:gapWidth val="219"/>
        <c:overlap val="-27"/>
        <c:axId val="992563872"/>
        <c:axId val="992567152"/>
      </c:barChart>
      <c:catAx>
        <c:axId val="99256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92567152"/>
        <c:crosses val="autoZero"/>
        <c:auto val="1"/>
        <c:lblAlgn val="ctr"/>
        <c:lblOffset val="100"/>
        <c:noMultiLvlLbl val="0"/>
      </c:catAx>
      <c:valAx>
        <c:axId val="9925671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92563872"/>
        <c:crosses val="autoZero"/>
        <c:crossBetween val="between"/>
      </c:valAx>
      <c:spPr>
        <a:noFill/>
        <a:ln>
          <a:noFill/>
        </a:ln>
        <a:effectLst/>
      </c:spPr>
    </c:plotArea>
    <c:plotVisOnly val="1"/>
    <c:dispBlanksAs val="zero"/>
    <c:showDLblsOverMax val="1"/>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Children</a:t>
            </a:r>
            <a:r>
              <a:rPr lang="en-GB" sz="1800" baseline="0"/>
              <a:t> with SEND - suspected vs. formally diagnosed</a:t>
            </a:r>
          </a:p>
          <a:p>
            <a:pPr>
              <a:defRPr sz="1800"/>
            </a:pPr>
            <a:r>
              <a:rPr lang="en-GB" sz="1800" baseline="0"/>
              <a:t>Pre-school vs. school-aged</a:t>
            </a:r>
            <a:endParaRPr lang="en-GB"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35588347791386"/>
          <c:y val="0.19406562537272307"/>
          <c:w val="0.88619961398594016"/>
          <c:h val="0.57964866169788265"/>
        </c:manualLayout>
      </c:layout>
      <c:barChart>
        <c:barDir val="col"/>
        <c:grouping val="clustered"/>
        <c:varyColors val="0"/>
        <c:ser>
          <c:idx val="0"/>
          <c:order val="0"/>
          <c:tx>
            <c:strRef>
              <c:f>'[Childcare survey n1262 summary 1491293 v1.1.xlsx]Q54 - SEND'!$T$13</c:f>
              <c:strCache>
                <c:ptCount val="1"/>
                <c:pt idx="0">
                  <c:v>Pre-school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v1.1.xlsx]Q54 - SEND'!$R$14:$S$18</c:f>
              <c:strCache>
                <c:ptCount val="5"/>
                <c:pt idx="0">
                  <c:v>My child has been formally diagnosed</c:v>
                </c:pt>
                <c:pt idx="1">
                  <c:v>My child has an Education, Health and Care Plan (EHCP)</c:v>
                </c:pt>
                <c:pt idx="2">
                  <c:v>I suspect my child has a special educational need or disability</c:v>
                </c:pt>
                <c:pt idx="3">
                  <c:v>Other people have suggested that my child has a special educational need or disability</c:v>
                </c:pt>
                <c:pt idx="4">
                  <c:v>Other (please specify):</c:v>
                </c:pt>
              </c:strCache>
            </c:strRef>
          </c:cat>
          <c:val>
            <c:numRef>
              <c:f>'[Childcare survey n1262 summary 1491293 v1.1.xlsx]Q54 - SEND'!$T$14:$T$18</c:f>
              <c:numCache>
                <c:formatCode>0.0%</c:formatCode>
                <c:ptCount val="5"/>
                <c:pt idx="0">
                  <c:v>0.24637681159420288</c:v>
                </c:pt>
                <c:pt idx="1">
                  <c:v>0.13043478260869565</c:v>
                </c:pt>
                <c:pt idx="2">
                  <c:v>0.50724637681159424</c:v>
                </c:pt>
                <c:pt idx="3">
                  <c:v>0.33333333333333337</c:v>
                </c:pt>
                <c:pt idx="4">
                  <c:v>0.28985507246376813</c:v>
                </c:pt>
              </c:numCache>
            </c:numRef>
          </c:val>
          <c:extLst>
            <c:ext xmlns:c16="http://schemas.microsoft.com/office/drawing/2014/chart" uri="{C3380CC4-5D6E-409C-BE32-E72D297353CC}">
              <c16:uniqueId val="{00000000-9CC5-4B5B-AB22-D3B0BAAC9782}"/>
            </c:ext>
          </c:extLst>
        </c:ser>
        <c:ser>
          <c:idx val="1"/>
          <c:order val="1"/>
          <c:tx>
            <c:strRef>
              <c:f>'[Childcare survey n1262 summary 1491293 v1.1.xlsx]Q54 - SEND'!$U$13</c:f>
              <c:strCache>
                <c:ptCount val="1"/>
                <c:pt idx="0">
                  <c:v>School-aged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v1.1.xlsx]Q54 - SEND'!$R$14:$S$18</c:f>
              <c:strCache>
                <c:ptCount val="5"/>
                <c:pt idx="0">
                  <c:v>My child has been formally diagnosed</c:v>
                </c:pt>
                <c:pt idx="1">
                  <c:v>My child has an Education, Health and Care Plan (EHCP)</c:v>
                </c:pt>
                <c:pt idx="2">
                  <c:v>I suspect my child has a special educational need or disability</c:v>
                </c:pt>
                <c:pt idx="3">
                  <c:v>Other people have suggested that my child has a special educational need or disability</c:v>
                </c:pt>
                <c:pt idx="4">
                  <c:v>Other (please specify):</c:v>
                </c:pt>
              </c:strCache>
            </c:strRef>
          </c:cat>
          <c:val>
            <c:numRef>
              <c:f>'[Childcare survey n1262 summary 1491293 v1.1.xlsx]Q54 - SEND'!$U$14:$U$18</c:f>
              <c:numCache>
                <c:formatCode>0.0%</c:formatCode>
                <c:ptCount val="5"/>
                <c:pt idx="0">
                  <c:v>0.56687898089171973</c:v>
                </c:pt>
                <c:pt idx="1">
                  <c:v>0.22292993630573249</c:v>
                </c:pt>
                <c:pt idx="2">
                  <c:v>0.22929936305732482</c:v>
                </c:pt>
                <c:pt idx="3">
                  <c:v>0.19745222929936304</c:v>
                </c:pt>
                <c:pt idx="4">
                  <c:v>0.19745222929936304</c:v>
                </c:pt>
              </c:numCache>
            </c:numRef>
          </c:val>
          <c:extLst>
            <c:ext xmlns:c16="http://schemas.microsoft.com/office/drawing/2014/chart" uri="{C3380CC4-5D6E-409C-BE32-E72D297353CC}">
              <c16:uniqueId val="{00000001-9CC5-4B5B-AB22-D3B0BAAC9782}"/>
            </c:ext>
          </c:extLst>
        </c:ser>
        <c:dLbls>
          <c:dLblPos val="outEnd"/>
          <c:showLegendKey val="0"/>
          <c:showVal val="1"/>
          <c:showCatName val="0"/>
          <c:showSerName val="0"/>
          <c:showPercent val="0"/>
          <c:showBubbleSize val="0"/>
        </c:dLbls>
        <c:gapWidth val="219"/>
        <c:overlap val="-27"/>
        <c:axId val="972323800"/>
        <c:axId val="972326424"/>
      </c:barChart>
      <c:catAx>
        <c:axId val="97232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2326424"/>
        <c:crosses val="autoZero"/>
        <c:auto val="1"/>
        <c:lblAlgn val="ctr"/>
        <c:lblOffset val="100"/>
        <c:noMultiLvlLbl val="0"/>
      </c:catAx>
      <c:valAx>
        <c:axId val="9723264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2323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936428459632"/>
          <c:y val="0.15702924406745492"/>
          <c:w val="0.7293095302776107"/>
          <c:h val="0.55118777717843692"/>
        </c:manualLayout>
      </c:layout>
      <c:pieChart>
        <c:varyColors val="1"/>
        <c:ser>
          <c:idx val="0"/>
          <c:order val="0"/>
          <c:dPt>
            <c:idx val="0"/>
            <c:bubble3D val="0"/>
            <c:spPr>
              <a:solidFill>
                <a:schemeClr val="accent4">
                  <a:lumMod val="40000"/>
                  <a:lumOff val="60000"/>
                </a:schemeClr>
              </a:solidFill>
              <a:ln>
                <a:noFill/>
              </a:ln>
              <a:effectLst/>
            </c:spPr>
            <c:extLst>
              <c:ext xmlns:c16="http://schemas.microsoft.com/office/drawing/2014/chart" uri="{C3380CC4-5D6E-409C-BE32-E72D297353CC}">
                <c16:uniqueId val="{00000001-9104-4378-B219-52E527E212FF}"/>
              </c:ext>
            </c:extLst>
          </c:dPt>
          <c:dPt>
            <c:idx val="1"/>
            <c:bubble3D val="0"/>
            <c:spPr>
              <a:solidFill>
                <a:schemeClr val="accent4"/>
              </a:solidFill>
              <a:ln>
                <a:noFill/>
              </a:ln>
              <a:effectLst/>
            </c:spPr>
            <c:extLst>
              <c:ext xmlns:c16="http://schemas.microsoft.com/office/drawing/2014/chart" uri="{C3380CC4-5D6E-409C-BE32-E72D297353CC}">
                <c16:uniqueId val="{00000003-9104-4378-B219-52E527E212FF}"/>
              </c:ext>
            </c:extLst>
          </c:dPt>
          <c:dPt>
            <c:idx val="2"/>
            <c:bubble3D val="0"/>
            <c:spPr>
              <a:solidFill>
                <a:schemeClr val="accent1"/>
              </a:solidFill>
              <a:ln>
                <a:noFill/>
              </a:ln>
              <a:effectLst/>
            </c:spPr>
            <c:extLst>
              <c:ext xmlns:c16="http://schemas.microsoft.com/office/drawing/2014/chart" uri="{C3380CC4-5D6E-409C-BE32-E72D297353CC}">
                <c16:uniqueId val="{00000005-9104-4378-B219-52E527E212FF}"/>
              </c:ext>
            </c:extLst>
          </c:dPt>
          <c:dLbls>
            <c:dLbl>
              <c:idx val="0"/>
              <c:layout>
                <c:manualLayout>
                  <c:x val="-0.18869843782682688"/>
                  <c:y val="0.15627053249526679"/>
                </c:manualLayout>
              </c:layout>
              <c:tx>
                <c:rich>
                  <a:bodyPr/>
                  <a:lstStyle/>
                  <a:p>
                    <a:fld id="{6CF96C9E-4980-473C-A903-4815AEEAC7A2}" type="VALUE">
                      <a:rPr lang="en-US" smtClean="0"/>
                      <a:pPr/>
                      <a:t>[VALUE]</a:t>
                    </a:fld>
                    <a:r>
                      <a:rPr lang="en-US"/>
                      <a:t> (120)</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04-4378-B219-52E527E212FF}"/>
                </c:ext>
              </c:extLst>
            </c:dLbl>
            <c:dLbl>
              <c:idx val="1"/>
              <c:layout>
                <c:manualLayout>
                  <c:x val="-0.13408472251514597"/>
                  <c:y val="-0.18276246664784829"/>
                </c:manualLayout>
              </c:layout>
              <c:tx>
                <c:rich>
                  <a:bodyPr/>
                  <a:lstStyle/>
                  <a:p>
                    <a:fld id="{CF0B010B-E035-4B4B-8581-303669E8C248}" type="VALUE">
                      <a:rPr lang="en-US" smtClean="0"/>
                      <a:pPr/>
                      <a:t>[VALUE]</a:t>
                    </a:fld>
                    <a:r>
                      <a:rPr lang="en-US" baseline="0" dirty="0"/>
                      <a:t> (182)</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04-4378-B219-52E527E212FF}"/>
                </c:ext>
              </c:extLst>
            </c:dLbl>
            <c:dLbl>
              <c:idx val="2"/>
              <c:layout>
                <c:manualLayout>
                  <c:x val="0.25270249275935902"/>
                  <c:y val="3.1809255975072281E-2"/>
                </c:manualLayout>
              </c:layout>
              <c:tx>
                <c:rich>
                  <a:bodyPr/>
                  <a:lstStyle/>
                  <a:p>
                    <a:fld id="{CB6CED65-30A5-47D4-A886-B2D86264436F}" type="VALUE">
                      <a:rPr lang="en-US" smtClean="0"/>
                      <a:pPr/>
                      <a:t>[VALUE]</a:t>
                    </a:fld>
                    <a:r>
                      <a:rPr lang="en-US"/>
                      <a:t> (214)</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104-4378-B219-52E527E212F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'[Childcare survey n1262 summary 1491293 v1.1.xlsx]Q75-Starting school'!$B$20:$B$22</c:f>
              <c:strCache>
                <c:ptCount val="3"/>
                <c:pt idx="0">
                  <c:v>Started in Sept 2019 - before pandemic</c:v>
                </c:pt>
                <c:pt idx="1">
                  <c:v>Started in Sept 2020 - during pandemic</c:v>
                </c:pt>
                <c:pt idx="2">
                  <c:v>Planned start in Sept 2021</c:v>
                </c:pt>
              </c:strCache>
            </c:strRef>
          </c:cat>
          <c:val>
            <c:numRef>
              <c:f>'[Childcare survey n1262 summary 1491293 v1.1.xlsx]Q75-Starting school'!$D$20:$D$22</c:f>
              <c:numCache>
                <c:formatCode>0.0%</c:formatCode>
                <c:ptCount val="3"/>
                <c:pt idx="0">
                  <c:v>0.23255813953488372</c:v>
                </c:pt>
                <c:pt idx="1">
                  <c:v>0.35271317829457366</c:v>
                </c:pt>
                <c:pt idx="2">
                  <c:v>0.41472868217054265</c:v>
                </c:pt>
              </c:numCache>
            </c:numRef>
          </c:val>
          <c:extLst>
            <c:ext xmlns:c16="http://schemas.microsoft.com/office/drawing/2014/chart" uri="{C3380CC4-5D6E-409C-BE32-E72D297353CC}">
              <c16:uniqueId val="{00000006-9104-4378-B219-52E527E212F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5588105727590471"/>
          <c:y val="0.73248935367966073"/>
          <c:w val="0.68823788544819053"/>
          <c:h val="0.267510646320339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solidFill>
                  <a:schemeClr val="tx1"/>
                </a:solidFill>
              </a:rPr>
              <a:t>Confidence about</a:t>
            </a:r>
            <a:r>
              <a:rPr lang="en-GB" sz="1600" b="1" baseline="0" dirty="0">
                <a:solidFill>
                  <a:schemeClr val="tx1"/>
                </a:solidFill>
              </a:rPr>
              <a:t> starting school - started already (2019, 2020) vs starting in 2021</a:t>
            </a:r>
            <a:endParaRPr lang="en-GB" sz="16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'[Childcare survey n1262 summary 1491293 v1.1.xlsx]Q77- Confidence school start'!$C$25</c:f>
              <c:strCache>
                <c:ptCount val="1"/>
                <c:pt idx="0">
                  <c:v>Started school 2019 or 2020</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v1.1.xlsx]Q77- Confidence school start'!$B$26:$B$30</c:f>
              <c:strCache>
                <c:ptCount val="5"/>
                <c:pt idx="0">
                  <c:v>Not at all confident</c:v>
                </c:pt>
                <c:pt idx="1">
                  <c:v>Not confident</c:v>
                </c:pt>
                <c:pt idx="2">
                  <c:v>Unsure</c:v>
                </c:pt>
                <c:pt idx="3">
                  <c:v>Confident</c:v>
                </c:pt>
                <c:pt idx="4">
                  <c:v>Very confident</c:v>
                </c:pt>
              </c:strCache>
            </c:strRef>
          </c:cat>
          <c:val>
            <c:numRef>
              <c:f>'[Childcare survey n1262 summary 1491293 v1.1.xlsx]Q77- Confidence school start'!$C$26:$C$30</c:f>
              <c:numCache>
                <c:formatCode>0%</c:formatCode>
                <c:ptCount val="5"/>
                <c:pt idx="0">
                  <c:v>3.1468531468531465E-2</c:v>
                </c:pt>
                <c:pt idx="1">
                  <c:v>5.944055944055944E-2</c:v>
                </c:pt>
                <c:pt idx="2">
                  <c:v>0.16433566433566432</c:v>
                </c:pt>
                <c:pt idx="3">
                  <c:v>0.45104895104895104</c:v>
                </c:pt>
                <c:pt idx="4">
                  <c:v>0.2937062937062937</c:v>
                </c:pt>
              </c:numCache>
            </c:numRef>
          </c:val>
          <c:extLst>
            <c:ext xmlns:c16="http://schemas.microsoft.com/office/drawing/2014/chart" uri="{C3380CC4-5D6E-409C-BE32-E72D297353CC}">
              <c16:uniqueId val="{00000000-19B5-474D-AAA0-1C651724FED9}"/>
            </c:ext>
          </c:extLst>
        </c:ser>
        <c:ser>
          <c:idx val="1"/>
          <c:order val="1"/>
          <c:tx>
            <c:strRef>
              <c:f>'[Childcare survey n1262 summary 1491293 v1.1.xlsx]Q77- Confidence school start'!$D$25</c:f>
              <c:strCache>
                <c:ptCount val="1"/>
                <c:pt idx="0">
                  <c:v>Starting school in 2021</c:v>
                </c:pt>
              </c:strCache>
            </c:strRef>
          </c:tx>
          <c:spPr>
            <a:solidFill>
              <a:schemeClr val="accent1"/>
            </a:solidFill>
            <a:ln>
              <a:noFill/>
            </a:ln>
            <a:effectLst/>
          </c:spPr>
          <c:invertIfNegative val="0"/>
          <c:dLbls>
            <c:dLbl>
              <c:idx val="3"/>
              <c:layout>
                <c:manualLayout>
                  <c:x val="2.7162743526536762E-2"/>
                  <c:y val="-2.702958672857921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B5-474D-AAA0-1C651724FED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v1.1.xlsx]Q77- Confidence school start'!$B$26:$B$30</c:f>
              <c:strCache>
                <c:ptCount val="5"/>
                <c:pt idx="0">
                  <c:v>Not at all confident</c:v>
                </c:pt>
                <c:pt idx="1">
                  <c:v>Not confident</c:v>
                </c:pt>
                <c:pt idx="2">
                  <c:v>Unsure</c:v>
                </c:pt>
                <c:pt idx="3">
                  <c:v>Confident</c:v>
                </c:pt>
                <c:pt idx="4">
                  <c:v>Very confident</c:v>
                </c:pt>
              </c:strCache>
            </c:strRef>
          </c:cat>
          <c:val>
            <c:numRef>
              <c:f>'[Childcare survey n1262 summary 1491293 v1.1.xlsx]Q77- Confidence school start'!$D$26:$D$30</c:f>
              <c:numCache>
                <c:formatCode>0%</c:formatCode>
                <c:ptCount val="5"/>
                <c:pt idx="0">
                  <c:v>3.8277511961722487E-2</c:v>
                </c:pt>
                <c:pt idx="1">
                  <c:v>9.0909090909090912E-2</c:v>
                </c:pt>
                <c:pt idx="2">
                  <c:v>0.2105263157894737</c:v>
                </c:pt>
                <c:pt idx="3">
                  <c:v>0.46411483253588515</c:v>
                </c:pt>
                <c:pt idx="4">
                  <c:v>0.19617224880382775</c:v>
                </c:pt>
              </c:numCache>
            </c:numRef>
          </c:val>
          <c:extLst>
            <c:ext xmlns:c16="http://schemas.microsoft.com/office/drawing/2014/chart" uri="{C3380CC4-5D6E-409C-BE32-E72D297353CC}">
              <c16:uniqueId val="{00000001-19B5-474D-AAA0-1C651724FED9}"/>
            </c:ext>
          </c:extLst>
        </c:ser>
        <c:dLbls>
          <c:dLblPos val="outEnd"/>
          <c:showLegendKey val="0"/>
          <c:showVal val="1"/>
          <c:showCatName val="0"/>
          <c:showSerName val="0"/>
          <c:showPercent val="0"/>
          <c:showBubbleSize val="0"/>
        </c:dLbls>
        <c:gapWidth val="219"/>
        <c:overlap val="-27"/>
        <c:axId val="777909216"/>
        <c:axId val="777905608"/>
      </c:barChart>
      <c:catAx>
        <c:axId val="7779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7905608"/>
        <c:crosses val="autoZero"/>
        <c:auto val="1"/>
        <c:lblAlgn val="ctr"/>
        <c:lblOffset val="100"/>
        <c:noMultiLvlLbl val="0"/>
      </c:catAx>
      <c:valAx>
        <c:axId val="777905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790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ysClr val="windowText" lastClr="000000"/>
                </a:solidFill>
              </a:rPr>
              <a:t>Information or support that would</a:t>
            </a:r>
            <a:r>
              <a:rPr lang="en-GB" b="1" baseline="0">
                <a:solidFill>
                  <a:sysClr val="windowText" lastClr="000000"/>
                </a:solidFill>
              </a:rPr>
              <a:t> help parents get their child prepared for starting school (n=100)</a:t>
            </a:r>
            <a:endParaRPr lang="en-GB"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5266896234071026"/>
          <c:y val="0.243341567482596"/>
          <c:w val="0.32281850284034835"/>
          <c:h val="0.7072535369413878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87'!$C$115:$C$124</c:f>
              <c:strCache>
                <c:ptCount val="10"/>
                <c:pt idx="0">
                  <c:v>Breakfast/ After School Clubs</c:v>
                </c:pt>
                <c:pt idx="1">
                  <c:v>Assessment of needs</c:v>
                </c:pt>
                <c:pt idx="2">
                  <c:v>Help for Summer born children</c:v>
                </c:pt>
                <c:pt idx="3">
                  <c:v>Timetable of a typical school day</c:v>
                </c:pt>
                <c:pt idx="4">
                  <c:v>Information on SEN provision/ support</c:v>
                </c:pt>
                <c:pt idx="5">
                  <c:v>None needed</c:v>
                </c:pt>
                <c:pt idx="6">
                  <c:v>More settling in days</c:v>
                </c:pt>
                <c:pt idx="7">
                  <c:v>Information/ communication on applying</c:v>
                </c:pt>
                <c:pt idx="8">
                  <c:v>Checklist of what the child should be able to do</c:v>
                </c:pt>
                <c:pt idx="9">
                  <c:v>Visits to the school</c:v>
                </c:pt>
              </c:strCache>
            </c:strRef>
          </c:cat>
          <c:val>
            <c:numRef>
              <c:f>'Question 87'!$D$115:$D$124</c:f>
              <c:numCache>
                <c:formatCode>General</c:formatCode>
                <c:ptCount val="10"/>
                <c:pt idx="0">
                  <c:v>3</c:v>
                </c:pt>
                <c:pt idx="1">
                  <c:v>3</c:v>
                </c:pt>
                <c:pt idx="2">
                  <c:v>3</c:v>
                </c:pt>
                <c:pt idx="3">
                  <c:v>4</c:v>
                </c:pt>
                <c:pt idx="4">
                  <c:v>5</c:v>
                </c:pt>
                <c:pt idx="5">
                  <c:v>10</c:v>
                </c:pt>
                <c:pt idx="6">
                  <c:v>11</c:v>
                </c:pt>
                <c:pt idx="7">
                  <c:v>14</c:v>
                </c:pt>
                <c:pt idx="8">
                  <c:v>16</c:v>
                </c:pt>
                <c:pt idx="9">
                  <c:v>36</c:v>
                </c:pt>
              </c:numCache>
            </c:numRef>
          </c:val>
          <c:extLst>
            <c:ext xmlns:c16="http://schemas.microsoft.com/office/drawing/2014/chart" uri="{C3380CC4-5D6E-409C-BE32-E72D297353CC}">
              <c16:uniqueId val="{00000000-2B3E-472B-8A7C-F1AE07FC7A9C}"/>
            </c:ext>
          </c:extLst>
        </c:ser>
        <c:dLbls>
          <c:showLegendKey val="0"/>
          <c:showVal val="0"/>
          <c:showCatName val="0"/>
          <c:showSerName val="0"/>
          <c:showPercent val="0"/>
          <c:showBubbleSize val="0"/>
        </c:dLbls>
        <c:gapWidth val="182"/>
        <c:axId val="981969360"/>
        <c:axId val="981968048"/>
      </c:barChart>
      <c:catAx>
        <c:axId val="98196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1968048"/>
        <c:crosses val="autoZero"/>
        <c:auto val="1"/>
        <c:lblAlgn val="ctr"/>
        <c:lblOffset val="100"/>
        <c:noMultiLvlLbl val="0"/>
      </c:catAx>
      <c:valAx>
        <c:axId val="98196804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8196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ysClr val="windowText" lastClr="000000"/>
                </a:solidFill>
              </a:rPr>
              <a:t>Information or support parents</a:t>
            </a:r>
            <a:r>
              <a:rPr lang="en-GB" b="1" baseline="0">
                <a:solidFill>
                  <a:sysClr val="windowText" lastClr="000000"/>
                </a:solidFill>
              </a:rPr>
              <a:t> would have found helpful to get their child more 'ready for school' (n=97)</a:t>
            </a:r>
            <a:endParaRPr lang="en-GB" b="1">
              <a:solidFill>
                <a:sysClr val="windowText" lastClr="000000"/>
              </a:solidFill>
            </a:endParaRPr>
          </a:p>
        </c:rich>
      </c:tx>
      <c:layout>
        <c:manualLayout>
          <c:xMode val="edge"/>
          <c:yMode val="edge"/>
          <c:x val="0.1099562597520424"/>
          <c:y val="2.82437771556451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8088613049242965"/>
          <c:y val="0.25382993675333804"/>
          <c:w val="0.3946938450875459"/>
          <c:h val="0.69463574607636447"/>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'Q82-More info sch ready'!$C$110:$C$118</c:f>
              <c:strCache>
                <c:ptCount val="9"/>
                <c:pt idx="0">
                  <c:v>Assessment of needs</c:v>
                </c:pt>
                <c:pt idx="1">
                  <c:v>Collaborative sessions</c:v>
                </c:pt>
                <c:pt idx="2">
                  <c:v>Getting to know other children</c:v>
                </c:pt>
                <c:pt idx="3">
                  <c:v>Timetable of a typical school day</c:v>
                </c:pt>
                <c:pt idx="4">
                  <c:v>Visit to the school</c:v>
                </c:pt>
                <c:pt idx="5">
                  <c:v>More settling in days</c:v>
                </c:pt>
                <c:pt idx="6">
                  <c:v>Information/ Resources on the process</c:v>
                </c:pt>
                <c:pt idx="7">
                  <c:v>Checklist of what child should be able to do </c:v>
                </c:pt>
                <c:pt idx="8">
                  <c:v>None needed</c:v>
                </c:pt>
              </c:strCache>
            </c:strRef>
          </c:cat>
          <c:val>
            <c:numRef>
              <c:f>'Q82-More info sch ready'!$D$110:$D$118</c:f>
              <c:numCache>
                <c:formatCode>General</c:formatCode>
                <c:ptCount val="9"/>
                <c:pt idx="0">
                  <c:v>3</c:v>
                </c:pt>
                <c:pt idx="1">
                  <c:v>3</c:v>
                </c:pt>
                <c:pt idx="2">
                  <c:v>3</c:v>
                </c:pt>
                <c:pt idx="3">
                  <c:v>3</c:v>
                </c:pt>
                <c:pt idx="4">
                  <c:v>7</c:v>
                </c:pt>
                <c:pt idx="5">
                  <c:v>10</c:v>
                </c:pt>
                <c:pt idx="6">
                  <c:v>12</c:v>
                </c:pt>
                <c:pt idx="7">
                  <c:v>13</c:v>
                </c:pt>
                <c:pt idx="8">
                  <c:v>27</c:v>
                </c:pt>
              </c:numCache>
            </c:numRef>
          </c:val>
          <c:extLst>
            <c:ext xmlns:c16="http://schemas.microsoft.com/office/drawing/2014/chart" uri="{C3380CC4-5D6E-409C-BE32-E72D297353CC}">
              <c16:uniqueId val="{00000000-C304-493D-BA5D-959E19142F38}"/>
            </c:ext>
          </c:extLst>
        </c:ser>
        <c:dLbls>
          <c:showLegendKey val="0"/>
          <c:showVal val="0"/>
          <c:showCatName val="0"/>
          <c:showSerName val="0"/>
          <c:showPercent val="0"/>
          <c:showBubbleSize val="0"/>
        </c:dLbls>
        <c:gapWidth val="182"/>
        <c:axId val="981969360"/>
        <c:axId val="981968048"/>
      </c:barChart>
      <c:catAx>
        <c:axId val="98196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1968048"/>
        <c:crosses val="autoZero"/>
        <c:auto val="1"/>
        <c:lblAlgn val="ctr"/>
        <c:lblOffset val="100"/>
        <c:noMultiLvlLbl val="0"/>
      </c:catAx>
      <c:valAx>
        <c:axId val="98196804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8196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ysClr val="windowText" lastClr="000000"/>
                </a:solidFill>
              </a:rPr>
              <a:t>Information or support that would</a:t>
            </a:r>
            <a:r>
              <a:rPr lang="en-GB" b="1" baseline="0">
                <a:solidFill>
                  <a:sysClr val="windowText" lastClr="000000"/>
                </a:solidFill>
              </a:rPr>
              <a:t> help parents get their child prepared for starting school (n=100)</a:t>
            </a:r>
            <a:endParaRPr lang="en-GB"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5266896234071026"/>
          <c:y val="0.243341567482596"/>
          <c:w val="0.32281850284034835"/>
          <c:h val="0.7072535369413878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87'!$C$115:$C$124</c:f>
              <c:strCache>
                <c:ptCount val="10"/>
                <c:pt idx="0">
                  <c:v>Breakfast/ After School Clubs</c:v>
                </c:pt>
                <c:pt idx="1">
                  <c:v>Assessment of needs</c:v>
                </c:pt>
                <c:pt idx="2">
                  <c:v>Help for Summer born children</c:v>
                </c:pt>
                <c:pt idx="3">
                  <c:v>Timetable of a typical school day</c:v>
                </c:pt>
                <c:pt idx="4">
                  <c:v>Information on SEN provision/ support</c:v>
                </c:pt>
                <c:pt idx="5">
                  <c:v>None needed</c:v>
                </c:pt>
                <c:pt idx="6">
                  <c:v>More settling in days</c:v>
                </c:pt>
                <c:pt idx="7">
                  <c:v>Information/ communication on applying</c:v>
                </c:pt>
                <c:pt idx="8">
                  <c:v>Checklist of what the child should be able to do</c:v>
                </c:pt>
                <c:pt idx="9">
                  <c:v>Visits to the school</c:v>
                </c:pt>
              </c:strCache>
            </c:strRef>
          </c:cat>
          <c:val>
            <c:numRef>
              <c:f>'Question 87'!$D$115:$D$124</c:f>
              <c:numCache>
                <c:formatCode>General</c:formatCode>
                <c:ptCount val="10"/>
                <c:pt idx="0">
                  <c:v>3</c:v>
                </c:pt>
                <c:pt idx="1">
                  <c:v>3</c:v>
                </c:pt>
                <c:pt idx="2">
                  <c:v>3</c:v>
                </c:pt>
                <c:pt idx="3">
                  <c:v>4</c:v>
                </c:pt>
                <c:pt idx="4">
                  <c:v>5</c:v>
                </c:pt>
                <c:pt idx="5">
                  <c:v>10</c:v>
                </c:pt>
                <c:pt idx="6">
                  <c:v>11</c:v>
                </c:pt>
                <c:pt idx="7">
                  <c:v>14</c:v>
                </c:pt>
                <c:pt idx="8">
                  <c:v>16</c:v>
                </c:pt>
                <c:pt idx="9">
                  <c:v>36</c:v>
                </c:pt>
              </c:numCache>
            </c:numRef>
          </c:val>
          <c:extLst>
            <c:ext xmlns:c16="http://schemas.microsoft.com/office/drawing/2014/chart" uri="{C3380CC4-5D6E-409C-BE32-E72D297353CC}">
              <c16:uniqueId val="{00000000-2B3E-472B-8A7C-F1AE07FC7A9C}"/>
            </c:ext>
          </c:extLst>
        </c:ser>
        <c:dLbls>
          <c:showLegendKey val="0"/>
          <c:showVal val="0"/>
          <c:showCatName val="0"/>
          <c:showSerName val="0"/>
          <c:showPercent val="0"/>
          <c:showBubbleSize val="0"/>
        </c:dLbls>
        <c:gapWidth val="182"/>
        <c:axId val="981969360"/>
        <c:axId val="981968048"/>
      </c:barChart>
      <c:catAx>
        <c:axId val="98196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1968048"/>
        <c:crosses val="autoZero"/>
        <c:auto val="1"/>
        <c:lblAlgn val="ctr"/>
        <c:lblOffset val="100"/>
        <c:noMultiLvlLbl val="0"/>
      </c:catAx>
      <c:valAx>
        <c:axId val="98196804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8196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ysClr val="windowText" lastClr="000000"/>
                </a:solidFill>
              </a:rPr>
              <a:t>Information or support parents</a:t>
            </a:r>
            <a:r>
              <a:rPr lang="en-GB" b="1" baseline="0">
                <a:solidFill>
                  <a:sysClr val="windowText" lastClr="000000"/>
                </a:solidFill>
              </a:rPr>
              <a:t> would have found helpful to get their child more 'ready for school' (n=97)</a:t>
            </a:r>
            <a:endParaRPr lang="en-GB" b="1">
              <a:solidFill>
                <a:sysClr val="windowText" lastClr="000000"/>
              </a:solidFill>
            </a:endParaRPr>
          </a:p>
        </c:rich>
      </c:tx>
      <c:layout>
        <c:manualLayout>
          <c:xMode val="edge"/>
          <c:yMode val="edge"/>
          <c:x val="0.1099562597520424"/>
          <c:y val="2.82437771556451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8088613049242965"/>
          <c:y val="0.25382993675333804"/>
          <c:w val="0.3946938450875459"/>
          <c:h val="0.69463574607636447"/>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'Q82-More info sch ready'!$C$110:$C$118</c:f>
              <c:strCache>
                <c:ptCount val="9"/>
                <c:pt idx="0">
                  <c:v>Assessment of needs</c:v>
                </c:pt>
                <c:pt idx="1">
                  <c:v>Collaborative sessions</c:v>
                </c:pt>
                <c:pt idx="2">
                  <c:v>Getting to know other children</c:v>
                </c:pt>
                <c:pt idx="3">
                  <c:v>Timetable of a typical school day</c:v>
                </c:pt>
                <c:pt idx="4">
                  <c:v>Visit to the school</c:v>
                </c:pt>
                <c:pt idx="5">
                  <c:v>More settling in days</c:v>
                </c:pt>
                <c:pt idx="6">
                  <c:v>Information/ Resources on the process</c:v>
                </c:pt>
                <c:pt idx="7">
                  <c:v>Checklist of what child should be able to do </c:v>
                </c:pt>
                <c:pt idx="8">
                  <c:v>None needed</c:v>
                </c:pt>
              </c:strCache>
            </c:strRef>
          </c:cat>
          <c:val>
            <c:numRef>
              <c:f>'Q82-More info sch ready'!$D$110:$D$118</c:f>
              <c:numCache>
                <c:formatCode>General</c:formatCode>
                <c:ptCount val="9"/>
                <c:pt idx="0">
                  <c:v>3</c:v>
                </c:pt>
                <c:pt idx="1">
                  <c:v>3</c:v>
                </c:pt>
                <c:pt idx="2">
                  <c:v>3</c:v>
                </c:pt>
                <c:pt idx="3">
                  <c:v>3</c:v>
                </c:pt>
                <c:pt idx="4">
                  <c:v>7</c:v>
                </c:pt>
                <c:pt idx="5">
                  <c:v>10</c:v>
                </c:pt>
                <c:pt idx="6">
                  <c:v>12</c:v>
                </c:pt>
                <c:pt idx="7">
                  <c:v>13</c:v>
                </c:pt>
                <c:pt idx="8">
                  <c:v>27</c:v>
                </c:pt>
              </c:numCache>
            </c:numRef>
          </c:val>
          <c:extLst>
            <c:ext xmlns:c16="http://schemas.microsoft.com/office/drawing/2014/chart" uri="{C3380CC4-5D6E-409C-BE32-E72D297353CC}">
              <c16:uniqueId val="{00000000-C304-493D-BA5D-959E19142F38}"/>
            </c:ext>
          </c:extLst>
        </c:ser>
        <c:dLbls>
          <c:showLegendKey val="0"/>
          <c:showVal val="0"/>
          <c:showCatName val="0"/>
          <c:showSerName val="0"/>
          <c:showPercent val="0"/>
          <c:showBubbleSize val="0"/>
        </c:dLbls>
        <c:gapWidth val="182"/>
        <c:axId val="981969360"/>
        <c:axId val="981968048"/>
      </c:barChart>
      <c:catAx>
        <c:axId val="98196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1968048"/>
        <c:crosses val="autoZero"/>
        <c:auto val="1"/>
        <c:lblAlgn val="ctr"/>
        <c:lblOffset val="100"/>
        <c:noMultiLvlLbl val="0"/>
      </c:catAx>
      <c:valAx>
        <c:axId val="98196804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8196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GB" b="1" dirty="0"/>
              <a:t>Term of birth </a:t>
            </a:r>
          </a:p>
          <a:p>
            <a:pPr>
              <a:defRPr/>
            </a:pPr>
            <a:r>
              <a:rPr lang="en-GB" dirty="0"/>
              <a:t>(denominator = no. of responses, i.e. children)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'[Childcare survey n1262 summary 1491293 v1.1.xlsx]Q43-Term'!$B$31</c:f>
              <c:strCache>
                <c:ptCount val="1"/>
                <c:pt idx="0">
                  <c:v>Between 1 Sept - 31 Dec (Autumn term)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v1.1.xlsx]Q43-Term'!$C$30:$E$30</c:f>
              <c:strCache>
                <c:ptCount val="3"/>
                <c:pt idx="0">
                  <c:v>Pre-school</c:v>
                </c:pt>
                <c:pt idx="1">
                  <c:v>School age</c:v>
                </c:pt>
                <c:pt idx="2">
                  <c:v>All</c:v>
                </c:pt>
              </c:strCache>
            </c:strRef>
          </c:cat>
          <c:val>
            <c:numRef>
              <c:f>'[Childcare survey n1262 summary 1491293 v1.1.xlsx]Q43-Term'!$C$31:$E$31</c:f>
              <c:numCache>
                <c:formatCode>0%</c:formatCode>
                <c:ptCount val="3"/>
                <c:pt idx="0">
                  <c:v>0.38771593090211132</c:v>
                </c:pt>
                <c:pt idx="1">
                  <c:v>0.3205944798301486</c:v>
                </c:pt>
                <c:pt idx="2">
                  <c:v>0.35584677419354838</c:v>
                </c:pt>
              </c:numCache>
            </c:numRef>
          </c:val>
          <c:extLst>
            <c:ext xmlns:c16="http://schemas.microsoft.com/office/drawing/2014/chart" uri="{C3380CC4-5D6E-409C-BE32-E72D297353CC}">
              <c16:uniqueId val="{00000000-CF77-40D7-82F2-0EB2ACE171AC}"/>
            </c:ext>
          </c:extLst>
        </c:ser>
        <c:ser>
          <c:idx val="1"/>
          <c:order val="1"/>
          <c:tx>
            <c:strRef>
              <c:f>'[Childcare survey n1262 summary 1491293 v1.1.xlsx]Q43-Term'!$B$32</c:f>
              <c:strCache>
                <c:ptCount val="1"/>
                <c:pt idx="0">
                  <c:v>Between 1 Jan - 31 Mar (Spring term)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v1.1.xlsx]Q43-Term'!$C$30:$E$30</c:f>
              <c:strCache>
                <c:ptCount val="3"/>
                <c:pt idx="0">
                  <c:v>Pre-school</c:v>
                </c:pt>
                <c:pt idx="1">
                  <c:v>School age</c:v>
                </c:pt>
                <c:pt idx="2">
                  <c:v>All</c:v>
                </c:pt>
              </c:strCache>
            </c:strRef>
          </c:cat>
          <c:val>
            <c:numRef>
              <c:f>'[Childcare survey n1262 summary 1491293 v1.1.xlsx]Q43-Term'!$C$32:$E$32</c:f>
              <c:numCache>
                <c:formatCode>0%</c:formatCode>
                <c:ptCount val="3"/>
                <c:pt idx="0">
                  <c:v>0.23992322456813819</c:v>
                </c:pt>
                <c:pt idx="1">
                  <c:v>0.27176220806794055</c:v>
                </c:pt>
                <c:pt idx="2">
                  <c:v>0.25504032258064518</c:v>
                </c:pt>
              </c:numCache>
            </c:numRef>
          </c:val>
          <c:extLst>
            <c:ext xmlns:c16="http://schemas.microsoft.com/office/drawing/2014/chart" uri="{C3380CC4-5D6E-409C-BE32-E72D297353CC}">
              <c16:uniqueId val="{00000001-CF77-40D7-82F2-0EB2ACE171AC}"/>
            </c:ext>
          </c:extLst>
        </c:ser>
        <c:ser>
          <c:idx val="2"/>
          <c:order val="2"/>
          <c:tx>
            <c:strRef>
              <c:f>'[Childcare survey n1262 summary 1491293 v1.1.xlsx]Q43-Term'!$B$33</c:f>
              <c:strCache>
                <c:ptCount val="1"/>
                <c:pt idx="0">
                  <c:v>Between 1 Apr - 31 Aug (Summer term)</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v1.1.xlsx]Q43-Term'!$C$30:$E$30</c:f>
              <c:strCache>
                <c:ptCount val="3"/>
                <c:pt idx="0">
                  <c:v>Pre-school</c:v>
                </c:pt>
                <c:pt idx="1">
                  <c:v>School age</c:v>
                </c:pt>
                <c:pt idx="2">
                  <c:v>All</c:v>
                </c:pt>
              </c:strCache>
            </c:strRef>
          </c:cat>
          <c:val>
            <c:numRef>
              <c:f>'[Childcare survey n1262 summary 1491293 v1.1.xlsx]Q43-Term'!$C$33:$E$33</c:f>
              <c:numCache>
                <c:formatCode>0%</c:formatCode>
                <c:ptCount val="3"/>
                <c:pt idx="0">
                  <c:v>0.37236084452975049</c:v>
                </c:pt>
                <c:pt idx="1">
                  <c:v>0.40764331210191085</c:v>
                </c:pt>
                <c:pt idx="2">
                  <c:v>0.38911290322580644</c:v>
                </c:pt>
              </c:numCache>
            </c:numRef>
          </c:val>
          <c:extLst>
            <c:ext xmlns:c16="http://schemas.microsoft.com/office/drawing/2014/chart" uri="{C3380CC4-5D6E-409C-BE32-E72D297353CC}">
              <c16:uniqueId val="{00000002-CF77-40D7-82F2-0EB2ACE171AC}"/>
            </c:ext>
          </c:extLst>
        </c:ser>
        <c:dLbls>
          <c:dLblPos val="outEnd"/>
          <c:showLegendKey val="0"/>
          <c:showVal val="1"/>
          <c:showCatName val="0"/>
          <c:showSerName val="0"/>
          <c:showPercent val="0"/>
          <c:showBubbleSize val="0"/>
        </c:dLbls>
        <c:gapWidth val="219"/>
        <c:overlap val="-27"/>
        <c:axId val="569370800"/>
        <c:axId val="569371128"/>
      </c:barChart>
      <c:catAx>
        <c:axId val="56937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9371128"/>
        <c:crosses val="autoZero"/>
        <c:auto val="1"/>
        <c:lblAlgn val="ctr"/>
        <c:lblOffset val="100"/>
        <c:noMultiLvlLbl val="0"/>
      </c:catAx>
      <c:valAx>
        <c:axId val="569371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9370800"/>
        <c:crosses val="autoZero"/>
        <c:crossBetween val="between"/>
      </c:valAx>
      <c:spPr>
        <a:noFill/>
        <a:ln>
          <a:noFill/>
        </a:ln>
        <a:effectLst/>
      </c:spPr>
    </c:plotArea>
    <c:legend>
      <c:legendPos val="b"/>
      <c:layout>
        <c:manualLayout>
          <c:xMode val="edge"/>
          <c:yMode val="edge"/>
          <c:x val="0.13092376798529359"/>
          <c:y val="0.84974467007505361"/>
          <c:w val="0.73815246402941281"/>
          <c:h val="0.1502553299249463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GB" b="1" dirty="0"/>
              <a:t>Parents' concerns about Summer born children starting school </a:t>
            </a:r>
            <a:r>
              <a:rPr lang="en-GB" dirty="0"/>
              <a:t>(n=51)</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v1.1.xlsx]Q83-Summer born concerns'!$T$1:$T$11</c:f>
              <c:strCache>
                <c:ptCount val="11"/>
                <c:pt idx="0">
                  <c:v>Covid related worries</c:v>
                </c:pt>
                <c:pt idx="1">
                  <c:v>Child's tiredness levels</c:v>
                </c:pt>
                <c:pt idx="2">
                  <c:v>Other</c:v>
                </c:pt>
                <c:pt idx="3">
                  <c:v>Deferred school start for child</c:v>
                </c:pt>
                <c:pt idx="4">
                  <c:v>Toileting</c:v>
                </c:pt>
                <c:pt idx="5">
                  <c:v>Child has SEND</c:v>
                </c:pt>
                <c:pt idx="6">
                  <c:v>Limited or no time in an EY setting, due to age</c:v>
                </c:pt>
                <c:pt idx="7">
                  <c:v>Parent didn't need to worry - child catching up</c:v>
                </c:pt>
                <c:pt idx="8">
                  <c:v>More time spent at home (or less time at EY setting) due to Covid</c:v>
                </c:pt>
                <c:pt idx="9">
                  <c:v>Having the social skills needed - being developmentally and emotionally ready for school</c:v>
                </c:pt>
                <c:pt idx="10">
                  <c:v>As Summer born, being younger than other children in the class </c:v>
                </c:pt>
              </c:strCache>
            </c:strRef>
          </c:cat>
          <c:val>
            <c:numRef>
              <c:f>'[Childcare survey n1262 summary 1491293 v1.1.xlsx]Q83-Summer born concerns'!$U$1:$U$11</c:f>
              <c:numCache>
                <c:formatCode>General</c:formatCode>
                <c:ptCount val="11"/>
                <c:pt idx="0">
                  <c:v>2</c:v>
                </c:pt>
                <c:pt idx="1">
                  <c:v>2</c:v>
                </c:pt>
                <c:pt idx="2">
                  <c:v>3</c:v>
                </c:pt>
                <c:pt idx="3">
                  <c:v>4</c:v>
                </c:pt>
                <c:pt idx="4">
                  <c:v>4</c:v>
                </c:pt>
                <c:pt idx="5">
                  <c:v>4</c:v>
                </c:pt>
                <c:pt idx="6">
                  <c:v>5</c:v>
                </c:pt>
                <c:pt idx="7">
                  <c:v>6</c:v>
                </c:pt>
                <c:pt idx="8">
                  <c:v>8</c:v>
                </c:pt>
                <c:pt idx="9">
                  <c:v>11</c:v>
                </c:pt>
                <c:pt idx="10">
                  <c:v>30</c:v>
                </c:pt>
              </c:numCache>
            </c:numRef>
          </c:val>
          <c:extLst>
            <c:ext xmlns:c16="http://schemas.microsoft.com/office/drawing/2014/chart" uri="{C3380CC4-5D6E-409C-BE32-E72D297353CC}">
              <c16:uniqueId val="{00000000-5F93-4244-80A3-67EFF3FD0A87}"/>
            </c:ext>
          </c:extLst>
        </c:ser>
        <c:dLbls>
          <c:showLegendKey val="0"/>
          <c:showVal val="0"/>
          <c:showCatName val="0"/>
          <c:showSerName val="0"/>
          <c:showPercent val="0"/>
          <c:showBubbleSize val="0"/>
        </c:dLbls>
        <c:gapWidth val="182"/>
        <c:axId val="981969360"/>
        <c:axId val="981968048"/>
      </c:barChart>
      <c:catAx>
        <c:axId val="98196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1968048"/>
        <c:crosses val="autoZero"/>
        <c:auto val="1"/>
        <c:lblAlgn val="ctr"/>
        <c:lblOffset val="100"/>
        <c:noMultiLvlLbl val="0"/>
      </c:catAx>
      <c:valAx>
        <c:axId val="98196804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8196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GB" sz="1800" dirty="0">
                <a:solidFill>
                  <a:schemeClr val="tx1"/>
                </a:solidFill>
              </a:rPr>
              <a:t>Total no.</a:t>
            </a:r>
            <a:r>
              <a:rPr lang="en-GB" sz="1800" baseline="0" dirty="0">
                <a:solidFill>
                  <a:schemeClr val="tx1"/>
                </a:solidFill>
              </a:rPr>
              <a:t> of children per household   (all ages)</a:t>
            </a:r>
            <a:endParaRPr lang="en-GB" sz="1800"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7.0827580754724742E-2"/>
          <c:y val="0.25522052329140255"/>
          <c:w val="0.45861892567967755"/>
          <c:h val="0.65583333509839514"/>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772A-4E50-91E4-723B01638B7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772A-4E50-91E4-723B01638B7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772A-4E50-91E4-723B01638B7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772A-4E50-91E4-723B01638B73}"/>
              </c:ext>
            </c:extLst>
          </c:dPt>
          <c:dLbls>
            <c:dLbl>
              <c:idx val="0"/>
              <c:tx>
                <c:rich>
                  <a:bodyPr/>
                  <a:lstStyle/>
                  <a:p>
                    <a:fld id="{FCE8D8F4-2627-4900-BF2F-1D93BA1169BD}" type="VALUE">
                      <a:rPr lang="en-US" smtClean="0"/>
                      <a:pPr/>
                      <a:t>[VALUE]</a:t>
                    </a:fld>
                    <a:r>
                      <a:rPr lang="en-US"/>
                      <a:t> (458)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2A-4E50-91E4-723B01638B73}"/>
                </c:ext>
              </c:extLst>
            </c:dLbl>
            <c:dLbl>
              <c:idx val="1"/>
              <c:tx>
                <c:rich>
                  <a:bodyPr/>
                  <a:lstStyle/>
                  <a:p>
                    <a:fld id="{37F323C9-F8CC-4651-A619-281DA75B85B9}" type="VALUE">
                      <a:rPr lang="en-US" smtClean="0"/>
                      <a:pPr/>
                      <a:t>[VALUE]</a:t>
                    </a:fld>
                    <a:r>
                      <a:rPr lang="en-US"/>
                      <a:t> (548)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2A-4E50-91E4-723B01638B73}"/>
                </c:ext>
              </c:extLst>
            </c:dLbl>
            <c:dLbl>
              <c:idx val="2"/>
              <c:tx>
                <c:rich>
                  <a:bodyPr/>
                  <a:lstStyle/>
                  <a:p>
                    <a:fld id="{59E22641-B8A0-434A-8124-CC5B2DD3D377}" type="VALUE">
                      <a:rPr lang="en-US" smtClean="0"/>
                      <a:pPr/>
                      <a:t>[VALUE]</a:t>
                    </a:fld>
                    <a:r>
                      <a:rPr lang="en-US" dirty="0"/>
                      <a:t> </a:t>
                    </a:r>
                  </a:p>
                  <a:p>
                    <a:r>
                      <a:rPr lang="en-US" dirty="0"/>
                      <a:t>(187)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72A-4E50-91E4-723B01638B73}"/>
                </c:ext>
              </c:extLst>
            </c:dLbl>
            <c:dLbl>
              <c:idx val="3"/>
              <c:layout>
                <c:manualLayout>
                  <c:x val="2.3513288988874861E-2"/>
                  <c:y val="1.0087328197709484E-2"/>
                </c:manualLayout>
              </c:layout>
              <c:tx>
                <c:rich>
                  <a:bodyPr/>
                  <a:lstStyle/>
                  <a:p>
                    <a:fld id="{931AC0D8-422D-451C-A639-D7041657EC93}" type="VALUE">
                      <a:rPr lang="en-US" smtClean="0"/>
                      <a:pPr/>
                      <a:t>[VALUE]</a:t>
                    </a:fld>
                    <a:r>
                      <a:rPr lang="en-US"/>
                      <a:t> (69)</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72A-4E50-91E4-723B01638B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'[Childcare survey n1262 summary 1491293 v1.1.xlsx]Totals of children (Q11+42)'!$K$23:$K$26</c:f>
              <c:strCache>
                <c:ptCount val="4"/>
                <c:pt idx="0">
                  <c:v>1 child</c:v>
                </c:pt>
                <c:pt idx="1">
                  <c:v>2 children</c:v>
                </c:pt>
                <c:pt idx="2">
                  <c:v>3 children</c:v>
                </c:pt>
                <c:pt idx="3">
                  <c:v>4 children or more</c:v>
                </c:pt>
              </c:strCache>
            </c:strRef>
          </c:cat>
          <c:val>
            <c:numRef>
              <c:f>'[Childcare survey n1262 summary 1491293 v1.1.xlsx]Totals of children (Q11+42)'!$M$23:$M$26</c:f>
              <c:numCache>
                <c:formatCode>0.0%</c:formatCode>
                <c:ptCount val="4"/>
                <c:pt idx="0">
                  <c:v>0.36291600633914423</c:v>
                </c:pt>
                <c:pt idx="1">
                  <c:v>0.43423137876386686</c:v>
                </c:pt>
                <c:pt idx="2">
                  <c:v>0.14817749603803487</c:v>
                </c:pt>
                <c:pt idx="3">
                  <c:v>5.4675118858954042E-2</c:v>
                </c:pt>
              </c:numCache>
            </c:numRef>
          </c:val>
          <c:extLst>
            <c:ext xmlns:c16="http://schemas.microsoft.com/office/drawing/2014/chart" uri="{C3380CC4-5D6E-409C-BE32-E72D297353CC}">
              <c16:uniqueId val="{00000008-772A-4E50-91E4-723B01638B7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74533367671375306"/>
          <c:y val="0.26043230952688579"/>
          <c:w val="0.22174771870182206"/>
          <c:h val="0.578170439309761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GB" sz="1800" b="1" dirty="0"/>
              <a:t>Have you used any of the following ‘startin</a:t>
            </a:r>
            <a:r>
              <a:rPr lang="en-GB" sz="1800" b="1" baseline="0" dirty="0"/>
              <a:t>g school’ </a:t>
            </a:r>
            <a:r>
              <a:rPr lang="en-GB" sz="1800" b="1" dirty="0"/>
              <a:t>resources?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'[Childcare survey n1262 summary 1491293 v1.1.xlsx]Q81-TLC-Fam Hub resources'!$D$24</c:f>
              <c:strCache>
                <c:ptCount val="1"/>
                <c:pt idx="0">
                  <c:v>Yes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v1.1.xlsx]Q81-TLC-Fam Hub resources'!$B$25:$C$26</c:f>
              <c:strCache>
                <c:ptCount val="2"/>
                <c:pt idx="0">
                  <c:v>TLC (Talk, Listen, Cuddle) ‘Going to school’ resources</c:v>
                </c:pt>
                <c:pt idx="1">
                  <c:v>School Readiness workshops organised by the Essex Child and Family Wellbeing Service (Family Hubs)</c:v>
                </c:pt>
              </c:strCache>
            </c:strRef>
          </c:cat>
          <c:val>
            <c:numRef>
              <c:f>'[Childcare survey n1262 summary 1491293 v1.1.xlsx]Q81-TLC-Fam Hub resources'!$D$25:$D$26</c:f>
              <c:numCache>
                <c:formatCode>0%</c:formatCode>
                <c:ptCount val="2"/>
                <c:pt idx="0">
                  <c:v>0.128</c:v>
                </c:pt>
                <c:pt idx="1">
                  <c:v>0.09</c:v>
                </c:pt>
              </c:numCache>
            </c:numRef>
          </c:val>
          <c:extLst>
            <c:ext xmlns:c16="http://schemas.microsoft.com/office/drawing/2014/chart" uri="{C3380CC4-5D6E-409C-BE32-E72D297353CC}">
              <c16:uniqueId val="{00000000-D2B2-4CAF-92C3-06A333B9091A}"/>
            </c:ext>
          </c:extLst>
        </c:ser>
        <c:ser>
          <c:idx val="1"/>
          <c:order val="1"/>
          <c:tx>
            <c:strRef>
              <c:f>'[Childcare survey n1262 summary 1491293 v1.1.xlsx]Q81-TLC-Fam Hub resources'!$E$24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v1.1.xlsx]Q81-TLC-Fam Hub resources'!$B$25:$C$26</c:f>
              <c:strCache>
                <c:ptCount val="2"/>
                <c:pt idx="0">
                  <c:v>TLC (Talk, Listen, Cuddle) ‘Going to school’ resources</c:v>
                </c:pt>
                <c:pt idx="1">
                  <c:v>School Readiness workshops organised by the Essex Child and Family Wellbeing Service (Family Hubs)</c:v>
                </c:pt>
              </c:strCache>
            </c:strRef>
          </c:cat>
          <c:val>
            <c:numRef>
              <c:f>'[Childcare survey n1262 summary 1491293 v1.1.xlsx]Q81-TLC-Fam Hub resources'!$E$25:$E$26</c:f>
              <c:numCache>
                <c:formatCode>0%</c:formatCode>
                <c:ptCount val="2"/>
                <c:pt idx="0">
                  <c:v>0.311</c:v>
                </c:pt>
                <c:pt idx="1">
                  <c:v>0.46</c:v>
                </c:pt>
              </c:numCache>
            </c:numRef>
          </c:val>
          <c:extLst>
            <c:ext xmlns:c16="http://schemas.microsoft.com/office/drawing/2014/chart" uri="{C3380CC4-5D6E-409C-BE32-E72D297353CC}">
              <c16:uniqueId val="{00000001-D2B2-4CAF-92C3-06A333B9091A}"/>
            </c:ext>
          </c:extLst>
        </c:ser>
        <c:ser>
          <c:idx val="2"/>
          <c:order val="2"/>
          <c:tx>
            <c:strRef>
              <c:f>'[Childcare survey n1262 summary 1491293 v1.1.xlsx]Q81-TLC-Fam Hub resources'!$F$24</c:f>
              <c:strCache>
                <c:ptCount val="1"/>
                <c:pt idx="0">
                  <c:v>I have never heard of it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v1.1.xlsx]Q81-TLC-Fam Hub resources'!$B$25:$C$26</c:f>
              <c:strCache>
                <c:ptCount val="2"/>
                <c:pt idx="0">
                  <c:v>TLC (Talk, Listen, Cuddle) ‘Going to school’ resources</c:v>
                </c:pt>
                <c:pt idx="1">
                  <c:v>School Readiness workshops organised by the Essex Child and Family Wellbeing Service (Family Hubs)</c:v>
                </c:pt>
              </c:strCache>
            </c:strRef>
          </c:cat>
          <c:val>
            <c:numRef>
              <c:f>'[Childcare survey n1262 summary 1491293 v1.1.xlsx]Q81-TLC-Fam Hub resources'!$F$25:$F$26</c:f>
              <c:numCache>
                <c:formatCode>0%</c:formatCode>
                <c:ptCount val="2"/>
                <c:pt idx="0">
                  <c:v>0.56100000000000005</c:v>
                </c:pt>
                <c:pt idx="1">
                  <c:v>0.45</c:v>
                </c:pt>
              </c:numCache>
            </c:numRef>
          </c:val>
          <c:extLst>
            <c:ext xmlns:c16="http://schemas.microsoft.com/office/drawing/2014/chart" uri="{C3380CC4-5D6E-409C-BE32-E72D297353CC}">
              <c16:uniqueId val="{00000002-D2B2-4CAF-92C3-06A333B9091A}"/>
            </c:ext>
          </c:extLst>
        </c:ser>
        <c:dLbls>
          <c:dLblPos val="ctr"/>
          <c:showLegendKey val="0"/>
          <c:showVal val="1"/>
          <c:showCatName val="0"/>
          <c:showSerName val="0"/>
          <c:showPercent val="0"/>
          <c:showBubbleSize val="0"/>
        </c:dLbls>
        <c:gapWidth val="219"/>
        <c:overlap val="100"/>
        <c:axId val="783484560"/>
        <c:axId val="783483576"/>
      </c:barChart>
      <c:catAx>
        <c:axId val="78348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83483576"/>
        <c:crosses val="autoZero"/>
        <c:auto val="1"/>
        <c:lblAlgn val="ctr"/>
        <c:lblOffset val="100"/>
        <c:noMultiLvlLbl val="0"/>
      </c:catAx>
      <c:valAx>
        <c:axId val="783483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83484560"/>
        <c:crosses val="autoZero"/>
        <c:crossBetween val="between"/>
      </c:valAx>
      <c:spPr>
        <a:noFill/>
        <a:ln>
          <a:noFill/>
        </a:ln>
        <a:effectLst/>
      </c:spPr>
    </c:plotArea>
    <c:legend>
      <c:legendPos val="b"/>
      <c:layout>
        <c:manualLayout>
          <c:xMode val="edge"/>
          <c:yMode val="edge"/>
          <c:x val="0.27297706936891364"/>
          <c:y val="0.92259011224415122"/>
          <c:w val="0.68493285221955225"/>
          <c:h val="5.640571462357668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GB" b="1" dirty="0"/>
              <a:t>Have you used the following ECC services?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'[Childcare survey n1262 summary 1491293 v1.1.xlsx]Q91-FIS'!$C$20</c:f>
              <c:strCache>
                <c:ptCount val="1"/>
                <c:pt idx="0">
                  <c:v>Yes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v1.1.xlsx]Q91-FIS'!$B$21:$B$22</c:f>
              <c:strCache>
                <c:ptCount val="2"/>
                <c:pt idx="0">
                  <c:v>Family Information Service</c:v>
                </c:pt>
                <c:pt idx="1">
                  <c:v>Essex Child and Family Wellbeing Service </c:v>
                </c:pt>
              </c:strCache>
            </c:strRef>
          </c:cat>
          <c:val>
            <c:numRef>
              <c:f>'[Childcare survey n1262 summary 1491293 v1.1.xlsx]Q91-FIS'!$C$21:$C$22</c:f>
              <c:numCache>
                <c:formatCode>0%</c:formatCode>
                <c:ptCount val="2"/>
                <c:pt idx="0">
                  <c:v>9.464285714285714E-2</c:v>
                </c:pt>
                <c:pt idx="1">
                  <c:v>0.47164716471647167</c:v>
                </c:pt>
              </c:numCache>
            </c:numRef>
          </c:val>
          <c:extLst>
            <c:ext xmlns:c16="http://schemas.microsoft.com/office/drawing/2014/chart" uri="{C3380CC4-5D6E-409C-BE32-E72D297353CC}">
              <c16:uniqueId val="{00000000-AFD8-4316-B70E-E9778C842C03}"/>
            </c:ext>
          </c:extLst>
        </c:ser>
        <c:ser>
          <c:idx val="1"/>
          <c:order val="1"/>
          <c:tx>
            <c:strRef>
              <c:f>'[Childcare survey n1262 summary 1491293 v1.1.xlsx]Q91-FIS'!$D$20</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v1.1.xlsx]Q91-FIS'!$B$21:$B$22</c:f>
              <c:strCache>
                <c:ptCount val="2"/>
                <c:pt idx="0">
                  <c:v>Family Information Service</c:v>
                </c:pt>
                <c:pt idx="1">
                  <c:v>Essex Child and Family Wellbeing Service </c:v>
                </c:pt>
              </c:strCache>
            </c:strRef>
          </c:cat>
          <c:val>
            <c:numRef>
              <c:f>'[Childcare survey n1262 summary 1491293 v1.1.xlsx]Q91-FIS'!$D$21:$D$22</c:f>
              <c:numCache>
                <c:formatCode>0%</c:formatCode>
                <c:ptCount val="2"/>
                <c:pt idx="0">
                  <c:v>0.54732142857142851</c:v>
                </c:pt>
                <c:pt idx="1">
                  <c:v>0.35103510351035105</c:v>
                </c:pt>
              </c:numCache>
            </c:numRef>
          </c:val>
          <c:extLst>
            <c:ext xmlns:c16="http://schemas.microsoft.com/office/drawing/2014/chart" uri="{C3380CC4-5D6E-409C-BE32-E72D297353CC}">
              <c16:uniqueId val="{00000001-AFD8-4316-B70E-E9778C842C03}"/>
            </c:ext>
          </c:extLst>
        </c:ser>
        <c:ser>
          <c:idx val="2"/>
          <c:order val="2"/>
          <c:tx>
            <c:strRef>
              <c:f>'[Childcare survey n1262 summary 1491293 v1.1.xlsx]Q91-FIS'!$E$20</c:f>
              <c:strCache>
                <c:ptCount val="1"/>
                <c:pt idx="0">
                  <c:v>I have never heard of it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v1.1.xlsx]Q91-FIS'!$B$21:$B$22</c:f>
              <c:strCache>
                <c:ptCount val="2"/>
                <c:pt idx="0">
                  <c:v>Family Information Service</c:v>
                </c:pt>
                <c:pt idx="1">
                  <c:v>Essex Child and Family Wellbeing Service </c:v>
                </c:pt>
              </c:strCache>
            </c:strRef>
          </c:cat>
          <c:val>
            <c:numRef>
              <c:f>'[Childcare survey n1262 summary 1491293 v1.1.xlsx]Q91-FIS'!$E$21:$E$22</c:f>
              <c:numCache>
                <c:formatCode>0%</c:formatCode>
                <c:ptCount val="2"/>
                <c:pt idx="0">
                  <c:v>0.35803571428571429</c:v>
                </c:pt>
                <c:pt idx="1">
                  <c:v>0.17731773177317731</c:v>
                </c:pt>
              </c:numCache>
            </c:numRef>
          </c:val>
          <c:extLst>
            <c:ext xmlns:c16="http://schemas.microsoft.com/office/drawing/2014/chart" uri="{C3380CC4-5D6E-409C-BE32-E72D297353CC}">
              <c16:uniqueId val="{00000002-AFD8-4316-B70E-E9778C842C03}"/>
            </c:ext>
          </c:extLst>
        </c:ser>
        <c:dLbls>
          <c:dLblPos val="ctr"/>
          <c:showLegendKey val="0"/>
          <c:showVal val="1"/>
          <c:showCatName val="0"/>
          <c:showSerName val="0"/>
          <c:showPercent val="0"/>
          <c:showBubbleSize val="0"/>
        </c:dLbls>
        <c:gapWidth val="150"/>
        <c:overlap val="100"/>
        <c:axId val="777962680"/>
        <c:axId val="777954152"/>
      </c:barChart>
      <c:catAx>
        <c:axId val="777962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77954152"/>
        <c:crosses val="autoZero"/>
        <c:auto val="1"/>
        <c:lblAlgn val="ctr"/>
        <c:lblOffset val="100"/>
        <c:noMultiLvlLbl val="0"/>
      </c:catAx>
      <c:valAx>
        <c:axId val="7779541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77962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GB" sz="1600" b="1" dirty="0"/>
              <a:t>What have you used the Family Information Service for? </a:t>
            </a:r>
            <a:r>
              <a:rPr lang="en-GB" sz="1600" b="0" dirty="0"/>
              <a:t>[tick all that apply]</a:t>
            </a:r>
          </a:p>
        </c:rich>
      </c:tx>
      <c:overlay val="0"/>
    </c:title>
    <c:autoTitleDeleted val="0"/>
    <c:plotArea>
      <c:layout>
        <c:manualLayout>
          <c:layoutTarget val="inner"/>
          <c:xMode val="edge"/>
          <c:yMode val="edge"/>
          <c:x val="0.48984070018913117"/>
          <c:y val="0.17425813201261625"/>
          <c:w val="0.4568278615579176"/>
          <c:h val="0.7981823755334998"/>
        </c:manualLayout>
      </c:layout>
      <c:barChart>
        <c:barDir val="bar"/>
        <c:grouping val="clustered"/>
        <c:varyColors val="0"/>
        <c:ser>
          <c:idx val="0"/>
          <c:order val="0"/>
          <c:invertIfNegative val="0"/>
          <c:dLbls>
            <c:dLbl>
              <c:idx val="7"/>
              <c:layout>
                <c:manualLayout>
                  <c:x val="0"/>
                  <c:y val="-7.5162264676517428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63A-48FE-8CBC-D6E2133943F3}"/>
                </c:ext>
              </c:extLst>
            </c:dLbl>
            <c:spPr>
              <a:noFill/>
              <a:ln>
                <a:noFill/>
              </a:ln>
              <a:effectLst/>
            </c:spPr>
            <c:txPr>
              <a:bodyPr wrap="square" lIns="38100" tIns="19050" rIns="38100" bIns="19050" anchor="ctr">
                <a:spAutoFit/>
              </a:bodyPr>
              <a:lstStyle/>
              <a:p>
                <a:pPr>
                  <a:defRPr sz="1300"/>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'[Childcare survey n1262 summary 1491293 v1.1.xlsx]Question 92'!$B$16:$B$23</c:f>
              <c:strCache>
                <c:ptCount val="8"/>
                <c:pt idx="0">
                  <c:v>Short breaks for disabled children</c:v>
                </c:pt>
                <c:pt idx="1">
                  <c:v>Family finance</c:v>
                </c:pt>
                <c:pt idx="2">
                  <c:v>Special Education Needs and disabilities</c:v>
                </c:pt>
                <c:pt idx="3">
                  <c:v>Information on the Extended funding entitlement for 3- and 4-year olds</c:v>
                </c:pt>
                <c:pt idx="4">
                  <c:v>Finding a childcare provider</c:v>
                </c:pt>
                <c:pt idx="5">
                  <c:v>Information I wanted was not available</c:v>
                </c:pt>
                <c:pt idx="6">
                  <c:v>Plan and learning for children – TLC (Talk, Listen, Cuddle) site</c:v>
                </c:pt>
                <c:pt idx="7">
                  <c:v>Information on the Free Early Years Entitlement for 2, 3- and 4-year olds</c:v>
                </c:pt>
              </c:strCache>
            </c:strRef>
          </c:cat>
          <c:val>
            <c:numRef>
              <c:f>'[Childcare survey n1262 summary 1491293 v1.1.xlsx]Question 92'!$D$16:$D$23</c:f>
              <c:numCache>
                <c:formatCode>0.0%</c:formatCode>
                <c:ptCount val="8"/>
                <c:pt idx="0">
                  <c:v>2.1739130434782608E-2</c:v>
                </c:pt>
                <c:pt idx="1">
                  <c:v>3.2608695652173912E-2</c:v>
                </c:pt>
                <c:pt idx="2">
                  <c:v>0.14130434782608695</c:v>
                </c:pt>
                <c:pt idx="3">
                  <c:v>0.15217391304347827</c:v>
                </c:pt>
                <c:pt idx="4">
                  <c:v>0.19565217391304349</c:v>
                </c:pt>
                <c:pt idx="5">
                  <c:v>0.21739130434782608</c:v>
                </c:pt>
                <c:pt idx="6">
                  <c:v>0.30434782608695654</c:v>
                </c:pt>
                <c:pt idx="7">
                  <c:v>0.32608695652173914</c:v>
                </c:pt>
              </c:numCache>
            </c:numRef>
          </c:val>
          <c:extLst>
            <c:ext xmlns:c16="http://schemas.microsoft.com/office/drawing/2014/chart" uri="{C3380CC4-5D6E-409C-BE32-E72D297353CC}">
              <c16:uniqueId val="{00000000-C63A-48FE-8CBC-D6E2133943F3}"/>
            </c:ext>
          </c:extLst>
        </c:ser>
        <c:dLbls>
          <c:showLegendKey val="0"/>
          <c:showVal val="0"/>
          <c:showCatName val="0"/>
          <c:showSerName val="0"/>
          <c:showPercent val="0"/>
          <c:showBubbleSize val="0"/>
        </c:dLbls>
        <c:gapWidth val="100"/>
        <c:axId val="992555016"/>
        <c:axId val="992554032"/>
      </c:barChart>
      <c:valAx>
        <c:axId val="992554032"/>
        <c:scaling>
          <c:orientation val="minMax"/>
        </c:scaling>
        <c:delete val="1"/>
        <c:axPos val="b"/>
        <c:majorGridlines>
          <c:spPr>
            <a:ln>
              <a:solidFill>
                <a:schemeClr val="accent1">
                  <a:alpha val="23000"/>
                </a:schemeClr>
              </a:solidFill>
            </a:ln>
          </c:spPr>
        </c:majorGridlines>
        <c:numFmt formatCode="0.0%" sourceLinked="1"/>
        <c:majorTickMark val="out"/>
        <c:minorTickMark val="none"/>
        <c:tickLblPos val="nextTo"/>
        <c:crossAx val="992555016"/>
        <c:crosses val="autoZero"/>
        <c:crossBetween val="between"/>
      </c:valAx>
      <c:catAx>
        <c:axId val="992555016"/>
        <c:scaling>
          <c:orientation val="minMax"/>
        </c:scaling>
        <c:delete val="0"/>
        <c:axPos val="l"/>
        <c:numFmt formatCode="General" sourceLinked="1"/>
        <c:majorTickMark val="out"/>
        <c:minorTickMark val="none"/>
        <c:tickLblPos val="nextTo"/>
        <c:txPr>
          <a:bodyPr/>
          <a:lstStyle/>
          <a:p>
            <a:pPr>
              <a:defRPr sz="1300"/>
            </a:pPr>
            <a:endParaRPr lang="en-US"/>
          </a:p>
        </c:txPr>
        <c:crossAx val="992554032"/>
        <c:crosses val="autoZero"/>
        <c:auto val="1"/>
        <c:lblAlgn val="ctr"/>
        <c:lblOffset val="100"/>
        <c:noMultiLvlLbl val="0"/>
      </c:catAx>
      <c:spPr>
        <a:ln>
          <a:noFill/>
        </a:ln>
      </c:spPr>
    </c:plotArea>
    <c:plotVisOnly val="1"/>
    <c:dispBlanksAs val="zero"/>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How helpful was the service you received?</a:t>
            </a:r>
          </a:p>
        </c:rich>
      </c:tx>
      <c:overlay val="0"/>
    </c:title>
    <c:autoTitleDeleted val="0"/>
    <c:plotArea>
      <c:layout>
        <c:manualLayout>
          <c:layoutTarget val="inner"/>
          <c:xMode val="edge"/>
          <c:yMode val="edge"/>
          <c:x val="7.0710083961816841E-2"/>
          <c:y val="0.22628199611235555"/>
          <c:w val="0.58990942961015391"/>
          <c:h val="0.55542432623338123"/>
        </c:manualLayout>
      </c:layout>
      <c:pieChart>
        <c:varyColors val="1"/>
        <c:ser>
          <c:idx val="0"/>
          <c:order val="0"/>
          <c:dPt>
            <c:idx val="0"/>
            <c:bubble3D val="0"/>
            <c:spPr>
              <a:solidFill>
                <a:schemeClr val="accent4"/>
              </a:solidFill>
            </c:spPr>
            <c:extLst>
              <c:ext xmlns:c16="http://schemas.microsoft.com/office/drawing/2014/chart" uri="{C3380CC4-5D6E-409C-BE32-E72D297353CC}">
                <c16:uniqueId val="{00000001-8AC4-4802-81D8-8FBCC6DCF53B}"/>
              </c:ext>
            </c:extLst>
          </c:dPt>
          <c:dPt>
            <c:idx val="1"/>
            <c:bubble3D val="0"/>
            <c:spPr>
              <a:solidFill>
                <a:schemeClr val="accent4">
                  <a:lumMod val="40000"/>
                  <a:lumOff val="60000"/>
                </a:schemeClr>
              </a:solidFill>
            </c:spPr>
            <c:extLst>
              <c:ext xmlns:c16="http://schemas.microsoft.com/office/drawing/2014/chart" uri="{C3380CC4-5D6E-409C-BE32-E72D297353CC}">
                <c16:uniqueId val="{00000004-8AC4-4802-81D8-8FBCC6DCF53B}"/>
              </c:ext>
            </c:extLst>
          </c:dPt>
          <c:dPt>
            <c:idx val="2"/>
            <c:bubble3D val="0"/>
            <c:spPr>
              <a:solidFill>
                <a:schemeClr val="accent5"/>
              </a:solidFill>
            </c:spPr>
            <c:extLst>
              <c:ext xmlns:c16="http://schemas.microsoft.com/office/drawing/2014/chart" uri="{C3380CC4-5D6E-409C-BE32-E72D297353CC}">
                <c16:uniqueId val="{00000005-8AC4-4802-81D8-8FBCC6DCF53B}"/>
              </c:ext>
            </c:extLst>
          </c:dPt>
          <c:dPt>
            <c:idx val="3"/>
            <c:bubble3D val="0"/>
            <c:spPr>
              <a:solidFill>
                <a:schemeClr val="accent6"/>
              </a:solidFill>
            </c:spPr>
            <c:extLst>
              <c:ext xmlns:c16="http://schemas.microsoft.com/office/drawing/2014/chart" uri="{C3380CC4-5D6E-409C-BE32-E72D297353CC}">
                <c16:uniqueId val="{00000002-8AC4-4802-81D8-8FBCC6DCF53B}"/>
              </c:ext>
            </c:extLst>
          </c:dPt>
          <c:dPt>
            <c:idx val="4"/>
            <c:bubble3D val="0"/>
            <c:spPr>
              <a:solidFill>
                <a:schemeClr val="accent6">
                  <a:lumMod val="40000"/>
                  <a:lumOff val="60000"/>
                </a:schemeClr>
              </a:solidFill>
            </c:spPr>
            <c:extLst>
              <c:ext xmlns:c16="http://schemas.microsoft.com/office/drawing/2014/chart" uri="{C3380CC4-5D6E-409C-BE32-E72D297353CC}">
                <c16:uniqueId val="{00000003-8AC4-4802-81D8-8FBCC6DCF53B}"/>
              </c:ext>
            </c:extLst>
          </c:dPt>
          <c:dLbls>
            <c:dLbl>
              <c:idx val="0"/>
              <c:layout>
                <c:manualLayout>
                  <c:x val="-3.1132246192195831E-2"/>
                  <c:y val="1.998134912139128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AC4-4802-81D8-8FBCC6DCF53B}"/>
                </c:ext>
              </c:extLst>
            </c:dLbl>
            <c:dLbl>
              <c:idx val="3"/>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C4-4802-81D8-8FBCC6DCF53B}"/>
                </c:ext>
              </c:extLst>
            </c:dLbl>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'[Childcare survey n1262 summary 1491293 v1.1.xlsx]Question 98'!$B$4:$B$8</c:f>
              <c:strCache>
                <c:ptCount val="5"/>
                <c:pt idx="0">
                  <c:v>Not at all helpful</c:v>
                </c:pt>
                <c:pt idx="1">
                  <c:v>Not helpful</c:v>
                </c:pt>
                <c:pt idx="2">
                  <c:v>Unsure</c:v>
                </c:pt>
                <c:pt idx="3">
                  <c:v>Helpful</c:v>
                </c:pt>
                <c:pt idx="4">
                  <c:v>Very helpful</c:v>
                </c:pt>
              </c:strCache>
            </c:strRef>
          </c:cat>
          <c:val>
            <c:numRef>
              <c:f>'[Childcare survey n1262 summary 1491293 v1.1.xlsx]Question 98'!$D$4:$D$8</c:f>
              <c:numCache>
                <c:formatCode>0.0%</c:formatCode>
                <c:ptCount val="5"/>
                <c:pt idx="0">
                  <c:v>1.7441860465116279E-2</c:v>
                </c:pt>
                <c:pt idx="1">
                  <c:v>5.6201550387596902E-2</c:v>
                </c:pt>
                <c:pt idx="2">
                  <c:v>0.10271317829457365</c:v>
                </c:pt>
                <c:pt idx="3">
                  <c:v>0.60465116279069764</c:v>
                </c:pt>
                <c:pt idx="4">
                  <c:v>0.21899224806201553</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0-8AC4-4802-81D8-8FBCC6DCF53B}"/>
            </c:ext>
          </c:extLst>
        </c:ser>
        <c:dLbls>
          <c:showLegendKey val="0"/>
          <c:showVal val="1"/>
          <c:showCatName val="0"/>
          <c:showSerName val="0"/>
          <c:showPercent val="0"/>
          <c:showBubbleSize val="0"/>
          <c:separator>
</c:separator>
          <c:showLeaderLines val="0"/>
        </c:dLbls>
        <c:firstSliceAng val="0"/>
      </c:pieChart>
    </c:plotArea>
    <c:legend>
      <c:legendPos val="r"/>
      <c:layout>
        <c:manualLayout>
          <c:xMode val="edge"/>
          <c:yMode val="edge"/>
          <c:x val="0.70256892319582354"/>
          <c:y val="0.26419040618673562"/>
          <c:w val="0.25559736867622868"/>
          <c:h val="0.43304028682038914"/>
        </c:manualLayout>
      </c:layout>
      <c:overlay val="0"/>
    </c:legend>
    <c:plotVisOnly val="1"/>
    <c:dispBlanksAs val="zero"/>
    <c:showDLblsOverMax val="1"/>
  </c:chart>
  <c:txPr>
    <a:bodyPr/>
    <a:lstStyle/>
    <a:p>
      <a:pPr>
        <a:defRPr sz="14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600" b="1"/>
              <a:t>Essex Child and Family Wellbeing Service comments - key themes (freq) (n = 110)</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8062276764034808E-2"/>
          <c:y val="0.10951840519301702"/>
          <c:w val="0.90984482833542735"/>
          <c:h val="0.32314367294541613"/>
        </c:manualLayout>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094C-4DEF-85FD-668E1DE140CE}"/>
              </c:ext>
            </c:extLst>
          </c:dPt>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v1.1.xlsx]Q98 chart'!$A$2:$A$22</c:f>
              <c:strCache>
                <c:ptCount val="21"/>
                <c:pt idx="0">
                  <c:v>Health visiting - no continuation</c:v>
                </c:pt>
                <c:pt idx="1">
                  <c:v>Parent/baby groups - more needed, valued</c:v>
                </c:pt>
                <c:pt idx="2">
                  <c:v>Limited support received overall</c:v>
                </c:pt>
                <c:pt idx="3">
                  <c:v>Covid impact on service - limited service, no face to face, no groups</c:v>
                </c:pt>
                <c:pt idx="4">
                  <c:v>Compliment</c:v>
                </c:pt>
                <c:pt idx="5">
                  <c:v>Communication issues / lack of follow-up; comms about the service; comms within service</c:v>
                </c:pt>
                <c:pt idx="6">
                  <c:v>Limited/Conflicting/outdated information</c:v>
                </c:pt>
                <c:pt idx="7">
                  <c:v>Family Hub locations</c:v>
                </c:pt>
                <c:pt idx="8">
                  <c:v>Breastfeeding support - inadequate</c:v>
                </c:pt>
                <c:pt idx="9">
                  <c:v>Unfriendly/rude/judgemental staff</c:v>
                </c:pt>
                <c:pt idx="10">
                  <c:v>Baby weighing</c:v>
                </c:pt>
                <c:pt idx="11">
                  <c:v>Child reviews (lack of)</c:v>
                </c:pt>
                <c:pt idx="12">
                  <c:v>Sessions for parents - topic suggestions</c:v>
                </c:pt>
                <c:pt idx="13">
                  <c:v>Post-natal depression</c:v>
                </c:pt>
                <c:pt idx="14">
                  <c:v>Virgin - unhappy with this provider</c:v>
                </c:pt>
                <c:pt idx="15">
                  <c:v>Timings of sessions not for working parents</c:v>
                </c:pt>
                <c:pt idx="16">
                  <c:v>Support of parents with more than one child</c:v>
                </c:pt>
                <c:pt idx="17">
                  <c:v>Causes pressure on parents</c:v>
                </c:pt>
                <c:pt idx="18">
                  <c:v>Nurse service - needs more resource</c:v>
                </c:pt>
                <c:pt idx="19">
                  <c:v>Childcare information needs</c:v>
                </c:pt>
                <c:pt idx="20">
                  <c:v>Referrals to GP - inadequate</c:v>
                </c:pt>
              </c:strCache>
            </c:strRef>
          </c:cat>
          <c:val>
            <c:numRef>
              <c:f>'[Childcare survey n1262 summary 1491293 v1.1.xlsx]Q98 chart'!$B$2:$B$22</c:f>
              <c:numCache>
                <c:formatCode>General</c:formatCode>
                <c:ptCount val="21"/>
                <c:pt idx="0">
                  <c:v>45</c:v>
                </c:pt>
                <c:pt idx="1">
                  <c:v>31</c:v>
                </c:pt>
                <c:pt idx="2">
                  <c:v>29</c:v>
                </c:pt>
                <c:pt idx="3">
                  <c:v>28</c:v>
                </c:pt>
                <c:pt idx="4">
                  <c:v>25</c:v>
                </c:pt>
                <c:pt idx="5">
                  <c:v>23</c:v>
                </c:pt>
                <c:pt idx="6">
                  <c:v>17</c:v>
                </c:pt>
                <c:pt idx="7">
                  <c:v>15</c:v>
                </c:pt>
                <c:pt idx="8">
                  <c:v>13</c:v>
                </c:pt>
                <c:pt idx="9">
                  <c:v>10</c:v>
                </c:pt>
                <c:pt idx="10">
                  <c:v>9</c:v>
                </c:pt>
                <c:pt idx="11">
                  <c:v>9</c:v>
                </c:pt>
                <c:pt idx="12">
                  <c:v>9</c:v>
                </c:pt>
                <c:pt idx="13">
                  <c:v>8</c:v>
                </c:pt>
                <c:pt idx="14">
                  <c:v>8</c:v>
                </c:pt>
                <c:pt idx="15">
                  <c:v>5</c:v>
                </c:pt>
                <c:pt idx="16">
                  <c:v>5</c:v>
                </c:pt>
                <c:pt idx="17">
                  <c:v>3</c:v>
                </c:pt>
                <c:pt idx="18">
                  <c:v>2</c:v>
                </c:pt>
                <c:pt idx="19">
                  <c:v>2</c:v>
                </c:pt>
                <c:pt idx="20">
                  <c:v>2</c:v>
                </c:pt>
              </c:numCache>
            </c:numRef>
          </c:val>
          <c:extLst>
            <c:ext xmlns:c16="http://schemas.microsoft.com/office/drawing/2014/chart" uri="{C3380CC4-5D6E-409C-BE32-E72D297353CC}">
              <c16:uniqueId val="{00000002-094C-4DEF-85FD-668E1DE140CE}"/>
            </c:ext>
          </c:extLst>
        </c:ser>
        <c:dLbls>
          <c:dLblPos val="outEnd"/>
          <c:showLegendKey val="0"/>
          <c:showVal val="1"/>
          <c:showCatName val="0"/>
          <c:showSerName val="0"/>
          <c:showPercent val="0"/>
          <c:showBubbleSize val="0"/>
        </c:dLbls>
        <c:gapWidth val="219"/>
        <c:overlap val="-27"/>
        <c:axId val="845248528"/>
        <c:axId val="845247872"/>
      </c:barChart>
      <c:catAx>
        <c:axId val="84524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5247872"/>
        <c:crosses val="autoZero"/>
        <c:auto val="1"/>
        <c:lblAlgn val="ctr"/>
        <c:lblOffset val="100"/>
        <c:noMultiLvlLbl val="0"/>
      </c:catAx>
      <c:valAx>
        <c:axId val="84524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45248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GB" sz="1600" b="1" dirty="0"/>
              <a:t>How have you (and your partner, if applicable) got to know other parents? </a:t>
            </a:r>
            <a:r>
              <a:rPr lang="en-GB" sz="1600" b="0" dirty="0"/>
              <a:t>[tick all that apply]</a:t>
            </a:r>
          </a:p>
        </c:rich>
      </c:tx>
      <c:overlay val="0"/>
    </c:title>
    <c:autoTitleDeleted val="0"/>
    <c:plotArea>
      <c:layout/>
      <c:barChart>
        <c:barDir val="bar"/>
        <c:grouping val="clustered"/>
        <c:varyColors val="0"/>
        <c:ser>
          <c:idx val="0"/>
          <c:order val="0"/>
          <c:invertIfNegative val="0"/>
          <c:dLbls>
            <c:spPr>
              <a:noFill/>
              <a:ln>
                <a:noFill/>
              </a:ln>
              <a:effectLst/>
            </c:spPr>
            <c:txPr>
              <a:bodyPr wrap="square" lIns="38100" tIns="19050" rIns="38100" bIns="19050" anchor="ctr">
                <a:spAutoFit/>
              </a:bodyPr>
              <a:lstStyle/>
              <a:p>
                <a:pPr>
                  <a:defRPr sz="1300"/>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'[Childcare survey n1262 summary 1491293 v1.1.xlsx]Q101-Where met'!$B$21:$B$33</c:f>
              <c:strCache>
                <c:ptCount val="13"/>
                <c:pt idx="0">
                  <c:v>Introduced by professional</c:v>
                </c:pt>
                <c:pt idx="1">
                  <c:v>Antenatal classes or courses – Essex Child and Family Wellbeing Service</c:v>
                </c:pt>
                <c:pt idx="2">
                  <c:v>I don’t know any other parents</c:v>
                </c:pt>
                <c:pt idx="3">
                  <c:v>Post-birth classes or courses – Essex Child and Family Wellbeing Service</c:v>
                </c:pt>
                <c:pt idx="4">
                  <c:v>Post-birth classes or courses – private or voluntary sector provider</c:v>
                </c:pt>
                <c:pt idx="5">
                  <c:v>Social media</c:v>
                </c:pt>
                <c:pt idx="6">
                  <c:v>Met in the community e.g. libraries or parks</c:v>
                </c:pt>
                <c:pt idx="7">
                  <c:v>Through formal childcare setting</c:v>
                </c:pt>
                <c:pt idx="8">
                  <c:v>Antenatal classes or courses – private or voluntary sector provider (e.g. NCT)</c:v>
                </c:pt>
                <c:pt idx="9">
                  <c:v>Through other friends / work</c:v>
                </c:pt>
                <c:pt idx="10">
                  <c:v>I knew people already</c:v>
                </c:pt>
                <c:pt idx="11">
                  <c:v>Through the school</c:v>
                </c:pt>
                <c:pt idx="12">
                  <c:v>Playgroups, parent and toddler groups</c:v>
                </c:pt>
              </c:strCache>
            </c:strRef>
          </c:cat>
          <c:val>
            <c:numRef>
              <c:f>'[Childcare survey n1262 summary 1491293 v1.1.xlsx]Q101-Where met'!$D$21:$D$33</c:f>
              <c:numCache>
                <c:formatCode>0.0%</c:formatCode>
                <c:ptCount val="13"/>
                <c:pt idx="0">
                  <c:v>1.5873015873015872E-2</c:v>
                </c:pt>
                <c:pt idx="1">
                  <c:v>6.535947712418301E-2</c:v>
                </c:pt>
                <c:pt idx="2">
                  <c:v>7.4696545284780577E-2</c:v>
                </c:pt>
                <c:pt idx="3">
                  <c:v>8.8702147525676941E-2</c:v>
                </c:pt>
                <c:pt idx="4">
                  <c:v>0.12418300653594772</c:v>
                </c:pt>
                <c:pt idx="5">
                  <c:v>0.13818860877684408</c:v>
                </c:pt>
                <c:pt idx="6">
                  <c:v>0.19047619047619047</c:v>
                </c:pt>
                <c:pt idx="7">
                  <c:v>0.20448179271708683</c:v>
                </c:pt>
                <c:pt idx="8">
                  <c:v>0.25396825396825395</c:v>
                </c:pt>
                <c:pt idx="9">
                  <c:v>0.3408029878618114</c:v>
                </c:pt>
                <c:pt idx="10">
                  <c:v>0.35854341736694678</c:v>
                </c:pt>
                <c:pt idx="11">
                  <c:v>0.44257703081232491</c:v>
                </c:pt>
                <c:pt idx="12">
                  <c:v>0.47338935574229696</c:v>
                </c:pt>
              </c:numCache>
            </c:numRef>
          </c:val>
          <c:extLst>
            <c:ext xmlns:c16="http://schemas.microsoft.com/office/drawing/2014/chart" uri="{C3380CC4-5D6E-409C-BE32-E72D297353CC}">
              <c16:uniqueId val="{00000000-56A1-4E15-9B4F-D576C6FD08D4}"/>
            </c:ext>
          </c:extLst>
        </c:ser>
        <c:dLbls>
          <c:showLegendKey val="0"/>
          <c:showVal val="0"/>
          <c:showCatName val="0"/>
          <c:showSerName val="0"/>
          <c:showPercent val="0"/>
          <c:showBubbleSize val="0"/>
        </c:dLbls>
        <c:gapWidth val="100"/>
        <c:axId val="987953056"/>
        <c:axId val="987952072"/>
      </c:barChart>
      <c:valAx>
        <c:axId val="987952072"/>
        <c:scaling>
          <c:orientation val="minMax"/>
        </c:scaling>
        <c:delete val="1"/>
        <c:axPos val="b"/>
        <c:majorGridlines>
          <c:spPr>
            <a:ln>
              <a:solidFill>
                <a:schemeClr val="accent1">
                  <a:alpha val="42000"/>
                </a:schemeClr>
              </a:solidFill>
            </a:ln>
          </c:spPr>
        </c:majorGridlines>
        <c:numFmt formatCode="0.0%" sourceLinked="1"/>
        <c:majorTickMark val="out"/>
        <c:minorTickMark val="none"/>
        <c:tickLblPos val="nextTo"/>
        <c:crossAx val="987953056"/>
        <c:crosses val="autoZero"/>
        <c:crossBetween val="between"/>
      </c:valAx>
      <c:catAx>
        <c:axId val="987953056"/>
        <c:scaling>
          <c:orientation val="minMax"/>
        </c:scaling>
        <c:delete val="0"/>
        <c:axPos val="l"/>
        <c:numFmt formatCode="General" sourceLinked="1"/>
        <c:majorTickMark val="out"/>
        <c:minorTickMark val="none"/>
        <c:tickLblPos val="nextTo"/>
        <c:txPr>
          <a:bodyPr/>
          <a:lstStyle/>
          <a:p>
            <a:pPr>
              <a:defRPr sz="1200"/>
            </a:pPr>
            <a:endParaRPr lang="en-US"/>
          </a:p>
        </c:txPr>
        <c:crossAx val="987952072"/>
        <c:crosses val="autoZero"/>
        <c:auto val="1"/>
        <c:lblAlgn val="ctr"/>
        <c:lblOffset val="100"/>
        <c:noMultiLvlLbl val="0"/>
      </c:catAx>
    </c:plotArea>
    <c:plotVisOnly val="1"/>
    <c:dispBlanksAs val="zero"/>
    <c:showDLblsOverMax val="1"/>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Confidence at supporting child’s learning while at home</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'[Childcare survey n1262 summary 1491293 v1.1.xlsx]Q88-Learning at home'!$B$4:$B$8</c:f>
              <c:strCache>
                <c:ptCount val="5"/>
                <c:pt idx="0">
                  <c:v>Not at all confident</c:v>
                </c:pt>
                <c:pt idx="1">
                  <c:v>Not confident</c:v>
                </c:pt>
                <c:pt idx="2">
                  <c:v>Unsure</c:v>
                </c:pt>
                <c:pt idx="3">
                  <c:v>Confident</c:v>
                </c:pt>
                <c:pt idx="4">
                  <c:v>Very confident</c:v>
                </c:pt>
              </c:strCache>
            </c:strRef>
          </c:cat>
          <c:val>
            <c:numRef>
              <c:f>'[Childcare survey n1262 summary 1491293 v1.1.xlsx]Q88-Learning at home'!$D$4:$D$8</c:f>
              <c:numCache>
                <c:formatCode>0%</c:formatCode>
                <c:ptCount val="5"/>
                <c:pt idx="0">
                  <c:v>4.0636042402826852E-2</c:v>
                </c:pt>
                <c:pt idx="1">
                  <c:v>0.1157243816254417</c:v>
                </c:pt>
                <c:pt idx="2">
                  <c:v>0.15636042402826855</c:v>
                </c:pt>
                <c:pt idx="3">
                  <c:v>0.5061837455830388</c:v>
                </c:pt>
                <c:pt idx="4">
                  <c:v>0.18109540636042404</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0-E171-445D-A682-D5CECD290374}"/>
            </c:ext>
          </c:extLst>
        </c:ser>
        <c:dLbls>
          <c:showLegendKey val="0"/>
          <c:showVal val="0"/>
          <c:showCatName val="0"/>
          <c:showSerName val="0"/>
          <c:showPercent val="0"/>
          <c:showBubbleSize val="0"/>
        </c:dLbls>
        <c:gapWidth val="100"/>
        <c:axId val="579580432"/>
        <c:axId val="579579776"/>
      </c:barChart>
      <c:valAx>
        <c:axId val="579579776"/>
        <c:scaling>
          <c:orientation val="minMax"/>
        </c:scaling>
        <c:delete val="0"/>
        <c:axPos val="l"/>
        <c:majorGridlines/>
        <c:numFmt formatCode="0%" sourceLinked="1"/>
        <c:majorTickMark val="out"/>
        <c:minorTickMark val="none"/>
        <c:tickLblPos val="nextTo"/>
        <c:crossAx val="579580432"/>
        <c:crosses val="autoZero"/>
        <c:crossBetween val="between"/>
      </c:valAx>
      <c:catAx>
        <c:axId val="579580432"/>
        <c:scaling>
          <c:orientation val="minMax"/>
        </c:scaling>
        <c:delete val="0"/>
        <c:axPos val="b"/>
        <c:numFmt formatCode="General" sourceLinked="1"/>
        <c:majorTickMark val="out"/>
        <c:minorTickMark val="none"/>
        <c:tickLblPos val="nextTo"/>
        <c:txPr>
          <a:bodyPr/>
          <a:lstStyle/>
          <a:p>
            <a:pPr>
              <a:defRPr sz="1200"/>
            </a:pPr>
            <a:endParaRPr lang="en-US"/>
          </a:p>
        </c:txPr>
        <c:crossAx val="579579776"/>
        <c:crosses val="autoZero"/>
        <c:auto val="1"/>
        <c:lblAlgn val="ctr"/>
        <c:lblOffset val="100"/>
        <c:noMultiLvlLbl val="0"/>
      </c:catAx>
    </c:plotArea>
    <c:plotVisOnly val="1"/>
    <c:dispBlanksAs val="zero"/>
    <c:showDLblsOverMax val="1"/>
  </c:chart>
  <c:txPr>
    <a:bodyPr/>
    <a:lstStyle/>
    <a:p>
      <a:pPr>
        <a:defRPr sz="12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600" b="1" dirty="0"/>
              <a:t>Your top 3 sources that you go to for information about child development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v1.1.xlsx]Q89-Child dvt info source'!$B$28:$B$46</c:f>
              <c:strCache>
                <c:ptCount val="19"/>
                <c:pt idx="0">
                  <c:v>Internet – general Google search</c:v>
                </c:pt>
                <c:pt idx="1">
                  <c:v>Family</c:v>
                </c:pt>
                <c:pt idx="2">
                  <c:v>School</c:v>
                </c:pt>
                <c:pt idx="3">
                  <c:v>Friends</c:v>
                </c:pt>
                <c:pt idx="4">
                  <c:v>Internet – parenting websites and message boards</c:v>
                </c:pt>
                <c:pt idx="5">
                  <c:v>Books</c:v>
                </c:pt>
                <c:pt idx="6">
                  <c:v>Childcare provider</c:v>
                </c:pt>
                <c:pt idx="7">
                  <c:v>Essex Child and Family Wellbeing Service (Family Hubs across Essex, health visitors etc.)</c:v>
                </c:pt>
                <c:pt idx="8">
                  <c:v>Social media – Twitter, Facebook, other</c:v>
                </c:pt>
                <c:pt idx="9">
                  <c:v>Parenting and other apps</c:v>
                </c:pt>
                <c:pt idx="10">
                  <c:v>GP surgery / other medical provider</c:v>
                </c:pt>
                <c:pt idx="11">
                  <c:v>Parenting classes or groups</c:v>
                </c:pt>
                <c:pt idx="12">
                  <c:v>Voluntary sector groups (e.g. parent and toddler groups)</c:v>
                </c:pt>
                <c:pt idx="13">
                  <c:v>Local authority / Family Information Service / Library</c:v>
                </c:pt>
                <c:pt idx="14">
                  <c:v>None of these</c:v>
                </c:pt>
                <c:pt idx="15">
                  <c:v>TV</c:v>
                </c:pt>
                <c:pt idx="16">
                  <c:v>Homestart / Families in Focus and similar support groups</c:v>
                </c:pt>
                <c:pt idx="17">
                  <c:v>Employer</c:v>
                </c:pt>
                <c:pt idx="18">
                  <c:v>Social worker / support worker</c:v>
                </c:pt>
              </c:strCache>
            </c:strRef>
          </c:cat>
          <c:val>
            <c:numRef>
              <c:f>'[Childcare survey n1262 summary 1491293 v1.1.xlsx]Q89-Child dvt info source'!$C$28:$C$46</c:f>
              <c:numCache>
                <c:formatCode>General</c:formatCode>
                <c:ptCount val="19"/>
              </c:numCache>
            </c:numRef>
          </c:val>
          <c:extLst>
            <c:ext xmlns:c16="http://schemas.microsoft.com/office/drawing/2014/chart" uri="{C3380CC4-5D6E-409C-BE32-E72D297353CC}">
              <c16:uniqueId val="{00000000-F664-4902-9CC6-5F1849BEFD97}"/>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v1.1.xlsx]Q89-Child dvt info source'!$B$28:$B$46</c:f>
              <c:strCache>
                <c:ptCount val="19"/>
                <c:pt idx="0">
                  <c:v>Internet – general Google search</c:v>
                </c:pt>
                <c:pt idx="1">
                  <c:v>Family</c:v>
                </c:pt>
                <c:pt idx="2">
                  <c:v>School</c:v>
                </c:pt>
                <c:pt idx="3">
                  <c:v>Friends</c:v>
                </c:pt>
                <c:pt idx="4">
                  <c:v>Internet – parenting websites and message boards</c:v>
                </c:pt>
                <c:pt idx="5">
                  <c:v>Books</c:v>
                </c:pt>
                <c:pt idx="6">
                  <c:v>Childcare provider</c:v>
                </c:pt>
                <c:pt idx="7">
                  <c:v>Essex Child and Family Wellbeing Service (Family Hubs across Essex, health visitors etc.)</c:v>
                </c:pt>
                <c:pt idx="8">
                  <c:v>Social media – Twitter, Facebook, other</c:v>
                </c:pt>
                <c:pt idx="9">
                  <c:v>Parenting and other apps</c:v>
                </c:pt>
                <c:pt idx="10">
                  <c:v>GP surgery / other medical provider</c:v>
                </c:pt>
                <c:pt idx="11">
                  <c:v>Parenting classes or groups</c:v>
                </c:pt>
                <c:pt idx="12">
                  <c:v>Voluntary sector groups (e.g. parent and toddler groups)</c:v>
                </c:pt>
                <c:pt idx="13">
                  <c:v>Local authority / Family Information Service / Library</c:v>
                </c:pt>
                <c:pt idx="14">
                  <c:v>None of these</c:v>
                </c:pt>
                <c:pt idx="15">
                  <c:v>TV</c:v>
                </c:pt>
                <c:pt idx="16">
                  <c:v>Homestart / Families in Focus and similar support groups</c:v>
                </c:pt>
                <c:pt idx="17">
                  <c:v>Employer</c:v>
                </c:pt>
                <c:pt idx="18">
                  <c:v>Social worker / support worker</c:v>
                </c:pt>
              </c:strCache>
            </c:strRef>
          </c:cat>
          <c:val>
            <c:numRef>
              <c:f>'[Childcare survey n1262 summary 1491293 v1.1.xlsx]Q89-Child dvt info source'!$D$28:$D$46</c:f>
              <c:numCache>
                <c:formatCode>0%</c:formatCode>
                <c:ptCount val="19"/>
                <c:pt idx="0">
                  <c:v>0.40921169176262173</c:v>
                </c:pt>
                <c:pt idx="1">
                  <c:v>0.34366696191319757</c:v>
                </c:pt>
                <c:pt idx="2">
                  <c:v>0.32949512843224094</c:v>
                </c:pt>
                <c:pt idx="3">
                  <c:v>0.30558015943312666</c:v>
                </c:pt>
                <c:pt idx="4">
                  <c:v>0.29937998228520812</c:v>
                </c:pt>
                <c:pt idx="5">
                  <c:v>0.20194862710363154</c:v>
                </c:pt>
                <c:pt idx="6">
                  <c:v>0.19751992914083261</c:v>
                </c:pt>
                <c:pt idx="7">
                  <c:v>0.15943312666076173</c:v>
                </c:pt>
                <c:pt idx="8">
                  <c:v>0.13640389725420726</c:v>
                </c:pt>
                <c:pt idx="9">
                  <c:v>9.5659875996457033E-2</c:v>
                </c:pt>
                <c:pt idx="10">
                  <c:v>9.3888396811337482E-2</c:v>
                </c:pt>
                <c:pt idx="11">
                  <c:v>5.6687333923826397E-2</c:v>
                </c:pt>
                <c:pt idx="12">
                  <c:v>3.9858281665190433E-2</c:v>
                </c:pt>
                <c:pt idx="13">
                  <c:v>3.100088573959256E-2</c:v>
                </c:pt>
                <c:pt idx="14">
                  <c:v>2.5686448184233837E-2</c:v>
                </c:pt>
                <c:pt idx="15">
                  <c:v>2.1257750221434897E-2</c:v>
                </c:pt>
                <c:pt idx="16">
                  <c:v>2.1257750221434897E-2</c:v>
                </c:pt>
                <c:pt idx="17">
                  <c:v>1.8600531443755536E-2</c:v>
                </c:pt>
                <c:pt idx="18">
                  <c:v>7.0859167404782996E-3</c:v>
                </c:pt>
              </c:numCache>
            </c:numRef>
          </c:val>
          <c:extLst>
            <c:ext xmlns:c16="http://schemas.microsoft.com/office/drawing/2014/chart" uri="{C3380CC4-5D6E-409C-BE32-E72D297353CC}">
              <c16:uniqueId val="{00000001-F664-4902-9CC6-5F1849BEFD97}"/>
            </c:ext>
          </c:extLst>
        </c:ser>
        <c:dLbls>
          <c:dLblPos val="outEnd"/>
          <c:showLegendKey val="0"/>
          <c:showVal val="1"/>
          <c:showCatName val="0"/>
          <c:showSerName val="0"/>
          <c:showPercent val="0"/>
          <c:showBubbleSize val="0"/>
        </c:dLbls>
        <c:gapWidth val="182"/>
        <c:axId val="975519608"/>
        <c:axId val="975520264"/>
      </c:barChart>
      <c:catAx>
        <c:axId val="97551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75520264"/>
        <c:crosses val="autoZero"/>
        <c:auto val="1"/>
        <c:lblAlgn val="ctr"/>
        <c:lblOffset val="100"/>
        <c:noMultiLvlLbl val="0"/>
      </c:catAx>
      <c:valAx>
        <c:axId val="97552026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7551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Examples of topics about child development, learning or care that parents have looked for and could not find useful or clear information on (n=357; 687</a:t>
            </a:r>
            <a:r>
              <a:rPr lang="en-GB" baseline="0"/>
              <a:t> comments)</a:t>
            </a:r>
            <a:endParaRPr lang="en-GB"/>
          </a:p>
        </c:rich>
      </c:tx>
      <c:layout>
        <c:manualLayout>
          <c:xMode val="edge"/>
          <c:yMode val="edge"/>
          <c:x val="0.13171668828020702"/>
          <c:y val="2.460592079969242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454999653705696E-2"/>
          <c:y val="9.8121693121693124E-2"/>
          <c:w val="0.93553108409219532"/>
          <c:h val="0.4531507083579851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v1.1.xlsx]Q90 chart'!$A$3:$A$48</c:f>
              <c:strCache>
                <c:ptCount val="46"/>
                <c:pt idx="0">
                  <c:v>Dyspraxia</c:v>
                </c:pt>
                <c:pt idx="1">
                  <c:v>Attachment disorder</c:v>
                </c:pt>
                <c:pt idx="2">
                  <c:v>Bereavement</c:v>
                </c:pt>
                <c:pt idx="3">
                  <c:v>Bilingual</c:v>
                </c:pt>
                <c:pt idx="4">
                  <c:v>Support services (e.g. Family Hubs, Health visitors)</c:v>
                </c:pt>
                <c:pt idx="5">
                  <c:v>Ethnic minority related</c:v>
                </c:pt>
                <c:pt idx="6">
                  <c:v>ADHD advice </c:v>
                </c:pt>
                <c:pt idx="7">
                  <c:v>Dental care and teething</c:v>
                </c:pt>
                <c:pt idx="8">
                  <c:v>Optical (eyes) and hearing (ears) information</c:v>
                </c:pt>
                <c:pt idx="9">
                  <c:v>Advanced/gifted children</c:v>
                </c:pt>
                <c:pt idx="10">
                  <c:v>Caring for multiple children</c:v>
                </c:pt>
                <c:pt idx="11">
                  <c:v>Information/support for parents' needs</c:v>
                </c:pt>
                <c:pt idx="12">
                  <c:v>Funding and entitlements</c:v>
                </c:pt>
                <c:pt idx="13">
                  <c:v>Other school related information</c:v>
                </c:pt>
                <c:pt idx="14">
                  <c:v>Parenting skills</c:v>
                </c:pt>
                <c:pt idx="15">
                  <c:v>Baby groups</c:v>
                </c:pt>
                <c:pt idx="16">
                  <c:v>Covid-19 related info</c:v>
                </c:pt>
                <c:pt idx="17">
                  <c:v>Teenagers</c:v>
                </c:pt>
                <c:pt idx="18">
                  <c:v>Digestion (Constipation, diarrhoea, reflux)</c:v>
                </c:pt>
                <c:pt idx="19">
                  <c:v>Breastfeeding</c:v>
                </c:pt>
                <c:pt idx="20">
                  <c:v>Social skills, interactions, friendships</c:v>
                </c:pt>
                <c:pt idx="21">
                  <c:v>Dyslexia</c:v>
                </c:pt>
                <c:pt idx="22">
                  <c:v>Childcare</c:v>
                </c:pt>
                <c:pt idx="23">
                  <c:v>Allergies</c:v>
                </c:pt>
                <c:pt idx="24">
                  <c:v>Confidence, independence, resilience</c:v>
                </c:pt>
                <c:pt idx="25">
                  <c:v>Writing </c:v>
                </c:pt>
                <c:pt idx="26">
                  <c:v>ASD</c:v>
                </c:pt>
                <c:pt idx="27">
                  <c:v>Reading</c:v>
                </c:pt>
                <c:pt idx="28">
                  <c:v>Maths</c:v>
                </c:pt>
                <c:pt idx="29">
                  <c:v>Other</c:v>
                </c:pt>
                <c:pt idx="30">
                  <c:v>SEN related info (incl. diagnosis, support available, EHCP)</c:v>
                </c:pt>
                <c:pt idx="31">
                  <c:v>Weaning</c:v>
                </c:pt>
                <c:pt idx="32">
                  <c:v>Motor skills, movement, physical development (crawling, sitting up)</c:v>
                </c:pt>
                <c:pt idx="33">
                  <c:v>Phonics</c:v>
                </c:pt>
                <c:pt idx="34">
                  <c:v>Activities for children - various ages</c:v>
                </c:pt>
                <c:pt idx="35">
                  <c:v>Anxiety</c:v>
                </c:pt>
                <c:pt idx="36">
                  <c:v>Starting school / expectations </c:v>
                </c:pt>
                <c:pt idx="37">
                  <c:v>Eating / food /meal ideas/nutrition</c:v>
                </c:pt>
                <c:pt idx="38">
                  <c:v>Health (first aid, vaccinations…)</c:v>
                </c:pt>
                <c:pt idx="39">
                  <c:v>Learning - supporting learning at home in general</c:v>
                </c:pt>
                <c:pt idx="40">
                  <c:v>Toilet training</c:v>
                </c:pt>
                <c:pt idx="41">
                  <c:v>Emotional wellbeing/development; mental health</c:v>
                </c:pt>
                <c:pt idx="42">
                  <c:v>Behaviour</c:v>
                </c:pt>
                <c:pt idx="43">
                  <c:v>Developmental milestones</c:v>
                </c:pt>
                <c:pt idx="44">
                  <c:v>Sleep / bedtime</c:v>
                </c:pt>
                <c:pt idx="45">
                  <c:v>Speech and language, communication</c:v>
                </c:pt>
              </c:strCache>
            </c:strRef>
          </c:cat>
          <c:val>
            <c:numRef>
              <c:f>'[Childcare survey n1262 summary 1491293 v1.1.xlsx]Q90 chart'!$B$3:$B$48</c:f>
              <c:numCache>
                <c:formatCode>General</c:formatCode>
                <c:ptCount val="46"/>
                <c:pt idx="0">
                  <c:v>2</c:v>
                </c:pt>
                <c:pt idx="1">
                  <c:v>3</c:v>
                </c:pt>
                <c:pt idx="2">
                  <c:v>3</c:v>
                </c:pt>
                <c:pt idx="3">
                  <c:v>3</c:v>
                </c:pt>
                <c:pt idx="4">
                  <c:v>3</c:v>
                </c:pt>
                <c:pt idx="5">
                  <c:v>3</c:v>
                </c:pt>
                <c:pt idx="6">
                  <c:v>4</c:v>
                </c:pt>
                <c:pt idx="7">
                  <c:v>4</c:v>
                </c:pt>
                <c:pt idx="8">
                  <c:v>4</c:v>
                </c:pt>
                <c:pt idx="9">
                  <c:v>4</c:v>
                </c:pt>
                <c:pt idx="10">
                  <c:v>4</c:v>
                </c:pt>
                <c:pt idx="11">
                  <c:v>5</c:v>
                </c:pt>
                <c:pt idx="12">
                  <c:v>5</c:v>
                </c:pt>
                <c:pt idx="13">
                  <c:v>6</c:v>
                </c:pt>
                <c:pt idx="14">
                  <c:v>7</c:v>
                </c:pt>
                <c:pt idx="15">
                  <c:v>8</c:v>
                </c:pt>
                <c:pt idx="16">
                  <c:v>8</c:v>
                </c:pt>
                <c:pt idx="17">
                  <c:v>8</c:v>
                </c:pt>
                <c:pt idx="18">
                  <c:v>9</c:v>
                </c:pt>
                <c:pt idx="19">
                  <c:v>10</c:v>
                </c:pt>
                <c:pt idx="20">
                  <c:v>10</c:v>
                </c:pt>
                <c:pt idx="21">
                  <c:v>11</c:v>
                </c:pt>
                <c:pt idx="22">
                  <c:v>12</c:v>
                </c:pt>
                <c:pt idx="23">
                  <c:v>12</c:v>
                </c:pt>
                <c:pt idx="24">
                  <c:v>12</c:v>
                </c:pt>
                <c:pt idx="25">
                  <c:v>12</c:v>
                </c:pt>
                <c:pt idx="26">
                  <c:v>17</c:v>
                </c:pt>
                <c:pt idx="27">
                  <c:v>17</c:v>
                </c:pt>
                <c:pt idx="28">
                  <c:v>18</c:v>
                </c:pt>
                <c:pt idx="29">
                  <c:v>18</c:v>
                </c:pt>
                <c:pt idx="30">
                  <c:v>19</c:v>
                </c:pt>
                <c:pt idx="31">
                  <c:v>20</c:v>
                </c:pt>
                <c:pt idx="32">
                  <c:v>20</c:v>
                </c:pt>
                <c:pt idx="33">
                  <c:v>20</c:v>
                </c:pt>
                <c:pt idx="34">
                  <c:v>21</c:v>
                </c:pt>
                <c:pt idx="35">
                  <c:v>22</c:v>
                </c:pt>
                <c:pt idx="36">
                  <c:v>23</c:v>
                </c:pt>
                <c:pt idx="37">
                  <c:v>24</c:v>
                </c:pt>
                <c:pt idx="38">
                  <c:v>25</c:v>
                </c:pt>
                <c:pt idx="39">
                  <c:v>30</c:v>
                </c:pt>
                <c:pt idx="40">
                  <c:v>33</c:v>
                </c:pt>
                <c:pt idx="41">
                  <c:v>33</c:v>
                </c:pt>
                <c:pt idx="42">
                  <c:v>38</c:v>
                </c:pt>
                <c:pt idx="43">
                  <c:v>45</c:v>
                </c:pt>
                <c:pt idx="44">
                  <c:v>49</c:v>
                </c:pt>
                <c:pt idx="45">
                  <c:v>66</c:v>
                </c:pt>
              </c:numCache>
            </c:numRef>
          </c:val>
          <c:extLst>
            <c:ext xmlns:c16="http://schemas.microsoft.com/office/drawing/2014/chart" uri="{C3380CC4-5D6E-409C-BE32-E72D297353CC}">
              <c16:uniqueId val="{00000000-C0D3-4EC1-8793-1DF30415A133}"/>
            </c:ext>
          </c:extLst>
        </c:ser>
        <c:dLbls>
          <c:dLblPos val="outEnd"/>
          <c:showLegendKey val="0"/>
          <c:showVal val="1"/>
          <c:showCatName val="0"/>
          <c:showSerName val="0"/>
          <c:showPercent val="0"/>
          <c:showBubbleSize val="0"/>
        </c:dLbls>
        <c:gapWidth val="182"/>
        <c:axId val="805051568"/>
        <c:axId val="805052552"/>
      </c:barChart>
      <c:catAx>
        <c:axId val="8050515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5052552"/>
        <c:crosses val="autoZero"/>
        <c:auto val="1"/>
        <c:lblAlgn val="ctr"/>
        <c:lblOffset val="100"/>
        <c:noMultiLvlLbl val="0"/>
      </c:catAx>
      <c:valAx>
        <c:axId val="805052552"/>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05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pPr>
            <a:r>
              <a:rPr lang="en-GB" sz="1400" b="1" dirty="0"/>
              <a:t>Why did your child/children not attend formal childcare through the lockdown?</a:t>
            </a:r>
          </a:p>
        </c:rich>
      </c:tx>
      <c:overlay val="0"/>
    </c:title>
    <c:autoTitleDeleted val="0"/>
    <c:plotArea>
      <c:layout>
        <c:manualLayout>
          <c:layoutTarget val="inner"/>
          <c:xMode val="edge"/>
          <c:yMode val="edge"/>
          <c:x val="0.34412662585284026"/>
          <c:y val="0.20617095994597939"/>
          <c:w val="0.34847501049461888"/>
          <c:h val="0.33978992043017137"/>
        </c:manualLayout>
      </c:layout>
      <c:pieChart>
        <c:varyColors val="1"/>
        <c:ser>
          <c:idx val="0"/>
          <c:order val="0"/>
          <c:dPt>
            <c:idx val="2"/>
            <c:bubble3D val="0"/>
            <c:spPr>
              <a:solidFill>
                <a:schemeClr val="accent4"/>
              </a:solidFill>
            </c:spPr>
            <c:extLst>
              <c:ext xmlns:c16="http://schemas.microsoft.com/office/drawing/2014/chart" uri="{C3380CC4-5D6E-409C-BE32-E72D297353CC}">
                <c16:uniqueId val="{00000001-DE0A-4B49-BA19-84D4FE940C38}"/>
              </c:ext>
            </c:extLst>
          </c:dPt>
          <c:dLbls>
            <c:dLbl>
              <c:idx val="1"/>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0A-4B49-BA19-84D4FE940C38}"/>
                </c:ext>
              </c:extLst>
            </c:dLbl>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'[Childcare survey n1262 summary 1491293 v1.1.xlsx]Q68 - not attending covid'!$B$4:$B$6</c:f>
              <c:strCache>
                <c:ptCount val="3"/>
                <c:pt idx="0">
                  <c:v>The usual setting remained open, but I decided to keep child/children at home</c:v>
                </c:pt>
                <c:pt idx="1">
                  <c:v>The usual setting remained open, but I was dissatisfied with how it dealt with lockdown, so I kept child/children at home</c:v>
                </c:pt>
                <c:pt idx="2">
                  <c:v>The usual setting closed during lockdown</c:v>
                </c:pt>
              </c:strCache>
            </c:strRef>
          </c:cat>
          <c:val>
            <c:numRef>
              <c:f>'[Childcare survey n1262 summary 1491293 v1.1.xlsx]Q68 - not attending covid'!$D$4:$D$6</c:f>
              <c:numCache>
                <c:formatCode>0.0%</c:formatCode>
                <c:ptCount val="3"/>
                <c:pt idx="0">
                  <c:v>0.49235474006116209</c:v>
                </c:pt>
                <c:pt idx="1">
                  <c:v>9.1743119266055051E-3</c:v>
                </c:pt>
                <c:pt idx="2">
                  <c:v>0.49847094801223241</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0-DE0A-4B49-BA19-84D4FE940C38}"/>
            </c:ext>
          </c:extLst>
        </c:ser>
        <c:dLbls>
          <c:showLegendKey val="0"/>
          <c:showVal val="1"/>
          <c:showCatName val="0"/>
          <c:showSerName val="0"/>
          <c:showPercent val="0"/>
          <c:showBubbleSize val="0"/>
          <c:separator>
</c:separator>
          <c:showLeaderLines val="0"/>
        </c:dLbls>
        <c:firstSliceAng val="0"/>
      </c:pieChart>
    </c:plotArea>
    <c:legend>
      <c:legendPos val="r"/>
      <c:layout>
        <c:manualLayout>
          <c:xMode val="edge"/>
          <c:yMode val="edge"/>
          <c:x val="9.9349970924960701E-2"/>
          <c:y val="0.59073676571946043"/>
          <c:w val="0.83130042440773066"/>
          <c:h val="0.40926323428053951"/>
        </c:manualLayout>
      </c:layout>
      <c:overlay val="0"/>
      <c:txPr>
        <a:bodyPr/>
        <a:lstStyle/>
        <a:p>
          <a:pPr>
            <a:defRPr sz="1200"/>
          </a:pPr>
          <a:endParaRPr lang="en-US"/>
        </a:p>
      </c:txPr>
    </c:legend>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GB" dirty="0"/>
              <a:t>Family work status</a:t>
            </a:r>
            <a:r>
              <a:rPr lang="en-GB" baseline="0" dirty="0"/>
              <a:t> – </a:t>
            </a:r>
            <a:r>
              <a:rPr lang="en-GB" b="1" baseline="0" dirty="0"/>
              <a:t>couples </a:t>
            </a:r>
            <a:endParaRPr lang="en-GB" b="1" dirty="0"/>
          </a:p>
        </c:rich>
      </c:tx>
      <c:overlay val="0"/>
    </c:title>
    <c:autoTitleDeleted val="0"/>
    <c:plotArea>
      <c:layout/>
      <c:pieChart>
        <c:varyColors val="1"/>
        <c:ser>
          <c:idx val="0"/>
          <c:order val="0"/>
          <c:dPt>
            <c:idx val="4"/>
            <c:bubble3D val="0"/>
            <c:spPr>
              <a:solidFill>
                <a:schemeClr val="accent4">
                  <a:lumMod val="40000"/>
                  <a:lumOff val="60000"/>
                </a:schemeClr>
              </a:solidFill>
            </c:spPr>
            <c:extLst>
              <c:ext xmlns:c16="http://schemas.microsoft.com/office/drawing/2014/chart" uri="{C3380CC4-5D6E-409C-BE32-E72D297353CC}">
                <c16:uniqueId val="{00000002-5EBA-4525-A633-02D8BB70F82F}"/>
              </c:ext>
            </c:extLst>
          </c:dPt>
          <c:dPt>
            <c:idx val="5"/>
            <c:bubble3D val="0"/>
            <c:spPr>
              <a:solidFill>
                <a:schemeClr val="bg1">
                  <a:lumMod val="65000"/>
                </a:schemeClr>
              </a:solidFill>
            </c:spPr>
            <c:extLst>
              <c:ext xmlns:c16="http://schemas.microsoft.com/office/drawing/2014/chart" uri="{C3380CC4-5D6E-409C-BE32-E72D297353CC}">
                <c16:uniqueId val="{00000001-5EBA-4525-A633-02D8BB70F82F}"/>
              </c:ext>
            </c:extLst>
          </c:dPt>
          <c:dLbls>
            <c:dLbl>
              <c:idx val="0"/>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BA-4525-A633-02D8BB70F82F}"/>
                </c:ext>
              </c:extLst>
            </c:dLbl>
            <c:dLbl>
              <c:idx val="1"/>
              <c:layout>
                <c:manualLayout>
                  <c:x val="8.0616622922134729E-2"/>
                  <c:y val="1.510352872557602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5EBA-4525-A633-02D8BB70F82F}"/>
                </c:ext>
              </c:extLst>
            </c:dLbl>
            <c:dLbl>
              <c:idx val="3"/>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BA-4525-A633-02D8BB70F82F}"/>
                </c:ext>
              </c:extLst>
            </c:dLbl>
            <c:dLbl>
              <c:idx val="4"/>
              <c:layout>
                <c:manualLayout>
                  <c:x val="-2.0142082239720034E-2"/>
                  <c:y val="1.0549722951297755E-2"/>
                </c:manualLayout>
              </c:layout>
              <c:spPr>
                <a:noFill/>
                <a:ln>
                  <a:solidFill>
                    <a:schemeClr val="accent4">
                      <a:lumMod val="40000"/>
                      <a:lumOff val="60000"/>
                    </a:schemeClr>
                  </a:solid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5EBA-4525-A633-02D8BB70F82F}"/>
                </c:ext>
              </c:extLst>
            </c:dLbl>
            <c:dLbl>
              <c:idx val="5"/>
              <c:layout>
                <c:manualLayout>
                  <c:x val="7.0240244969378834E-2"/>
                  <c:y val="1.0685817050646447E-2"/>
                </c:manualLayout>
              </c:layout>
              <c:spPr>
                <a:noFill/>
                <a:ln>
                  <a:solidFill>
                    <a:schemeClr val="bg1">
                      <a:lumMod val="65000"/>
                    </a:schemeClr>
                  </a:solid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EBA-4525-A633-02D8BB70F82F}"/>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'[Childcare survey n1262 summary 1491293 v1.1.xlsx]Q4 - Cpl work'!$B$4:$B$9</c:f>
              <c:strCache>
                <c:ptCount val="6"/>
                <c:pt idx="0">
                  <c:v>Myself and my partner / co-parent are both working</c:v>
                </c:pt>
                <c:pt idx="1">
                  <c:v>One person is currently working</c:v>
                </c:pt>
                <c:pt idx="2">
                  <c:v>Neither myself, nor my partner/ co-parent are working</c:v>
                </c:pt>
                <c:pt idx="3">
                  <c:v>One person is on maternity/parental leave and one is working</c:v>
                </c:pt>
                <c:pt idx="4">
                  <c:v>One person is on maternity/parental leave and one is not working</c:v>
                </c:pt>
                <c:pt idx="5">
                  <c:v>Prefer not to say</c:v>
                </c:pt>
              </c:strCache>
            </c:strRef>
          </c:cat>
          <c:val>
            <c:numRef>
              <c:f>'[Childcare survey n1262 summary 1491293 v1.1.xlsx]Q4 - Cpl work'!$D$4:$D$9</c:f>
              <c:numCache>
                <c:formatCode>0.0%</c:formatCode>
                <c:ptCount val="6"/>
                <c:pt idx="0">
                  <c:v>0.65890778871978517</c:v>
                </c:pt>
                <c:pt idx="1">
                  <c:v>0.20859444941808417</c:v>
                </c:pt>
                <c:pt idx="2">
                  <c:v>1.2533572068039392E-2</c:v>
                </c:pt>
                <c:pt idx="3">
                  <c:v>0.11369740376007162</c:v>
                </c:pt>
                <c:pt idx="4">
                  <c:v>3.5810205908683975E-3</c:v>
                </c:pt>
                <c:pt idx="5">
                  <c:v>2.6857654431512983E-3</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0-5EBA-4525-A633-02D8BB70F82F}"/>
            </c:ext>
          </c:extLst>
        </c:ser>
        <c:dLbls>
          <c:showLegendKey val="0"/>
          <c:showVal val="1"/>
          <c:showCatName val="0"/>
          <c:showSerName val="0"/>
          <c:showPercent val="0"/>
          <c:showBubbleSize val="0"/>
          <c:separator>
</c:separator>
          <c:showLeaderLines val="0"/>
        </c:dLbls>
        <c:firstSliceAng val="0"/>
      </c:pieChart>
    </c:plotArea>
    <c:legend>
      <c:legendPos val="r"/>
      <c:overlay val="0"/>
      <c:txPr>
        <a:bodyPr/>
        <a:lstStyle/>
        <a:p>
          <a:pPr>
            <a:defRPr sz="1200"/>
          </a:pPr>
          <a:endParaRPr lang="en-US"/>
        </a:p>
      </c:txPr>
    </c:legend>
    <c:plotVisOnly val="1"/>
    <c:dispBlanksAs val="zero"/>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GB" sz="1600" b="1"/>
              <a:t>Formal childcare attendance pattern during lockdown </a:t>
            </a:r>
          </a:p>
        </c:rich>
      </c:tx>
      <c:layout>
        <c:manualLayout>
          <c:xMode val="edge"/>
          <c:yMode val="edge"/>
          <c:x val="0.16417331041567587"/>
          <c:y val="2.689408284295161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9369184880694261"/>
          <c:y val="0.16181273177175889"/>
          <c:w val="0.46101492839658603"/>
          <c:h val="0.7888814496828298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v1.1.xlsx]Q69-covid attendance'!$B$13:$B$17</c:f>
              <c:strCache>
                <c:ptCount val="5"/>
                <c:pt idx="0">
                  <c:v>Attended a different setting, as I was dissatisfied with how the usual setting dealt with lockdown</c:v>
                </c:pt>
                <c:pt idx="1">
                  <c:v>Attended the usual setting but with an increased frequency</c:v>
                </c:pt>
                <c:pt idx="2">
                  <c:v>Attended a different setting, as the usual one closed over lockdown</c:v>
                </c:pt>
                <c:pt idx="3">
                  <c:v>Attended the usual setting but with a reduced frequency</c:v>
                </c:pt>
                <c:pt idx="4">
                  <c:v>Attended the usual setting based on the same pattern as before the lockdown</c:v>
                </c:pt>
              </c:strCache>
            </c:strRef>
          </c:cat>
          <c:val>
            <c:numRef>
              <c:f>'[Childcare survey n1262 summary 1491293 v1.1.xlsx]Q69-covid attendance'!$E$13:$E$17</c:f>
              <c:numCache>
                <c:formatCode>General</c:formatCode>
                <c:ptCount val="5"/>
                <c:pt idx="0">
                  <c:v>1</c:v>
                </c:pt>
                <c:pt idx="1">
                  <c:v>6</c:v>
                </c:pt>
                <c:pt idx="2">
                  <c:v>13</c:v>
                </c:pt>
                <c:pt idx="3">
                  <c:v>29</c:v>
                </c:pt>
                <c:pt idx="4">
                  <c:v>30</c:v>
                </c:pt>
              </c:numCache>
            </c:numRef>
          </c:val>
          <c:extLst>
            <c:ext xmlns:c16="http://schemas.microsoft.com/office/drawing/2014/chart" uri="{C3380CC4-5D6E-409C-BE32-E72D297353CC}">
              <c16:uniqueId val="{00000000-3ED5-4592-912E-30F00E5BA4CE}"/>
            </c:ext>
          </c:extLst>
        </c:ser>
        <c:dLbls>
          <c:dLblPos val="outEnd"/>
          <c:showLegendKey val="0"/>
          <c:showVal val="1"/>
          <c:showCatName val="0"/>
          <c:showSerName val="0"/>
          <c:showPercent val="0"/>
          <c:showBubbleSize val="0"/>
        </c:dLbls>
        <c:gapWidth val="182"/>
        <c:axId val="1046961120"/>
        <c:axId val="1046962432"/>
      </c:barChart>
      <c:catAx>
        <c:axId val="1046961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6962432"/>
        <c:crosses val="autoZero"/>
        <c:auto val="1"/>
        <c:lblAlgn val="ctr"/>
        <c:lblOffset val="100"/>
        <c:noMultiLvlLbl val="0"/>
      </c:catAx>
      <c:valAx>
        <c:axId val="10469624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46961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57453696085103"/>
          <c:y val="0"/>
          <c:w val="0.40773568808420896"/>
          <c:h val="0.88238458724525259"/>
        </c:manualLayout>
      </c:layout>
      <c:pieChart>
        <c:varyColors val="1"/>
        <c:ser>
          <c:idx val="0"/>
          <c:order val="0"/>
          <c:dPt>
            <c:idx val="2"/>
            <c:bubble3D val="0"/>
            <c:spPr>
              <a:solidFill>
                <a:schemeClr val="bg1">
                  <a:lumMod val="65000"/>
                </a:schemeClr>
              </a:solidFill>
            </c:spPr>
            <c:extLst>
              <c:ext xmlns:c16="http://schemas.microsoft.com/office/drawing/2014/chart" uri="{C3380CC4-5D6E-409C-BE32-E72D297353CC}">
                <c16:uniqueId val="{00000001-046F-4F90-8B15-CAD1F8348709}"/>
              </c:ext>
            </c:extLst>
          </c:dPt>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'[Childcare survey n1262 summary 1491293 v1.1.xlsx]Question 74'!$B$4:$B$6</c:f>
              <c:strCache>
                <c:ptCount val="3"/>
                <c:pt idx="0">
                  <c:v>Temporary</c:v>
                </c:pt>
                <c:pt idx="1">
                  <c:v>Permanent</c:v>
                </c:pt>
                <c:pt idx="2">
                  <c:v>I don't know</c:v>
                </c:pt>
              </c:strCache>
            </c:strRef>
          </c:cat>
          <c:val>
            <c:numRef>
              <c:f>'[Childcare survey n1262 summary 1491293 v1.1.xlsx]Question 74'!$D$4:$D$6</c:f>
              <c:numCache>
                <c:formatCode>0.0%</c:formatCode>
                <c:ptCount val="3"/>
                <c:pt idx="0">
                  <c:v>0.31553398058252424</c:v>
                </c:pt>
                <c:pt idx="1">
                  <c:v>0.31553398058252424</c:v>
                </c:pt>
                <c:pt idx="2">
                  <c:v>0.36893203883495146</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0-046F-4F90-8B15-CAD1F8348709}"/>
            </c:ext>
          </c:extLst>
        </c:ser>
        <c:dLbls>
          <c:showLegendKey val="0"/>
          <c:showVal val="1"/>
          <c:showCatName val="0"/>
          <c:showSerName val="0"/>
          <c:showPercent val="0"/>
          <c:showBubbleSize val="0"/>
          <c:separator>
</c:separator>
          <c:showLeaderLines val="0"/>
        </c:dLbls>
        <c:firstSliceAng val="0"/>
      </c:pieChart>
    </c:plotArea>
    <c:legend>
      <c:legendPos val="r"/>
      <c:layout>
        <c:manualLayout>
          <c:xMode val="edge"/>
          <c:yMode val="edge"/>
          <c:x val="0.65635276601919579"/>
          <c:y val="9.9221271467233335E-2"/>
          <c:w val="0.29329685523589094"/>
          <c:h val="0.74140563467911913"/>
        </c:manualLayout>
      </c:layout>
      <c:overlay val="0"/>
      <c:txPr>
        <a:bodyPr/>
        <a:lstStyle/>
        <a:p>
          <a:pPr>
            <a:defRPr sz="1600"/>
          </a:pPr>
          <a:endParaRPr lang="en-US"/>
        </a:p>
      </c:txPr>
    </c:legend>
    <c:plotVisOnly val="1"/>
    <c:dispBlanksAs val="zero"/>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GB" sz="1600" b="1" dirty="0">
                <a:solidFill>
                  <a:schemeClr val="tx1"/>
                </a:solidFill>
              </a:rPr>
              <a:t>Changes</a:t>
            </a:r>
            <a:r>
              <a:rPr lang="en-GB" sz="1600" b="1" baseline="0" dirty="0">
                <a:solidFill>
                  <a:schemeClr val="tx1"/>
                </a:solidFill>
              </a:rPr>
              <a:t> in m</a:t>
            </a:r>
            <a:r>
              <a:rPr lang="en-GB" sz="1600" b="1" dirty="0">
                <a:solidFill>
                  <a:schemeClr val="tx1"/>
                </a:solidFill>
              </a:rPr>
              <a:t>y childcare</a:t>
            </a:r>
            <a:r>
              <a:rPr lang="en-GB" sz="1600" b="1" baseline="0" dirty="0">
                <a:solidFill>
                  <a:schemeClr val="tx1"/>
                </a:solidFill>
              </a:rPr>
              <a:t> needs as a result of lockdown... </a:t>
            </a:r>
          </a:p>
          <a:p>
            <a:pPr>
              <a:defRPr sz="1600" b="1">
                <a:solidFill>
                  <a:schemeClr val="tx1"/>
                </a:solidFill>
              </a:defRPr>
            </a:pPr>
            <a:r>
              <a:rPr lang="en-GB" sz="1400" b="0" baseline="0" dirty="0">
                <a:solidFill>
                  <a:schemeClr val="tx1"/>
                </a:solidFill>
              </a:rPr>
              <a:t>[tick all that apply] (n=725)</a:t>
            </a:r>
            <a:endParaRPr lang="en-GB" sz="1600" b="0" dirty="0">
              <a:solidFill>
                <a:schemeClr val="tx1"/>
              </a:solidFill>
            </a:endParaRPr>
          </a:p>
        </c:rich>
      </c:tx>
      <c:layout>
        <c:manualLayout>
          <c:xMode val="edge"/>
          <c:yMode val="edge"/>
          <c:x val="0.16194286597907517"/>
          <c:y val="0.12387096774193548"/>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603516377016815"/>
          <c:y val="0.25083333333333335"/>
          <c:w val="0.41700683528186383"/>
          <c:h val="0.69824074074074072"/>
        </c:manualLayout>
      </c:layout>
      <c:barChart>
        <c:barDir val="bar"/>
        <c:grouping val="clustered"/>
        <c:varyColors val="0"/>
        <c:ser>
          <c:idx val="2"/>
          <c:order val="0"/>
          <c:spPr>
            <a:solidFill>
              <a:schemeClr val="accent3"/>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2-7BE5-4732-A4B0-628D2649D686}"/>
              </c:ext>
            </c:extLst>
          </c:dPt>
          <c:dLbls>
            <c:dLbl>
              <c:idx val="7"/>
              <c:tx>
                <c:rich>
                  <a:bodyPr/>
                  <a:lstStyle/>
                  <a:p>
                    <a:fld id="{49430F5D-FA4B-458D-841D-B85C62E746AB}" type="VALUE">
                      <a:rPr lang="en-US"/>
                      <a:pPr/>
                      <a:t>[VALUE]</a:t>
                    </a:fld>
                    <a:r>
                      <a:rPr lang="en-US"/>
                      <a:t> (56)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E5-4732-A4B0-628D2649D686}"/>
                </c:ext>
              </c:extLst>
            </c:dLbl>
            <c:dLbl>
              <c:idx val="8"/>
              <c:tx>
                <c:rich>
                  <a:bodyPr/>
                  <a:lstStyle/>
                  <a:p>
                    <a:fld id="{2EB90C9B-ED5D-4DC8-89CB-36011B38DA93}" type="VALUE">
                      <a:rPr lang="en-US"/>
                      <a:pPr/>
                      <a:t>[VALUE]</a:t>
                    </a:fld>
                    <a:r>
                      <a:rPr lang="en-US"/>
                      <a:t> (66)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E5-4732-A4B0-628D2649D686}"/>
                </c:ext>
              </c:extLst>
            </c:dLbl>
            <c:dLbl>
              <c:idx val="9"/>
              <c:layout>
                <c:manualLayout>
                  <c:x val="-3.7656104461168384E-2"/>
                  <c:y val="5.1612903225806403E-2"/>
                </c:manualLayout>
              </c:layout>
              <c:tx>
                <c:rich>
                  <a:bodyPr/>
                  <a:lstStyle/>
                  <a:p>
                    <a:fld id="{A07C7CAB-C6D9-478A-BFE6-3A9626A5A201}" type="VALUE">
                      <a:rPr lang="en-US"/>
                      <a:pPr/>
                      <a:t>[VALUE]</a:t>
                    </a:fld>
                    <a:r>
                      <a:rPr lang="en-US"/>
                      <a:t>(518)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E5-4732-A4B0-628D2649D6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v1.1.xlsx]Question 72'!$R$3:$R$12</c:f>
              <c:strCache>
                <c:ptCount val="10"/>
                <c:pt idx="0">
                  <c:v>I no longer need childcare</c:v>
                </c:pt>
                <c:pt idx="1">
                  <c:v>My child is now only attending one setting because of the current government guidance</c:v>
                </c:pt>
                <c:pt idx="2">
                  <c:v>I need childcare in a different location now</c:v>
                </c:pt>
                <c:pt idx="3">
                  <c:v>I need less days of childcare</c:v>
                </c:pt>
                <c:pt idx="4">
                  <c:v>I need the same amount of childcare but on different days / covering different hours</c:v>
                </c:pt>
                <c:pt idx="5">
                  <c:v>Other (please specify):</c:v>
                </c:pt>
                <c:pt idx="6">
                  <c:v>I need more days of childcare</c:v>
                </c:pt>
                <c:pt idx="7">
                  <c:v>I need more hours of childcare</c:v>
                </c:pt>
                <c:pt idx="8">
                  <c:v>I need less hours of childcare</c:v>
                </c:pt>
                <c:pt idx="9">
                  <c:v>My needs have not changed</c:v>
                </c:pt>
              </c:strCache>
            </c:strRef>
          </c:cat>
          <c:val>
            <c:numRef>
              <c:f>'[Childcare survey n1262 summary 1491293 v1.1.xlsx]Question 72'!$U$3:$U$12</c:f>
              <c:numCache>
                <c:formatCode>0.0%</c:formatCode>
                <c:ptCount val="10"/>
                <c:pt idx="0">
                  <c:v>1.6551724137931035E-2</c:v>
                </c:pt>
                <c:pt idx="1">
                  <c:v>1.793103448275862E-2</c:v>
                </c:pt>
                <c:pt idx="2">
                  <c:v>2.0689655172413793E-2</c:v>
                </c:pt>
                <c:pt idx="3">
                  <c:v>2.7586206896551727E-2</c:v>
                </c:pt>
                <c:pt idx="4">
                  <c:v>3.1724137931034485E-2</c:v>
                </c:pt>
                <c:pt idx="5">
                  <c:v>3.4482758620689655E-2</c:v>
                </c:pt>
                <c:pt idx="6">
                  <c:v>4.275862068965517E-2</c:v>
                </c:pt>
                <c:pt idx="7">
                  <c:v>7.7241379310344832E-2</c:v>
                </c:pt>
                <c:pt idx="8">
                  <c:v>9.1034482758620694E-2</c:v>
                </c:pt>
                <c:pt idx="9">
                  <c:v>0.71448275862068966</c:v>
                </c:pt>
              </c:numCache>
            </c:numRef>
          </c:val>
          <c:extLst>
            <c:ext xmlns:c16="http://schemas.microsoft.com/office/drawing/2014/chart" uri="{C3380CC4-5D6E-409C-BE32-E72D297353CC}">
              <c16:uniqueId val="{00000003-8B31-4FFF-BBDF-776DE817D792}"/>
            </c:ext>
          </c:extLst>
        </c:ser>
        <c:dLbls>
          <c:dLblPos val="outEnd"/>
          <c:showLegendKey val="0"/>
          <c:showVal val="1"/>
          <c:showCatName val="0"/>
          <c:showSerName val="0"/>
          <c:showPercent val="0"/>
          <c:showBubbleSize val="0"/>
        </c:dLbls>
        <c:gapWidth val="182"/>
        <c:axId val="1355535552"/>
        <c:axId val="1355536208"/>
      </c:barChart>
      <c:catAx>
        <c:axId val="135553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55536208"/>
        <c:crosses val="autoZero"/>
        <c:auto val="1"/>
        <c:lblAlgn val="ctr"/>
        <c:lblOffset val="100"/>
        <c:noMultiLvlLbl val="0"/>
      </c:catAx>
      <c:valAx>
        <c:axId val="135553620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35553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GB" sz="1600" b="1" dirty="0"/>
              <a:t>Which of the FEEE or Extended entitlement do you use? </a:t>
            </a:r>
            <a:r>
              <a:rPr lang="en-GB" sz="1400" dirty="0"/>
              <a:t>[tick all that apply]</a:t>
            </a:r>
            <a:endParaRPr lang="en-GB" dirty="0"/>
          </a:p>
        </c:rich>
      </c:tx>
      <c:overlay val="0"/>
    </c:title>
    <c:autoTitleDeleted val="0"/>
    <c:plotArea>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'[Childcare survey n1262 summary 1491293 v1.1.xlsx]Question 37'!$B$4:$B$8</c:f>
              <c:strCache>
                <c:ptCount val="5"/>
                <c:pt idx="0">
                  <c:v>FEEE2</c:v>
                </c:pt>
                <c:pt idx="1">
                  <c:v>FEEE3</c:v>
                </c:pt>
                <c:pt idx="2">
                  <c:v>Extended entitlement 3-year olds</c:v>
                </c:pt>
                <c:pt idx="3">
                  <c:v>FEEE4</c:v>
                </c:pt>
                <c:pt idx="4">
                  <c:v>Extended entitlement 4-year olds</c:v>
                </c:pt>
              </c:strCache>
            </c:strRef>
          </c:cat>
          <c:val>
            <c:numRef>
              <c:f>'[Childcare survey n1262 summary 1491293 v1.1.xlsx]Question 37'!$D$4:$D$8</c:f>
              <c:numCache>
                <c:formatCode>0.0%</c:formatCode>
                <c:ptCount val="5"/>
                <c:pt idx="0">
                  <c:v>0.13793103448275862</c:v>
                </c:pt>
                <c:pt idx="1">
                  <c:v>0.61083743842364535</c:v>
                </c:pt>
                <c:pt idx="2">
                  <c:v>0.28571428571428575</c:v>
                </c:pt>
                <c:pt idx="3">
                  <c:v>0.13793103448275862</c:v>
                </c:pt>
                <c:pt idx="4">
                  <c:v>6.8965517241379309E-2</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0-FD1D-4E10-B645-1524C6FB5BBD}"/>
            </c:ext>
          </c:extLst>
        </c:ser>
        <c:dLbls>
          <c:showLegendKey val="0"/>
          <c:showVal val="0"/>
          <c:showCatName val="0"/>
          <c:showSerName val="0"/>
          <c:showPercent val="0"/>
          <c:showBubbleSize val="0"/>
        </c:dLbls>
        <c:gapWidth val="100"/>
        <c:axId val="973528648"/>
        <c:axId val="1014495096"/>
      </c:barChart>
      <c:catAx>
        <c:axId val="973528648"/>
        <c:scaling>
          <c:orientation val="minMax"/>
        </c:scaling>
        <c:delete val="0"/>
        <c:axPos val="b"/>
        <c:numFmt formatCode="General" sourceLinked="1"/>
        <c:majorTickMark val="out"/>
        <c:minorTickMark val="none"/>
        <c:tickLblPos val="nextTo"/>
        <c:txPr>
          <a:bodyPr/>
          <a:lstStyle/>
          <a:p>
            <a:pPr>
              <a:defRPr sz="1400"/>
            </a:pPr>
            <a:endParaRPr lang="en-US"/>
          </a:p>
        </c:txPr>
        <c:crossAx val="1014495096"/>
        <c:crosses val="autoZero"/>
        <c:auto val="1"/>
        <c:lblAlgn val="ctr"/>
        <c:lblOffset val="100"/>
        <c:noMultiLvlLbl val="0"/>
      </c:catAx>
      <c:valAx>
        <c:axId val="1014495096"/>
        <c:scaling>
          <c:orientation val="minMax"/>
        </c:scaling>
        <c:delete val="0"/>
        <c:axPos val="l"/>
        <c:majorGridlines/>
        <c:numFmt formatCode="0.0%" sourceLinked="1"/>
        <c:majorTickMark val="out"/>
        <c:minorTickMark val="none"/>
        <c:tickLblPos val="nextTo"/>
        <c:crossAx val="973528648"/>
        <c:crosses val="autoZero"/>
        <c:crossBetween val="between"/>
      </c:valAx>
    </c:plotArea>
    <c:plotVisOnly val="1"/>
    <c:dispBlanksAs val="zero"/>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GB"/>
              <a:t>Do you use Tax-free childcare?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8.1568416938961275E-2"/>
          <c:y val="0.19967328174391258"/>
          <c:w val="0.38045683688486753"/>
          <c:h val="0.72688401232706734"/>
        </c:manualLayout>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8150-4F9F-88E8-EC698F2FD5AF}"/>
              </c:ext>
            </c:extLst>
          </c:dPt>
          <c:dPt>
            <c:idx val="1"/>
            <c:bubble3D val="0"/>
            <c:spPr>
              <a:solidFill>
                <a:schemeClr val="accent4"/>
              </a:solidFill>
              <a:ln>
                <a:noFill/>
              </a:ln>
              <a:effectLst/>
            </c:spPr>
            <c:extLst>
              <c:ext xmlns:c16="http://schemas.microsoft.com/office/drawing/2014/chart" uri="{C3380CC4-5D6E-409C-BE32-E72D297353CC}">
                <c16:uniqueId val="{00000003-8150-4F9F-88E8-EC698F2FD5AF}"/>
              </c:ext>
            </c:extLst>
          </c:dPt>
          <c:dPt>
            <c:idx val="2"/>
            <c:bubble3D val="0"/>
            <c:spPr>
              <a:solidFill>
                <a:schemeClr val="accent4">
                  <a:lumMod val="60000"/>
                  <a:lumOff val="40000"/>
                </a:schemeClr>
              </a:solidFill>
              <a:ln>
                <a:noFill/>
              </a:ln>
              <a:effectLst/>
            </c:spPr>
            <c:extLst>
              <c:ext xmlns:c16="http://schemas.microsoft.com/office/drawing/2014/chart" uri="{C3380CC4-5D6E-409C-BE32-E72D297353CC}">
                <c16:uniqueId val="{00000005-8150-4F9F-88E8-EC698F2FD5AF}"/>
              </c:ext>
            </c:extLst>
          </c:dPt>
          <c:dPt>
            <c:idx val="3"/>
            <c:bubble3D val="0"/>
            <c:spPr>
              <a:solidFill>
                <a:schemeClr val="accent4">
                  <a:lumMod val="20000"/>
                  <a:lumOff val="80000"/>
                </a:schemeClr>
              </a:solidFill>
              <a:ln>
                <a:noFill/>
              </a:ln>
              <a:effectLst/>
            </c:spPr>
            <c:extLst>
              <c:ext xmlns:c16="http://schemas.microsoft.com/office/drawing/2014/chart" uri="{C3380CC4-5D6E-409C-BE32-E72D297353CC}">
                <c16:uniqueId val="{00000007-8150-4F9F-88E8-EC698F2FD5AF}"/>
              </c:ext>
            </c:extLst>
          </c:dPt>
          <c:dLbls>
            <c:dLbl>
              <c:idx val="3"/>
              <c:layout>
                <c:manualLayout>
                  <c:x val="8.1606785001177948E-2"/>
                  <c:y val="0.1421532889084956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50-4F9F-88E8-EC698F2FD5AF}"/>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'[Childcare survey n1262 summary 1491293 v1.1.xlsx]Question 41'!$B$35:$B$38</c:f>
              <c:strCache>
                <c:ptCount val="4"/>
                <c:pt idx="0">
                  <c:v>Yes</c:v>
                </c:pt>
                <c:pt idx="1">
                  <c:v>No</c:v>
                </c:pt>
                <c:pt idx="2">
                  <c:v>No - not eligible</c:v>
                </c:pt>
                <c:pt idx="3">
                  <c:v>No - use childcare vouchers instead</c:v>
                </c:pt>
              </c:strCache>
            </c:strRef>
          </c:cat>
          <c:val>
            <c:numRef>
              <c:f>'[Childcare survey n1262 summary 1491293 v1.1.xlsx]Question 41'!$D$35:$D$38</c:f>
              <c:numCache>
                <c:formatCode>0.0%</c:formatCode>
                <c:ptCount val="4"/>
                <c:pt idx="0">
                  <c:v>0.314</c:v>
                </c:pt>
                <c:pt idx="1">
                  <c:v>0.39400000000000002</c:v>
                </c:pt>
                <c:pt idx="2">
                  <c:v>0.14899999999999999</c:v>
                </c:pt>
                <c:pt idx="3">
                  <c:v>0.14299999999999999</c:v>
                </c:pt>
              </c:numCache>
            </c:numRef>
          </c:val>
          <c:extLst>
            <c:ext xmlns:c16="http://schemas.microsoft.com/office/drawing/2014/chart" uri="{C3380CC4-5D6E-409C-BE32-E72D297353CC}">
              <c16:uniqueId val="{00000008-8150-4F9F-88E8-EC698F2FD5AF}"/>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0956868221678506"/>
          <c:y val="0.24413018312807025"/>
          <c:w val="0.3453070043935772"/>
          <c:h val="0.722169648759515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b="1"/>
              <a:t>Parents' comments on what to include in the Childcare Sufficiency Audit (n=289) and EY&amp;C strategy 2021-2026 (n=280) (freq) - COMBINED</a:t>
            </a:r>
            <a:endParaRPr lang="en-GB" sz="1600" b="1"/>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563197021058638"/>
          <c:y val="0.14658064516129032"/>
          <c:w val="0.84193263022142129"/>
          <c:h val="0.4188025400050799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v1.1.xlsx]Q103 and 104 theme '!$Q$2:$Q$41</c:f>
              <c:strCache>
                <c:ptCount val="40"/>
                <c:pt idx="0">
                  <c:v>Working parents support</c:v>
                </c:pt>
                <c:pt idx="1">
                  <c:v>Support for parents (incl. mental health)</c:v>
                </c:pt>
                <c:pt idx="2">
                  <c:v>Wrap-around care (breakfast, after school)</c:v>
                </c:pt>
                <c:pt idx="3">
                  <c:v>FEEE/EE - start of eligibility, cost implications</c:v>
                </c:pt>
                <c:pt idx="4">
                  <c:v>Childcare cost - impact on family</c:v>
                </c:pt>
                <c:pt idx="5">
                  <c:v>Toddler/community groups/clubs</c:v>
                </c:pt>
                <c:pt idx="6">
                  <c:v>ECFWS/Family Hubs</c:v>
                </c:pt>
                <c:pt idx="7">
                  <c:v>Provision worse/limited than elsewhere, limitations in an area</c:v>
                </c:pt>
                <c:pt idx="8">
                  <c:v>SEND - Better/earlier SEND support/intervention for children</c:v>
                </c:pt>
                <c:pt idx="9">
                  <c:v>Health visitors </c:v>
                </c:pt>
                <c:pt idx="10">
                  <c:v>FEEE - other comments (incl. FEEE funding rates not covering settings' own costs)</c:v>
                </c:pt>
                <c:pt idx="11">
                  <c:v>Childminder</c:v>
                </c:pt>
                <c:pt idx="12">
                  <c:v>Other</c:v>
                </c:pt>
                <c:pt idx="13">
                  <c:v>Holiday childcare</c:v>
                </c:pt>
                <c:pt idx="14">
                  <c:v>Broader system</c:v>
                </c:pt>
                <c:pt idx="15">
                  <c:v>IAG</c:v>
                </c:pt>
                <c:pt idx="16">
                  <c:v>Limited childcare options/difficult to find childcare</c:v>
                </c:pt>
                <c:pt idx="17">
                  <c:v>Flexibility of childcare - Longer hours needed (e.g. 7am-6.30pm), shift pattern </c:v>
                </c:pt>
                <c:pt idx="18">
                  <c:v>Covid impact on childcare/other provision, incl. health policies and rules at settings</c:v>
                </c:pt>
                <c:pt idx="19">
                  <c:v>C19 - Support for young children post Covid, to avoid long term impacts (+parents)</c:v>
                </c:pt>
                <c:pt idx="20">
                  <c:v>SEND - Better SEND IAG/training for childcare staff </c:v>
                </c:pt>
                <c:pt idx="21">
                  <c:v>Childcare IAG</c:v>
                </c:pt>
                <c:pt idx="22">
                  <c:v>SEND - Better SEND IAG for parents</c:v>
                </c:pt>
                <c:pt idx="23">
                  <c:v>Funding for EY - more</c:v>
                </c:pt>
                <c:pt idx="24">
                  <c:v>Breastfeeding support</c:v>
                </c:pt>
                <c:pt idx="25">
                  <c:v>Transition to school - info</c:v>
                </c:pt>
                <c:pt idx="26">
                  <c:v>Structured vs. play-based learning, content of learning </c:v>
                </c:pt>
                <c:pt idx="27">
                  <c:v>More outdoor encouragement/physical activities</c:v>
                </c:pt>
                <c:pt idx="28">
                  <c:v>Flexibility of childcare - term time only provision needed</c:v>
                </c:pt>
                <c:pt idx="29">
                  <c:v>Importance of FEEE/EE - keep</c:v>
                </c:pt>
                <c:pt idx="30">
                  <c:v>Children's mental health (incl. impact of Covid19) </c:v>
                </c:pt>
                <c:pt idx="31">
                  <c:v>Better communication with parents</c:v>
                </c:pt>
                <c:pt idx="32">
                  <c:v>Compliments for particular settings</c:v>
                </c:pt>
                <c:pt idx="33">
                  <c:v>Older children support/provision</c:v>
                </c:pt>
                <c:pt idx="34">
                  <c:v>Funding - other</c:v>
                </c:pt>
                <c:pt idx="35">
                  <c:v>Single parent support</c:v>
                </c:pt>
                <c:pt idx="36">
                  <c:v>Developmental/learning milestones at EY - clear info for parents </c:v>
                </c:pt>
                <c:pt idx="37">
                  <c:v>Maintained nurseries funding - guaranteed</c:v>
                </c:pt>
                <c:pt idx="38">
                  <c:v>Info on deferring school start for summer borns</c:v>
                </c:pt>
                <c:pt idx="39">
                  <c:v>School children - supporting their learning at home - info</c:v>
                </c:pt>
              </c:strCache>
            </c:strRef>
          </c:cat>
          <c:val>
            <c:numRef>
              <c:f>'[Childcare survey n1262 summary 1491293 v1.1.xlsx]Q103 and 104 theme '!$R$2:$R$41</c:f>
              <c:numCache>
                <c:formatCode>General</c:formatCode>
                <c:ptCount val="40"/>
                <c:pt idx="0">
                  <c:v>95</c:v>
                </c:pt>
                <c:pt idx="1">
                  <c:v>83</c:v>
                </c:pt>
                <c:pt idx="2">
                  <c:v>71</c:v>
                </c:pt>
                <c:pt idx="3">
                  <c:v>69</c:v>
                </c:pt>
                <c:pt idx="4">
                  <c:v>66</c:v>
                </c:pt>
                <c:pt idx="5">
                  <c:v>62</c:v>
                </c:pt>
                <c:pt idx="6">
                  <c:v>50</c:v>
                </c:pt>
                <c:pt idx="7">
                  <c:v>44</c:v>
                </c:pt>
                <c:pt idx="8">
                  <c:v>39</c:v>
                </c:pt>
                <c:pt idx="9">
                  <c:v>34</c:v>
                </c:pt>
                <c:pt idx="10">
                  <c:v>29</c:v>
                </c:pt>
                <c:pt idx="11">
                  <c:v>26</c:v>
                </c:pt>
                <c:pt idx="12">
                  <c:v>26</c:v>
                </c:pt>
                <c:pt idx="13">
                  <c:v>25</c:v>
                </c:pt>
                <c:pt idx="14">
                  <c:v>25</c:v>
                </c:pt>
                <c:pt idx="15">
                  <c:v>24</c:v>
                </c:pt>
                <c:pt idx="16">
                  <c:v>23</c:v>
                </c:pt>
                <c:pt idx="17">
                  <c:v>22</c:v>
                </c:pt>
                <c:pt idx="18">
                  <c:v>22</c:v>
                </c:pt>
                <c:pt idx="19">
                  <c:v>22</c:v>
                </c:pt>
                <c:pt idx="20">
                  <c:v>19</c:v>
                </c:pt>
                <c:pt idx="21">
                  <c:v>18</c:v>
                </c:pt>
                <c:pt idx="22">
                  <c:v>17</c:v>
                </c:pt>
                <c:pt idx="23">
                  <c:v>17</c:v>
                </c:pt>
                <c:pt idx="24">
                  <c:v>15</c:v>
                </c:pt>
                <c:pt idx="25">
                  <c:v>15</c:v>
                </c:pt>
                <c:pt idx="26">
                  <c:v>14</c:v>
                </c:pt>
                <c:pt idx="27">
                  <c:v>12</c:v>
                </c:pt>
                <c:pt idx="28">
                  <c:v>11</c:v>
                </c:pt>
                <c:pt idx="29">
                  <c:v>10</c:v>
                </c:pt>
                <c:pt idx="30">
                  <c:v>9</c:v>
                </c:pt>
                <c:pt idx="31">
                  <c:v>9</c:v>
                </c:pt>
                <c:pt idx="32">
                  <c:v>8</c:v>
                </c:pt>
                <c:pt idx="33">
                  <c:v>8</c:v>
                </c:pt>
                <c:pt idx="34">
                  <c:v>8</c:v>
                </c:pt>
                <c:pt idx="35">
                  <c:v>7</c:v>
                </c:pt>
                <c:pt idx="36">
                  <c:v>6</c:v>
                </c:pt>
                <c:pt idx="37">
                  <c:v>5</c:v>
                </c:pt>
                <c:pt idx="38">
                  <c:v>4</c:v>
                </c:pt>
                <c:pt idx="39">
                  <c:v>3</c:v>
                </c:pt>
              </c:numCache>
            </c:numRef>
          </c:val>
          <c:extLst>
            <c:ext xmlns:c16="http://schemas.microsoft.com/office/drawing/2014/chart" uri="{C3380CC4-5D6E-409C-BE32-E72D297353CC}">
              <c16:uniqueId val="{00000000-2066-4922-8F7B-F0D9539FB3A2}"/>
            </c:ext>
          </c:extLst>
        </c:ser>
        <c:dLbls>
          <c:dLblPos val="outEnd"/>
          <c:showLegendKey val="0"/>
          <c:showVal val="1"/>
          <c:showCatName val="0"/>
          <c:showSerName val="0"/>
          <c:showPercent val="0"/>
          <c:showBubbleSize val="0"/>
        </c:dLbls>
        <c:gapWidth val="219"/>
        <c:overlap val="-27"/>
        <c:axId val="1015641672"/>
        <c:axId val="1015641344"/>
      </c:barChart>
      <c:catAx>
        <c:axId val="101564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15641344"/>
        <c:crosses val="autoZero"/>
        <c:auto val="1"/>
        <c:lblAlgn val="ctr"/>
        <c:lblOffset val="100"/>
        <c:noMultiLvlLbl val="0"/>
      </c:catAx>
      <c:valAx>
        <c:axId val="1015641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15641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GB" dirty="0"/>
              <a:t>Family work status –</a:t>
            </a:r>
            <a:r>
              <a:rPr lang="en-GB" baseline="0" dirty="0"/>
              <a:t> </a:t>
            </a:r>
            <a:r>
              <a:rPr lang="en-GB" b="1" baseline="0" dirty="0"/>
              <a:t>lone parents</a:t>
            </a:r>
            <a:endParaRPr lang="en-GB" b="1" dirty="0"/>
          </a:p>
        </c:rich>
      </c:tx>
      <c:overlay val="0"/>
    </c:title>
    <c:autoTitleDeleted val="0"/>
    <c:plotArea>
      <c:layout/>
      <c:pieChart>
        <c:varyColors val="1"/>
        <c:ser>
          <c:idx val="0"/>
          <c:order val="0"/>
          <c:dPt>
            <c:idx val="1"/>
            <c:bubble3D val="0"/>
            <c:spPr>
              <a:solidFill>
                <a:schemeClr val="accent3"/>
              </a:solidFill>
            </c:spPr>
            <c:extLst>
              <c:ext xmlns:c16="http://schemas.microsoft.com/office/drawing/2014/chart" uri="{C3380CC4-5D6E-409C-BE32-E72D297353CC}">
                <c16:uniqueId val="{00000004-8DD5-4EE2-98A4-89509F39C337}"/>
              </c:ext>
            </c:extLst>
          </c:dPt>
          <c:dPt>
            <c:idx val="2"/>
            <c:bubble3D val="0"/>
            <c:spPr>
              <a:solidFill>
                <a:schemeClr val="accent4"/>
              </a:solidFill>
            </c:spPr>
            <c:extLst>
              <c:ext xmlns:c16="http://schemas.microsoft.com/office/drawing/2014/chart" uri="{C3380CC4-5D6E-409C-BE32-E72D297353CC}">
                <c16:uniqueId val="{00000003-8DD5-4EE2-98A4-89509F39C337}"/>
              </c:ext>
            </c:extLst>
          </c:dPt>
          <c:dPt>
            <c:idx val="3"/>
            <c:bubble3D val="0"/>
            <c:spPr>
              <a:solidFill>
                <a:schemeClr val="bg1">
                  <a:lumMod val="65000"/>
                </a:schemeClr>
              </a:solidFill>
            </c:spPr>
            <c:extLst>
              <c:ext xmlns:c16="http://schemas.microsoft.com/office/drawing/2014/chart" uri="{C3380CC4-5D6E-409C-BE32-E72D297353CC}">
                <c16:uniqueId val="{00000001-8DD5-4EE2-98A4-89509F39C337}"/>
              </c:ext>
            </c:extLst>
          </c:dPt>
          <c:dLbls>
            <c:dLbl>
              <c:idx val="0"/>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D5-4EE2-98A4-89509F39C337}"/>
                </c:ext>
              </c:extLst>
            </c:dLbl>
            <c:dLbl>
              <c:idx val="1"/>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D5-4EE2-98A4-89509F39C337}"/>
                </c:ext>
              </c:extLst>
            </c:dLbl>
            <c:dLbl>
              <c:idx val="2"/>
              <c:layout>
                <c:manualLayout>
                  <c:x val="-9.1635170603674536E-3"/>
                  <c:y val="-5.3752308739185382E-3"/>
                </c:manualLayout>
              </c:layout>
              <c:spPr>
                <a:noFill/>
                <a:ln>
                  <a:solidFill>
                    <a:schemeClr val="accent4"/>
                  </a:solid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DD5-4EE2-98A4-89509F39C337}"/>
                </c:ext>
              </c:extLst>
            </c:dLbl>
            <c:dLbl>
              <c:idx val="3"/>
              <c:layout>
                <c:manualLayout>
                  <c:x val="6.4467541557305302E-2"/>
                  <c:y val="-3.8944784679692816E-3"/>
                </c:manualLayout>
              </c:layout>
              <c:spPr>
                <a:noFill/>
                <a:ln>
                  <a:solidFill>
                    <a:schemeClr val="bg1">
                      <a:lumMod val="65000"/>
                    </a:schemeClr>
                  </a:solid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DD5-4EE2-98A4-89509F39C337}"/>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'[Childcare survey n1262 summary 1491293 v1.1.xlsx]Q5 - Lone work'!$B$4:$B$7</c:f>
              <c:strCache>
                <c:ptCount val="4"/>
                <c:pt idx="0">
                  <c:v>I am working</c:v>
                </c:pt>
                <c:pt idx="1">
                  <c:v>I am not currently working</c:v>
                </c:pt>
                <c:pt idx="2">
                  <c:v>I am on maternity/parental leave</c:v>
                </c:pt>
                <c:pt idx="3">
                  <c:v>Prefer not to say</c:v>
                </c:pt>
              </c:strCache>
            </c:strRef>
          </c:cat>
          <c:val>
            <c:numRef>
              <c:f>'[Childcare survey n1262 summary 1491293 v1.1.xlsx]Q5 - Lone work'!$D$4:$D$7</c:f>
              <c:numCache>
                <c:formatCode>0.0%</c:formatCode>
                <c:ptCount val="4"/>
                <c:pt idx="0">
                  <c:v>0.71232876712328763</c:v>
                </c:pt>
                <c:pt idx="1">
                  <c:v>0.26027397260273971</c:v>
                </c:pt>
                <c:pt idx="2">
                  <c:v>2.0547945205479454E-2</c:v>
                </c:pt>
                <c:pt idx="3">
                  <c:v>6.8493150684931503E-3</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0-8DD5-4EE2-98A4-89509F39C337}"/>
            </c:ext>
          </c:extLst>
        </c:ser>
        <c:dLbls>
          <c:showLegendKey val="0"/>
          <c:showVal val="1"/>
          <c:showCatName val="0"/>
          <c:showSerName val="0"/>
          <c:showPercent val="0"/>
          <c:showBubbleSize val="0"/>
          <c:separator>
</c:separator>
          <c:showLeaderLines val="0"/>
        </c:dLbls>
        <c:firstSliceAng val="0"/>
      </c:pieChart>
    </c:plotArea>
    <c:legend>
      <c:legendPos val="r"/>
      <c:overlay val="0"/>
      <c:txPr>
        <a:bodyPr/>
        <a:lstStyle/>
        <a:p>
          <a:pPr>
            <a:defRPr sz="1200"/>
          </a:pPr>
          <a:endParaRPr lang="en-US"/>
        </a:p>
      </c:txPr>
    </c:legend>
    <c:plotVisOnly val="1"/>
    <c:dispBlanksAs val="zero"/>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GB"/>
              <a:t>What is your current household income before tax?</a:t>
            </a:r>
          </a:p>
        </c:rich>
      </c:tx>
      <c:overlay val="0"/>
    </c:title>
    <c:autoTitleDeleted val="0"/>
    <c:plotArea>
      <c:layout>
        <c:manualLayout>
          <c:layoutTarget val="inner"/>
          <c:xMode val="edge"/>
          <c:yMode val="edge"/>
          <c:x val="9.0357480314960631E-2"/>
          <c:y val="0.19769296199086225"/>
          <c:w val="0.88075363079615043"/>
          <c:h val="0.53922629236562825"/>
        </c:manualLayout>
      </c:layout>
      <c:barChart>
        <c:barDir val="col"/>
        <c:grouping val="clustered"/>
        <c:varyColors val="0"/>
        <c:ser>
          <c:idx val="0"/>
          <c:order val="0"/>
          <c:invertIfNegative val="0"/>
          <c:dPt>
            <c:idx val="9"/>
            <c:invertIfNegative val="0"/>
            <c:bubble3D val="0"/>
            <c:spPr>
              <a:solidFill>
                <a:schemeClr val="bg1">
                  <a:lumMod val="65000"/>
                </a:schemeClr>
              </a:solidFill>
            </c:spPr>
            <c:extLst>
              <c:ext xmlns:c16="http://schemas.microsoft.com/office/drawing/2014/chart" uri="{C3380CC4-5D6E-409C-BE32-E72D297353CC}">
                <c16:uniqueId val="{00000001-EFF5-42AF-9ABA-7F6D65CEA79D}"/>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'[Childcare survey n1262 summary 1491293 v1.1.xlsx]Q6 - Income'!$B$4:$B$13</c:f>
              <c:strCache>
                <c:ptCount val="10"/>
                <c:pt idx="0">
                  <c:v>Under £15,000</c:v>
                </c:pt>
                <c:pt idx="1">
                  <c:v>£15,000 - £24,999</c:v>
                </c:pt>
                <c:pt idx="2">
                  <c:v>£25,000 - £34,999</c:v>
                </c:pt>
                <c:pt idx="3">
                  <c:v>£35,000 - £44,999</c:v>
                </c:pt>
                <c:pt idx="4">
                  <c:v>£45,000 - £59,999</c:v>
                </c:pt>
                <c:pt idx="5">
                  <c:v>£60,000 - £74,999</c:v>
                </c:pt>
                <c:pt idx="6">
                  <c:v>£75,000 - £89,999</c:v>
                </c:pt>
                <c:pt idx="7">
                  <c:v>£90,000 - £100,000</c:v>
                </c:pt>
                <c:pt idx="8">
                  <c:v>Over £100,000</c:v>
                </c:pt>
                <c:pt idx="9">
                  <c:v>Prefer not to say</c:v>
                </c:pt>
              </c:strCache>
            </c:strRef>
          </c:cat>
          <c:val>
            <c:numRef>
              <c:f>'[Childcare survey n1262 summary 1491293 v1.1.xlsx]Q6 - Income'!$D$4:$D$13</c:f>
              <c:numCache>
                <c:formatCode>0.0%</c:formatCode>
                <c:ptCount val="10"/>
                <c:pt idx="0">
                  <c:v>9.3576526566217288E-2</c:v>
                </c:pt>
                <c:pt idx="1">
                  <c:v>8.5646312450436163E-2</c:v>
                </c:pt>
                <c:pt idx="2">
                  <c:v>0.1007137192704203</c:v>
                </c:pt>
                <c:pt idx="3">
                  <c:v>0.13877874702616971</c:v>
                </c:pt>
                <c:pt idx="4">
                  <c:v>0.17605075337034101</c:v>
                </c:pt>
                <c:pt idx="5">
                  <c:v>0.12688342585249801</c:v>
                </c:pt>
                <c:pt idx="6">
                  <c:v>6.3441712926249005E-2</c:v>
                </c:pt>
                <c:pt idx="7">
                  <c:v>4.3616177636796191E-2</c:v>
                </c:pt>
                <c:pt idx="8">
                  <c:v>7.2164948453608255E-2</c:v>
                </c:pt>
                <c:pt idx="9">
                  <c:v>9.9127676447264085E-2</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2-EFF5-42AF-9ABA-7F6D65CEA79D}"/>
            </c:ext>
          </c:extLst>
        </c:ser>
        <c:dLbls>
          <c:showLegendKey val="0"/>
          <c:showVal val="0"/>
          <c:showCatName val="0"/>
          <c:showSerName val="0"/>
          <c:showPercent val="0"/>
          <c:showBubbleSize val="0"/>
        </c:dLbls>
        <c:gapWidth val="100"/>
        <c:axId val="989973792"/>
        <c:axId val="989972152"/>
      </c:barChart>
      <c:catAx>
        <c:axId val="989973792"/>
        <c:scaling>
          <c:orientation val="minMax"/>
        </c:scaling>
        <c:delete val="0"/>
        <c:axPos val="b"/>
        <c:numFmt formatCode="General" sourceLinked="1"/>
        <c:majorTickMark val="out"/>
        <c:minorTickMark val="none"/>
        <c:tickLblPos val="nextTo"/>
        <c:txPr>
          <a:bodyPr rot="-2700000" vert="horz"/>
          <a:lstStyle/>
          <a:p>
            <a:pPr>
              <a:defRPr sz="1200">
                <a:solidFill>
                  <a:schemeClr val="tx1"/>
                </a:solidFill>
              </a:defRPr>
            </a:pPr>
            <a:endParaRPr lang="en-US"/>
          </a:p>
        </c:txPr>
        <c:crossAx val="989972152"/>
        <c:crosses val="autoZero"/>
        <c:auto val="1"/>
        <c:lblAlgn val="ctr"/>
        <c:lblOffset val="100"/>
        <c:noMultiLvlLbl val="0"/>
      </c:catAx>
      <c:valAx>
        <c:axId val="989972152"/>
        <c:scaling>
          <c:orientation val="minMax"/>
        </c:scaling>
        <c:delete val="0"/>
        <c:axPos val="l"/>
        <c:majorGridlines/>
        <c:numFmt formatCode="0.0%" sourceLinked="1"/>
        <c:majorTickMark val="out"/>
        <c:minorTickMark val="none"/>
        <c:tickLblPos val="nextTo"/>
        <c:txPr>
          <a:bodyPr/>
          <a:lstStyle/>
          <a:p>
            <a:pPr>
              <a:defRPr sz="1200"/>
            </a:pPr>
            <a:endParaRPr lang="en-US"/>
          </a:p>
        </c:txPr>
        <c:crossAx val="989973792"/>
        <c:crosses val="autoZero"/>
        <c:crossBetween val="between"/>
      </c:valAx>
    </c:plotArea>
    <c:plotVisOnly val="1"/>
    <c:dispBlanksAs val="zero"/>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t>Receipt</a:t>
            </a:r>
            <a:r>
              <a:rPr lang="en-GB" sz="1600" baseline="0"/>
              <a:t> of income and other support packages </a:t>
            </a:r>
            <a:endParaRPr lang="en-GB"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524995144688291"/>
          <c:y val="9.2136994670375158E-2"/>
          <c:w val="0.37881426814268143"/>
          <c:h val="0.85176408170483686"/>
        </c:manualLayout>
      </c:layout>
      <c:barChart>
        <c:barDir val="bar"/>
        <c:grouping val="clustered"/>
        <c:varyColors val="0"/>
        <c:ser>
          <c:idx val="0"/>
          <c:order val="0"/>
          <c:spPr>
            <a:solidFill>
              <a:schemeClr val="accent1"/>
            </a:solidFill>
            <a:ln>
              <a:noFill/>
            </a:ln>
            <a:effectLst/>
          </c:spPr>
          <c:invertIfNegative val="0"/>
          <c:dLbls>
            <c:dLbl>
              <c:idx val="9"/>
              <c:tx>
                <c:rich>
                  <a:bodyPr/>
                  <a:lstStyle/>
                  <a:p>
                    <a:fld id="{1A6B2D8A-E23C-418C-880C-99F454EF4AB4}" type="VALUE">
                      <a:rPr lang="en-US"/>
                      <a:pPr/>
                      <a:t>[VALUE]</a:t>
                    </a:fld>
                    <a:r>
                      <a:rPr lang="en-US"/>
                      <a:t> (39)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B5-4FCD-8CB1-5C463C56E7CF}"/>
                </c:ext>
              </c:extLst>
            </c:dLbl>
            <c:dLbl>
              <c:idx val="10"/>
              <c:tx>
                <c:rich>
                  <a:bodyPr/>
                  <a:lstStyle/>
                  <a:p>
                    <a:fld id="{DAEFFED2-82E6-48FC-B664-48D49F2B721C}" type="VALUE">
                      <a:rPr lang="en-US"/>
                      <a:pPr/>
                      <a:t>[VALUE]</a:t>
                    </a:fld>
                    <a:r>
                      <a:rPr lang="en-US"/>
                      <a:t> (66)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B5-4FCD-8CB1-5C463C56E7CF}"/>
                </c:ext>
              </c:extLst>
            </c:dLbl>
            <c:dLbl>
              <c:idx val="11"/>
              <c:tx>
                <c:rich>
                  <a:bodyPr/>
                  <a:lstStyle/>
                  <a:p>
                    <a:fld id="{79300D41-3D3F-4166-AAC3-CCFD735967FE}" type="VALUE">
                      <a:rPr lang="en-US"/>
                      <a:pPr/>
                      <a:t>[VALUE]</a:t>
                    </a:fld>
                    <a:r>
                      <a:rPr lang="en-US"/>
                      <a:t> (69)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B5-4FCD-8CB1-5C463C56E7CF}"/>
                </c:ext>
              </c:extLst>
            </c:dLbl>
            <c:dLbl>
              <c:idx val="12"/>
              <c:tx>
                <c:rich>
                  <a:bodyPr/>
                  <a:lstStyle/>
                  <a:p>
                    <a:fld id="{2E82F682-4DEB-40B2-964C-F649F79134E2}" type="VALUE">
                      <a:rPr lang="en-US"/>
                      <a:pPr/>
                      <a:t>[VALUE]</a:t>
                    </a:fld>
                    <a:r>
                      <a:rPr lang="en-US"/>
                      <a:t> (101)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B5-4FCD-8CB1-5C463C56E7CF}"/>
                </c:ext>
              </c:extLst>
            </c:dLbl>
            <c:dLbl>
              <c:idx val="13"/>
              <c:tx>
                <c:rich>
                  <a:bodyPr/>
                  <a:lstStyle/>
                  <a:p>
                    <a:fld id="{ABE1CBA8-0051-41CF-A72D-51780643C7D0}" type="VALUE">
                      <a:rPr lang="en-US"/>
                      <a:pPr/>
                      <a:t>[VALUE]</a:t>
                    </a:fld>
                    <a:r>
                      <a:rPr lang="en-US"/>
                      <a:t> (971)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2B5-4FCD-8CB1-5C463C56E7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v1.1.xlsx]Question 2'!$B$23:$B$36</c:f>
              <c:strCache>
                <c:ptCount val="14"/>
                <c:pt idx="0">
                  <c:v>I receive Pension Guarantee Credit</c:v>
                </c:pt>
                <c:pt idx="1">
                  <c:v>I receive support under part 6 of the Immigration and Asylum Act, 1999</c:v>
                </c:pt>
                <c:pt idx="2">
                  <c:v>I receive Income-based Jobseeker's Allowance</c:v>
                </c:pt>
                <c:pt idx="3">
                  <c:v>I receive income related Employment and Support Allowance</c:v>
                </c:pt>
                <c:pt idx="4">
                  <c:v>I receive Working Tax Credit run-on, paid for 4 weeks after stopping qualifying for Working Tax Credit</c:v>
                </c:pt>
                <c:pt idx="5">
                  <c:v>My child is looked after by Essex County Council</c:v>
                </c:pt>
                <c:pt idx="6">
                  <c:v>My child has left care under a special guardianship order, child arrangements order or adoption order</c:v>
                </c:pt>
                <c:pt idx="7">
                  <c:v>I receive Income Support</c:v>
                </c:pt>
                <c:pt idx="8">
                  <c:v>Prefer not to say</c:v>
                </c:pt>
                <c:pt idx="9">
                  <c:v>My child has an Education, health and care (EHC) plan</c:v>
                </c:pt>
                <c:pt idx="10">
                  <c:v>My child gets a Disability Allowance</c:v>
                </c:pt>
                <c:pt idx="11">
                  <c:v>I receive Child Tax Credit (not Working Tax Credit) as my annual income is below £16,190</c:v>
                </c:pt>
                <c:pt idx="12">
                  <c:v>I receive Universal Credit (my partner and I have a combined income from work of £15,400 or less a year, after tax)</c:v>
                </c:pt>
                <c:pt idx="13">
                  <c:v>None</c:v>
                </c:pt>
              </c:strCache>
            </c:strRef>
          </c:cat>
          <c:val>
            <c:numRef>
              <c:f>'[Childcare survey n1262 summary 1491293 v1.1.xlsx]Question 2'!$D$23:$D$36</c:f>
              <c:numCache>
                <c:formatCode>0.0%</c:formatCode>
                <c:ptCount val="14"/>
                <c:pt idx="0">
                  <c:v>8.0064051240992789E-4</c:v>
                </c:pt>
                <c:pt idx="1">
                  <c:v>8.0064051240992789E-4</c:v>
                </c:pt>
                <c:pt idx="2">
                  <c:v>2.4019215372297841E-3</c:v>
                </c:pt>
                <c:pt idx="3">
                  <c:v>5.6044835868694952E-3</c:v>
                </c:pt>
                <c:pt idx="4">
                  <c:v>5.6044835868694952E-3</c:v>
                </c:pt>
                <c:pt idx="5">
                  <c:v>6.4051240992794231E-3</c:v>
                </c:pt>
                <c:pt idx="6">
                  <c:v>7.2057646116893519E-3</c:v>
                </c:pt>
                <c:pt idx="7">
                  <c:v>1.6813450760608487E-2</c:v>
                </c:pt>
                <c:pt idx="8">
                  <c:v>2.4019215372297838E-2</c:v>
                </c:pt>
                <c:pt idx="9">
                  <c:v>3.122497998398719E-2</c:v>
                </c:pt>
                <c:pt idx="10">
                  <c:v>5.2842273819055242E-2</c:v>
                </c:pt>
                <c:pt idx="11">
                  <c:v>5.5244195356285025E-2</c:v>
                </c:pt>
                <c:pt idx="12">
                  <c:v>8.0864691753402732E-2</c:v>
                </c:pt>
                <c:pt idx="13">
                  <c:v>0.77742193755004008</c:v>
                </c:pt>
              </c:numCache>
            </c:numRef>
          </c:val>
          <c:extLst>
            <c:ext xmlns:c16="http://schemas.microsoft.com/office/drawing/2014/chart" uri="{C3380CC4-5D6E-409C-BE32-E72D297353CC}">
              <c16:uniqueId val="{00000005-42B5-4FCD-8CB1-5C463C56E7CF}"/>
            </c:ext>
          </c:extLst>
        </c:ser>
        <c:dLbls>
          <c:dLblPos val="outEnd"/>
          <c:showLegendKey val="0"/>
          <c:showVal val="1"/>
          <c:showCatName val="0"/>
          <c:showSerName val="0"/>
          <c:showPercent val="0"/>
          <c:showBubbleSize val="0"/>
        </c:dLbls>
        <c:gapWidth val="182"/>
        <c:axId val="1014110232"/>
        <c:axId val="1014110560"/>
      </c:barChart>
      <c:catAx>
        <c:axId val="1014110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4110560"/>
        <c:crosses val="autoZero"/>
        <c:auto val="1"/>
        <c:lblAlgn val="ctr"/>
        <c:lblOffset val="100"/>
        <c:noMultiLvlLbl val="0"/>
      </c:catAx>
      <c:valAx>
        <c:axId val="10141105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110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GB" sz="1800" b="1"/>
              <a:t>Survey respondents - Essex districts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6087420392620314"/>
          <c:y val="0.10161529971883727"/>
          <c:w val="0.7128995631024907"/>
          <c:h val="0.75644883337717284"/>
        </c:manualLayout>
      </c:layout>
      <c:barChart>
        <c:barDir val="bar"/>
        <c:grouping val="clustered"/>
        <c:varyColors val="0"/>
        <c:ser>
          <c:idx val="2"/>
          <c:order val="1"/>
          <c:tx>
            <c:v>Essex population 2011 census</c:v>
          </c:tx>
          <c:spPr>
            <a:solidFill>
              <a:schemeClr val="accent3"/>
            </a:solidFill>
            <a:ln>
              <a:noFill/>
            </a:ln>
            <a:effectLst/>
          </c:spPr>
          <c:invertIfNegative val="0"/>
          <c:dLbls>
            <c:dLbl>
              <c:idx val="2"/>
              <c:layout>
                <c:manualLayout>
                  <c:x val="1.2799956690360265E-2"/>
                  <c:y val="7.49007123234663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96-4E65-9C49-1F7A186FB5E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v1.1.xlsx]Q9 District'!$B$66:$B$78</c:f>
              <c:strCache>
                <c:ptCount val="13"/>
                <c:pt idx="0">
                  <c:v>Prefer not to say</c:v>
                </c:pt>
                <c:pt idx="1">
                  <c:v>Uttlesford</c:v>
                </c:pt>
                <c:pt idx="2">
                  <c:v>Tendring</c:v>
                </c:pt>
                <c:pt idx="3">
                  <c:v>Rochford</c:v>
                </c:pt>
                <c:pt idx="4">
                  <c:v>Maldon</c:v>
                </c:pt>
                <c:pt idx="5">
                  <c:v>Harlow</c:v>
                </c:pt>
                <c:pt idx="6">
                  <c:v>Epping Forest</c:v>
                </c:pt>
                <c:pt idx="7">
                  <c:v>Colchester</c:v>
                </c:pt>
                <c:pt idx="8">
                  <c:v>Chelmsford</c:v>
                </c:pt>
                <c:pt idx="9">
                  <c:v>Castle Point</c:v>
                </c:pt>
                <c:pt idx="10">
                  <c:v>Brentwood</c:v>
                </c:pt>
                <c:pt idx="11">
                  <c:v>Braintree</c:v>
                </c:pt>
                <c:pt idx="12">
                  <c:v>Basildon</c:v>
                </c:pt>
              </c:strCache>
            </c:strRef>
          </c:cat>
          <c:val>
            <c:numRef>
              <c:f>'[Childcare survey n1262 summary 1491293 v1.1.xlsx]Q9 District'!$G$66:$G$78</c:f>
              <c:numCache>
                <c:formatCode>0.0%</c:formatCode>
                <c:ptCount val="13"/>
                <c:pt idx="0" formatCode="General">
                  <c:v>0</c:v>
                </c:pt>
                <c:pt idx="1">
                  <c:v>5.922190003710473E-2</c:v>
                </c:pt>
                <c:pt idx="2">
                  <c:v>9.7982602003655508E-2</c:v>
                </c:pt>
                <c:pt idx="3">
                  <c:v>5.8865969464180191E-2</c:v>
                </c:pt>
                <c:pt idx="4">
                  <c:v>4.3529347094149823E-2</c:v>
                </c:pt>
                <c:pt idx="5">
                  <c:v>5.9089284978080726E-2</c:v>
                </c:pt>
                <c:pt idx="6">
                  <c:v>8.9546772575480646E-2</c:v>
                </c:pt>
                <c:pt idx="7">
                  <c:v>0.12824151057484848</c:v>
                </c:pt>
                <c:pt idx="8">
                  <c:v>0.1196208446136298</c:v>
                </c:pt>
                <c:pt idx="9">
                  <c:v>6.1656382700949607E-2</c:v>
                </c:pt>
                <c:pt idx="10">
                  <c:v>5.2486704137864694E-2</c:v>
                </c:pt>
                <c:pt idx="11">
                  <c:v>0.10375513625681972</c:v>
                </c:pt>
                <c:pt idx="12">
                  <c:v>0.12600354556323609</c:v>
                </c:pt>
              </c:numCache>
            </c:numRef>
          </c:val>
          <c:extLst>
            <c:ext xmlns:c16="http://schemas.microsoft.com/office/drawing/2014/chart" uri="{C3380CC4-5D6E-409C-BE32-E72D297353CC}">
              <c16:uniqueId val="{00000000-A696-4E65-9C49-1F7A186FB5E0}"/>
            </c:ext>
          </c:extLst>
        </c:ser>
        <c:ser>
          <c:idx val="1"/>
          <c:order val="2"/>
          <c:tx>
            <c:v>Survey response rate</c:v>
          </c:tx>
          <c:spPr>
            <a:solidFill>
              <a:schemeClr val="accent2"/>
            </a:solidFill>
            <a:ln>
              <a:noFill/>
            </a:ln>
            <a:effectLst/>
          </c:spPr>
          <c:invertIfNegative val="0"/>
          <c:dLbls>
            <c:dLbl>
              <c:idx val="2"/>
              <c:layout>
                <c:manualLayout>
                  <c:x val="6.9485551166998977E-2"/>
                  <c:y val="-1.498004416979539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0991865620324194E-2"/>
                      <c:h val="4.1956980648093646E-2"/>
                    </c:manualLayout>
                  </c15:layout>
                </c:ext>
                <c:ext xmlns:c16="http://schemas.microsoft.com/office/drawing/2014/chart" uri="{C3380CC4-5D6E-409C-BE32-E72D297353CC}">
                  <c16:uniqueId val="{00000003-A696-4E65-9C49-1F7A186FB5E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v1.1.xlsx]Q9 District'!$B$66:$B$78</c:f>
              <c:strCache>
                <c:ptCount val="13"/>
                <c:pt idx="0">
                  <c:v>Prefer not to say</c:v>
                </c:pt>
                <c:pt idx="1">
                  <c:v>Uttlesford</c:v>
                </c:pt>
                <c:pt idx="2">
                  <c:v>Tendring</c:v>
                </c:pt>
                <c:pt idx="3">
                  <c:v>Rochford</c:v>
                </c:pt>
                <c:pt idx="4">
                  <c:v>Maldon</c:v>
                </c:pt>
                <c:pt idx="5">
                  <c:v>Harlow</c:v>
                </c:pt>
                <c:pt idx="6">
                  <c:v>Epping Forest</c:v>
                </c:pt>
                <c:pt idx="7">
                  <c:v>Colchester</c:v>
                </c:pt>
                <c:pt idx="8">
                  <c:v>Chelmsford</c:v>
                </c:pt>
                <c:pt idx="9">
                  <c:v>Castle Point</c:v>
                </c:pt>
                <c:pt idx="10">
                  <c:v>Brentwood</c:v>
                </c:pt>
                <c:pt idx="11">
                  <c:v>Braintree</c:v>
                </c:pt>
                <c:pt idx="12">
                  <c:v>Basildon</c:v>
                </c:pt>
              </c:strCache>
            </c:strRef>
          </c:cat>
          <c:val>
            <c:numRef>
              <c:f>'[Childcare survey n1262 summary 1491293 v1.1.xlsx]Q9 District'!$D$66:$D$78</c:f>
              <c:numCache>
                <c:formatCode>0.0%</c:formatCode>
                <c:ptCount val="13"/>
                <c:pt idx="0">
                  <c:v>3.9619651347068147E-3</c:v>
                </c:pt>
                <c:pt idx="1">
                  <c:v>4.9128367670364499E-2</c:v>
                </c:pt>
                <c:pt idx="2">
                  <c:v>9.9049128367670353E-2</c:v>
                </c:pt>
                <c:pt idx="3">
                  <c:v>8.7955625990491282E-2</c:v>
                </c:pt>
                <c:pt idx="4">
                  <c:v>2.5356576862123611E-2</c:v>
                </c:pt>
                <c:pt idx="5">
                  <c:v>4.4374009508716325E-2</c:v>
                </c:pt>
                <c:pt idx="6">
                  <c:v>4.2789223454833596E-2</c:v>
                </c:pt>
                <c:pt idx="7">
                  <c:v>0.18145800316957211</c:v>
                </c:pt>
                <c:pt idx="8">
                  <c:v>0.19096671949286848</c:v>
                </c:pt>
                <c:pt idx="9">
                  <c:v>2.9318541996830431E-2</c:v>
                </c:pt>
                <c:pt idx="10">
                  <c:v>4.1204437400950873E-2</c:v>
                </c:pt>
                <c:pt idx="11">
                  <c:v>0.11172741679873217</c:v>
                </c:pt>
                <c:pt idx="12">
                  <c:v>9.2709984152139449E-2</c:v>
                </c:pt>
              </c:numCache>
            </c:numRef>
          </c:val>
          <c:extLst>
            <c:ext xmlns:c16="http://schemas.microsoft.com/office/drawing/2014/chart" uri="{C3380CC4-5D6E-409C-BE32-E72D297353CC}">
              <c16:uniqueId val="{00000001-A696-4E65-9C49-1F7A186FB5E0}"/>
            </c:ext>
          </c:extLst>
        </c:ser>
        <c:dLbls>
          <c:showLegendKey val="0"/>
          <c:showVal val="0"/>
          <c:showCatName val="0"/>
          <c:showSerName val="0"/>
          <c:showPercent val="0"/>
          <c:showBubbleSize val="0"/>
        </c:dLbls>
        <c:gapWidth val="182"/>
        <c:axId val="823278560"/>
        <c:axId val="823274624"/>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'[Childcare survey n1262 summary 1491293 v1.1.xlsx]Q9 District'!$B$66:$B$78</c15:sqref>
                        </c15:formulaRef>
                      </c:ext>
                    </c:extLst>
                    <c:strCache>
                      <c:ptCount val="13"/>
                      <c:pt idx="0">
                        <c:v>Prefer not to say</c:v>
                      </c:pt>
                      <c:pt idx="1">
                        <c:v>Uttlesford</c:v>
                      </c:pt>
                      <c:pt idx="2">
                        <c:v>Tendring</c:v>
                      </c:pt>
                      <c:pt idx="3">
                        <c:v>Rochford</c:v>
                      </c:pt>
                      <c:pt idx="4">
                        <c:v>Maldon</c:v>
                      </c:pt>
                      <c:pt idx="5">
                        <c:v>Harlow</c:v>
                      </c:pt>
                      <c:pt idx="6">
                        <c:v>Epping Forest</c:v>
                      </c:pt>
                      <c:pt idx="7">
                        <c:v>Colchester</c:v>
                      </c:pt>
                      <c:pt idx="8">
                        <c:v>Chelmsford</c:v>
                      </c:pt>
                      <c:pt idx="9">
                        <c:v>Castle Point</c:v>
                      </c:pt>
                      <c:pt idx="10">
                        <c:v>Brentwood</c:v>
                      </c:pt>
                      <c:pt idx="11">
                        <c:v>Braintree</c:v>
                      </c:pt>
                      <c:pt idx="12">
                        <c:v>Basildon</c:v>
                      </c:pt>
                    </c:strCache>
                  </c:strRef>
                </c:cat>
                <c:val>
                  <c:numRef>
                    <c:extLst>
                      <c:ext uri="{02D57815-91ED-43cb-92C2-25804820EDAC}">
                        <c15:formulaRef>
                          <c15:sqref>'[Childcare survey n1262 summary 1491293 v1.1.xlsx]Q9 District'!$C$66:$C$78</c15:sqref>
                        </c15:formulaRef>
                      </c:ext>
                    </c:extLst>
                    <c:numCache>
                      <c:formatCode>General</c:formatCode>
                      <c:ptCount val="13"/>
                    </c:numCache>
                  </c:numRef>
                </c:val>
                <c:extLst>
                  <c:ext xmlns:c16="http://schemas.microsoft.com/office/drawing/2014/chart" uri="{C3380CC4-5D6E-409C-BE32-E72D297353CC}">
                    <c16:uniqueId val="{00000002-A696-4E65-9C49-1F7A186FB5E0}"/>
                  </c:ext>
                </c:extLst>
              </c15:ser>
            </c15:filteredBarSeries>
          </c:ext>
        </c:extLst>
      </c:barChart>
      <c:catAx>
        <c:axId val="82327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23274624"/>
        <c:crosses val="autoZero"/>
        <c:auto val="1"/>
        <c:lblAlgn val="ctr"/>
        <c:lblOffset val="100"/>
        <c:noMultiLvlLbl val="0"/>
      </c:catAx>
      <c:valAx>
        <c:axId val="823274624"/>
        <c:scaling>
          <c:orientation val="minMax"/>
          <c:max val="0.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2327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Arial" panose="020B0604020202020204" pitchFamily="34" charset="0"/>
                <a:ea typeface="+mn-ea"/>
                <a:cs typeface="Arial" panose="020B0604020202020204" pitchFamily="34" charset="0"/>
              </a:defRPr>
            </a:pPr>
            <a:r>
              <a:rPr lang="en-GB"/>
              <a:t>Type of childcare used: pre-school vs. school-aged children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'[Childcare survey n1262 summary 1491293 v1.1.xlsx]Q44 - Childcare'!$D$23</c:f>
              <c:strCache>
                <c:ptCount val="1"/>
                <c:pt idx="0">
                  <c:v>Pre-school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v1.1.xlsx]Q44 - Childcare'!$C$24:$C$27</c:f>
              <c:strCache>
                <c:ptCount val="4"/>
                <c:pt idx="0">
                  <c:v>No childcare</c:v>
                </c:pt>
                <c:pt idx="1">
                  <c:v>Informal childcare</c:v>
                </c:pt>
                <c:pt idx="2">
                  <c:v>Formal childcare</c:v>
                </c:pt>
                <c:pt idx="3">
                  <c:v>Combination of formal and informal childcare</c:v>
                </c:pt>
              </c:strCache>
            </c:strRef>
          </c:cat>
          <c:val>
            <c:numRef>
              <c:f>'[Childcare survey n1262 summary 1491293 v1.1.xlsx]Q44 - Childcare'!$D$24:$D$27</c:f>
              <c:numCache>
                <c:formatCode>0.0%</c:formatCode>
                <c:ptCount val="4"/>
                <c:pt idx="0">
                  <c:v>0.17293233082706766</c:v>
                </c:pt>
                <c:pt idx="1">
                  <c:v>0.32867883995703545</c:v>
                </c:pt>
                <c:pt idx="2">
                  <c:v>0.70998925886143938</c:v>
                </c:pt>
                <c:pt idx="3">
                  <c:v>0.19969999999999999</c:v>
                </c:pt>
              </c:numCache>
            </c:numRef>
          </c:val>
          <c:extLst>
            <c:ext xmlns:c16="http://schemas.microsoft.com/office/drawing/2014/chart" uri="{C3380CC4-5D6E-409C-BE32-E72D297353CC}">
              <c16:uniqueId val="{00000000-27EB-4A75-8EAD-13AB78F98E5F}"/>
            </c:ext>
          </c:extLst>
        </c:ser>
        <c:ser>
          <c:idx val="1"/>
          <c:order val="1"/>
          <c:tx>
            <c:strRef>
              <c:f>'[Childcare survey n1262 summary 1491293 v1.1.xlsx]Q44 - Childcare'!$E$23</c:f>
              <c:strCache>
                <c:ptCount val="1"/>
                <c:pt idx="0">
                  <c:v>School-aged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'[Childcare survey n1262 summary 1491293 v1.1.xlsx]Q44 - Childcare'!$C$24:$C$27</c:f>
              <c:strCache>
                <c:ptCount val="4"/>
                <c:pt idx="0">
                  <c:v>No childcare</c:v>
                </c:pt>
                <c:pt idx="1">
                  <c:v>Informal childcare</c:v>
                </c:pt>
                <c:pt idx="2">
                  <c:v>Formal childcare</c:v>
                </c:pt>
                <c:pt idx="3">
                  <c:v>Combination of formal and informal childcare</c:v>
                </c:pt>
              </c:strCache>
            </c:strRef>
          </c:cat>
          <c:val>
            <c:numRef>
              <c:f>'[Childcare survey n1262 summary 1491293 v1.1.xlsx]Q44 - Childcare'!$E$24:$E$27</c:f>
              <c:numCache>
                <c:formatCode>0.0%</c:formatCode>
                <c:ptCount val="4"/>
                <c:pt idx="0">
                  <c:v>0.50404312668463613</c:v>
                </c:pt>
                <c:pt idx="1">
                  <c:v>0.30323450134770891</c:v>
                </c:pt>
                <c:pt idx="2">
                  <c:v>0.28167115902964956</c:v>
                </c:pt>
                <c:pt idx="3">
                  <c:v>8.5000000000000006E-2</c:v>
                </c:pt>
              </c:numCache>
            </c:numRef>
          </c:val>
          <c:extLst>
            <c:ext xmlns:c16="http://schemas.microsoft.com/office/drawing/2014/chart" uri="{C3380CC4-5D6E-409C-BE32-E72D297353CC}">
              <c16:uniqueId val="{00000001-27EB-4A75-8EAD-13AB78F98E5F}"/>
            </c:ext>
          </c:extLst>
        </c:ser>
        <c:dLbls>
          <c:dLblPos val="outEnd"/>
          <c:showLegendKey val="0"/>
          <c:showVal val="1"/>
          <c:showCatName val="0"/>
          <c:showSerName val="0"/>
          <c:showPercent val="0"/>
          <c:showBubbleSize val="0"/>
        </c:dLbls>
        <c:gapWidth val="219"/>
        <c:overlap val="-27"/>
        <c:axId val="879731968"/>
        <c:axId val="879727048"/>
      </c:barChart>
      <c:catAx>
        <c:axId val="87973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9727048"/>
        <c:crosses val="autoZero"/>
        <c:auto val="1"/>
        <c:lblAlgn val="ctr"/>
        <c:lblOffset val="100"/>
        <c:noMultiLvlLbl val="0"/>
      </c:catAx>
      <c:valAx>
        <c:axId val="879727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9731968"/>
        <c:crosses val="autoZero"/>
        <c:crossBetween val="between"/>
      </c:valAx>
      <c:spPr>
        <a:noFill/>
        <a:ln>
          <a:noFill/>
        </a:ln>
        <a:effectLst/>
      </c:spPr>
    </c:plotArea>
    <c:legend>
      <c:legendPos val="b"/>
      <c:layout>
        <c:manualLayout>
          <c:xMode val="edge"/>
          <c:yMode val="edge"/>
          <c:x val="8.0565493547891789E-2"/>
          <c:y val="0.85795619695088443"/>
          <c:w val="0.65260790045602091"/>
          <c:h val="7.38404053659959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GB" b="1" dirty="0"/>
              <a:t>What information do you receive from your childcare setting? [tick all that apply]</a:t>
            </a:r>
          </a:p>
        </c:rich>
      </c:tx>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'[Childcare survey n1262 summary 1491293 v1.1.xlsx]Question 21'!$B$15:$B$21</c:f>
              <c:strCache>
                <c:ptCount val="7"/>
                <c:pt idx="0">
                  <c:v>Progress my child is making</c:v>
                </c:pt>
                <c:pt idx="1">
                  <c:v>General information on daily routine, such as meals, activities etc.</c:v>
                </c:pt>
                <c:pt idx="2">
                  <c:v>Things my child likes doing</c:v>
                </c:pt>
                <c:pt idx="3">
                  <c:v>Raising of general concerns</c:v>
                </c:pt>
                <c:pt idx="4">
                  <c:v>Suggestions on how I can enhance child’s learning at home</c:v>
                </c:pt>
                <c:pt idx="5">
                  <c:v>Signposting to other services that I may access for my child</c:v>
                </c:pt>
                <c:pt idx="6">
                  <c:v>Raising of special education need and disability concern</c:v>
                </c:pt>
              </c:strCache>
            </c:strRef>
          </c:cat>
          <c:val>
            <c:numRef>
              <c:f>'[Childcare survey n1262 summary 1491293 v1.1.xlsx]Question 21'!$D$15:$D$21</c:f>
              <c:numCache>
                <c:formatCode>0.0%</c:formatCode>
                <c:ptCount val="7"/>
                <c:pt idx="0">
                  <c:v>0.90145395799676908</c:v>
                </c:pt>
                <c:pt idx="1">
                  <c:v>0.8239095315024233</c:v>
                </c:pt>
                <c:pt idx="2">
                  <c:v>0.78190630048465271</c:v>
                </c:pt>
                <c:pt idx="3">
                  <c:v>0.55250403877221321</c:v>
                </c:pt>
                <c:pt idx="4">
                  <c:v>0.49434571890145401</c:v>
                </c:pt>
                <c:pt idx="5">
                  <c:v>0.25040387722132473</c:v>
                </c:pt>
                <c:pt idx="6">
                  <c:v>9.6930533117932149E-2</c:v>
                </c:pt>
              </c:numCache>
            </c:numRef>
          </c:val>
          <c:extLst>
            <c:ext xmlns:c16="http://schemas.microsoft.com/office/drawing/2014/chart" uri="{C3380CC4-5D6E-409C-BE32-E72D297353CC}">
              <c16:uniqueId val="{00000000-93BB-4BEB-B9CE-854B1852EC01}"/>
            </c:ext>
          </c:extLst>
        </c:ser>
        <c:dLbls>
          <c:showLegendKey val="0"/>
          <c:showVal val="0"/>
          <c:showCatName val="0"/>
          <c:showSerName val="0"/>
          <c:showPercent val="0"/>
          <c:showBubbleSize val="0"/>
        </c:dLbls>
        <c:gapWidth val="100"/>
        <c:axId val="992559936"/>
        <c:axId val="992554360"/>
      </c:barChart>
      <c:catAx>
        <c:axId val="992559936"/>
        <c:scaling>
          <c:orientation val="minMax"/>
        </c:scaling>
        <c:delete val="0"/>
        <c:axPos val="b"/>
        <c:numFmt formatCode="General" sourceLinked="1"/>
        <c:majorTickMark val="out"/>
        <c:minorTickMark val="none"/>
        <c:tickLblPos val="nextTo"/>
        <c:txPr>
          <a:bodyPr/>
          <a:lstStyle/>
          <a:p>
            <a:pPr>
              <a:defRPr sz="1100"/>
            </a:pPr>
            <a:endParaRPr lang="en-US"/>
          </a:p>
        </c:txPr>
        <c:crossAx val="992554360"/>
        <c:crosses val="autoZero"/>
        <c:auto val="1"/>
        <c:lblAlgn val="ctr"/>
        <c:lblOffset val="100"/>
        <c:noMultiLvlLbl val="0"/>
      </c:catAx>
      <c:valAx>
        <c:axId val="992554360"/>
        <c:scaling>
          <c:orientation val="minMax"/>
        </c:scaling>
        <c:delete val="0"/>
        <c:axPos val="l"/>
        <c:majorGridlines/>
        <c:numFmt formatCode="0.0%" sourceLinked="1"/>
        <c:majorTickMark val="out"/>
        <c:minorTickMark val="none"/>
        <c:tickLblPos val="nextTo"/>
        <c:txPr>
          <a:bodyPr/>
          <a:lstStyle/>
          <a:p>
            <a:pPr>
              <a:defRPr sz="1100"/>
            </a:pPr>
            <a:endParaRPr lang="en-US"/>
          </a:p>
        </c:txPr>
        <c:crossAx val="992559936"/>
        <c:crosses val="autoZero"/>
        <c:crossBetween val="between"/>
      </c:valAx>
    </c:plotArea>
    <c:plotVisOnly val="1"/>
    <c:dispBlanksAs val="zero"/>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0.65759</cdr:x>
      <cdr:y>0.20816</cdr:y>
    </cdr:from>
    <cdr:to>
      <cdr:x>0.7666</cdr:x>
      <cdr:y>0.26211</cdr:y>
    </cdr:to>
    <cdr:sp macro="" textlink="">
      <cdr:nvSpPr>
        <cdr:cNvPr id="3" name="Arrow: Down 2">
          <a:extLst xmlns:a="http://schemas.openxmlformats.org/drawingml/2006/main">
            <a:ext uri="{FF2B5EF4-FFF2-40B4-BE49-F238E27FC236}">
              <a16:creationId xmlns:a16="http://schemas.microsoft.com/office/drawing/2014/main" id="{E13F302D-109F-467A-AA93-0E95EE903E37}"/>
            </a:ext>
          </a:extLst>
        </cdr:cNvPr>
        <cdr:cNvSpPr/>
      </cdr:nvSpPr>
      <cdr:spPr>
        <a:xfrm xmlns:a="http://schemas.openxmlformats.org/drawingml/2006/main" rot="3048011">
          <a:off x="4607378" y="792429"/>
          <a:ext cx="265043" cy="725557"/>
        </a:xfrm>
        <a:prstGeom xmlns:a="http://schemas.openxmlformats.org/drawingml/2006/main" prst="downArrow">
          <a:avLst/>
        </a:prstGeom>
        <a:solidFill xmlns:a="http://schemas.openxmlformats.org/drawingml/2006/main">
          <a:schemeClr val="accent4"/>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0.19392</cdr:x>
      <cdr:y>0.91135</cdr:y>
    </cdr:from>
    <cdr:to>
      <cdr:x>0.37845</cdr:x>
      <cdr:y>0.96542</cdr:y>
    </cdr:to>
    <cdr:sp macro="" textlink="">
      <cdr:nvSpPr>
        <cdr:cNvPr id="2" name="TextBox 1">
          <a:extLst xmlns:a="http://schemas.openxmlformats.org/drawingml/2006/main">
            <a:ext uri="{FF2B5EF4-FFF2-40B4-BE49-F238E27FC236}">
              <a16:creationId xmlns:a16="http://schemas.microsoft.com/office/drawing/2014/main" id="{4C84A699-FB2F-42C6-A2F0-728D8DA408E5}"/>
            </a:ext>
          </a:extLst>
        </cdr:cNvPr>
        <cdr:cNvSpPr txBox="1"/>
      </cdr:nvSpPr>
      <cdr:spPr>
        <a:xfrm xmlns:a="http://schemas.openxmlformats.org/drawingml/2006/main">
          <a:off x="1290787" y="4477347"/>
          <a:ext cx="1228299" cy="2656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n=931 </a:t>
          </a:r>
        </a:p>
      </cdr:txBody>
    </cdr:sp>
  </cdr:relSizeAnchor>
  <cdr:relSizeAnchor xmlns:cdr="http://schemas.openxmlformats.org/drawingml/2006/chartDrawing">
    <cdr:from>
      <cdr:x>0.47914</cdr:x>
      <cdr:y>0.91135</cdr:y>
    </cdr:from>
    <cdr:to>
      <cdr:x>0.66367</cdr:x>
      <cdr:y>0.96542</cdr:y>
    </cdr:to>
    <cdr:sp macro="" textlink="">
      <cdr:nvSpPr>
        <cdr:cNvPr id="4" name="TextBox 1">
          <a:extLst xmlns:a="http://schemas.openxmlformats.org/drawingml/2006/main">
            <a:ext uri="{FF2B5EF4-FFF2-40B4-BE49-F238E27FC236}">
              <a16:creationId xmlns:a16="http://schemas.microsoft.com/office/drawing/2014/main" id="{5F89D163-DC2F-420E-AF7D-BAC877A7A39F}"/>
            </a:ext>
          </a:extLst>
        </cdr:cNvPr>
        <cdr:cNvSpPr txBox="1"/>
      </cdr:nvSpPr>
      <cdr:spPr>
        <a:xfrm xmlns:a="http://schemas.openxmlformats.org/drawingml/2006/main">
          <a:off x="3189288" y="4477347"/>
          <a:ext cx="1228299" cy="265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t>n=742</a:t>
          </a:r>
        </a:p>
      </cdr:txBody>
    </cdr:sp>
  </cdr:relSizeAnchor>
</c:userShapes>
</file>

<file path=ppt/drawings/drawing2.xml><?xml version="1.0" encoding="utf-8"?>
<c:userShapes xmlns:c="http://schemas.openxmlformats.org/drawingml/2006/chart">
  <cdr:relSizeAnchor xmlns:cdr="http://schemas.openxmlformats.org/drawingml/2006/chartDrawing">
    <cdr:from>
      <cdr:x>0.54724</cdr:x>
      <cdr:y>0.2605</cdr:y>
    </cdr:from>
    <cdr:to>
      <cdr:x>0.65314</cdr:x>
      <cdr:y>0.31293</cdr:y>
    </cdr:to>
    <cdr:sp macro="" textlink="">
      <cdr:nvSpPr>
        <cdr:cNvPr id="2" name="Arrow: Down 1">
          <a:extLst xmlns:a="http://schemas.openxmlformats.org/drawingml/2006/main">
            <a:ext uri="{FF2B5EF4-FFF2-40B4-BE49-F238E27FC236}">
              <a16:creationId xmlns:a16="http://schemas.microsoft.com/office/drawing/2014/main" id="{DE451280-06C8-42F7-A1F4-27A0629D626A}"/>
            </a:ext>
          </a:extLst>
        </cdr:cNvPr>
        <cdr:cNvSpPr/>
      </cdr:nvSpPr>
      <cdr:spPr>
        <a:xfrm xmlns:a="http://schemas.openxmlformats.org/drawingml/2006/main" rot="3048011">
          <a:off x="3979795" y="1086741"/>
          <a:ext cx="265051" cy="725601"/>
        </a:xfrm>
        <a:prstGeom xmlns:a="http://schemas.openxmlformats.org/drawingml/2006/main" prst="downArrow">
          <a:avLst/>
        </a:prstGeom>
        <a:solidFill xmlns:a="http://schemas.openxmlformats.org/drawingml/2006/main">
          <a:schemeClr val="accent4"/>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C47D3-33A8-4CAF-80B7-511A83E6C547}" type="datetimeFigureOut">
              <a:rPr lang="en-GB" smtClean="0"/>
              <a:t>19/03/2021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BC889-CD16-4930-BED7-8A3232C9F9F2}" type="slidenum">
              <a:rPr lang="en-GB" smtClean="0"/>
              <a:t>‹#›</a:t>
            </a:fld>
            <a:endParaRPr lang="en-GB"/>
          </a:p>
        </p:txBody>
      </p:sp>
    </p:spTree>
    <p:extLst>
      <p:ext uri="{BB962C8B-B14F-4D97-AF65-F5344CB8AC3E}">
        <p14:creationId xmlns:p14="http://schemas.microsoft.com/office/powerpoint/2010/main" val="14223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A125-F62A-4414-8C35-969B08031E91}"/>
              </a:ext>
            </a:extLst>
          </p:cNvPr>
          <p:cNvSpPr>
            <a:spLocks noGrp="1"/>
          </p:cNvSpPr>
          <p:nvPr>
            <p:ph type="ctrTitle"/>
          </p:nvPr>
        </p:nvSpPr>
        <p:spPr>
          <a:xfrm>
            <a:off x="1524000" y="1122363"/>
            <a:ext cx="9144000" cy="2387600"/>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9E717CC-8A03-440F-AA3D-011C9ED868FE}"/>
              </a:ext>
            </a:extLst>
          </p:cNvPr>
          <p:cNvSpPr>
            <a:spLocks noGrp="1"/>
          </p:cNvSpPr>
          <p:nvPr>
            <p:ph type="subTitle" idx="1"/>
          </p:nvPr>
        </p:nvSpPr>
        <p:spPr>
          <a:xfrm>
            <a:off x="1524000" y="3762000"/>
            <a:ext cx="9144000" cy="1026000"/>
          </a:xfrm>
        </p:spPr>
        <p:txBody>
          <a:bodyPr rIns="900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Essex County Council logo">
            <a:extLst>
              <a:ext uri="{FF2B5EF4-FFF2-40B4-BE49-F238E27FC236}">
                <a16:creationId xmlns:a16="http://schemas.microsoft.com/office/drawing/2014/main" id="{5EF8C64B-87C9-4324-BA52-F16806A36D09}"/>
              </a:ext>
            </a:extLst>
          </p:cNvPr>
          <p:cNvPicPr>
            <a:picLocks noChangeAspect="1"/>
          </p:cNvPicPr>
          <p:nvPr userDrawn="1"/>
        </p:nvPicPr>
        <p:blipFill>
          <a:blip r:embed="rId2"/>
          <a:stretch>
            <a:fillRect/>
          </a:stretch>
        </p:blipFill>
        <p:spPr>
          <a:xfrm>
            <a:off x="10339648" y="5795377"/>
            <a:ext cx="1530350" cy="739107"/>
          </a:xfrm>
          <a:prstGeom prst="rect">
            <a:avLst/>
          </a:prstGeom>
        </p:spPr>
      </p:pic>
    </p:spTree>
    <p:extLst>
      <p:ext uri="{BB962C8B-B14F-4D97-AF65-F5344CB8AC3E}">
        <p14:creationId xmlns:p14="http://schemas.microsoft.com/office/powerpoint/2010/main" val="239293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65D6-2D20-4211-9E74-82220561CD2F}"/>
              </a:ext>
            </a:extLst>
          </p:cNvPr>
          <p:cNvSpPr>
            <a:spLocks noGrp="1"/>
          </p:cNvSpPr>
          <p:nvPr>
            <p:ph type="title"/>
          </p:nvPr>
        </p:nvSpPr>
        <p:spPr>
          <a:xfrm>
            <a:off x="306000" y="262799"/>
            <a:ext cx="11552400" cy="819525"/>
          </a:xfrm>
        </p:spPr>
        <p:txBody>
          <a:bodyPr/>
          <a:lstStyle>
            <a:lvl1pPr>
              <a:defRPr>
                <a:solidFill>
                  <a:schemeClr val="tx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B580FB3D-B147-470B-AFB3-1D8AD802D8FC}"/>
              </a:ext>
            </a:extLst>
          </p:cNvPr>
          <p:cNvSpPr>
            <a:spLocks noGrp="1"/>
          </p:cNvSpPr>
          <p:nvPr>
            <p:ph type="body" sz="quarter" idx="13"/>
          </p:nvPr>
        </p:nvSpPr>
        <p:spPr>
          <a:xfrm>
            <a:off x="30600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11" name="Picture Placeholder 10" descr="Add description of icon">
            <a:extLst>
              <a:ext uri="{FF2B5EF4-FFF2-40B4-BE49-F238E27FC236}">
                <a16:creationId xmlns:a16="http://schemas.microsoft.com/office/drawing/2014/main" id="{5E5197B7-95FB-49F8-A97B-FE41C5A9596C}"/>
              </a:ext>
            </a:extLst>
          </p:cNvPr>
          <p:cNvSpPr>
            <a:spLocks noGrp="1"/>
          </p:cNvSpPr>
          <p:nvPr>
            <p:ph type="pic" sz="quarter" idx="15" hasCustomPrompt="1"/>
          </p:nvPr>
        </p:nvSpPr>
        <p:spPr>
          <a:xfrm>
            <a:off x="306000" y="2844000"/>
            <a:ext cx="748800" cy="748800"/>
          </a:xfrm>
          <a:solidFill>
            <a:schemeClr val="accent1"/>
          </a:solidFill>
        </p:spPr>
        <p:txBody>
          <a:bodyPr/>
          <a:lstStyle>
            <a:lvl1pPr marL="0" indent="0">
              <a:buNone/>
              <a:defRPr sz="1800" b="1">
                <a:solidFill>
                  <a:schemeClr val="bg1"/>
                </a:solidFill>
              </a:defRPr>
            </a:lvl1pPr>
          </a:lstStyle>
          <a:p>
            <a:r>
              <a:rPr lang="en-GB" dirty="0"/>
              <a:t>Icon</a:t>
            </a:r>
          </a:p>
        </p:txBody>
      </p:sp>
      <p:sp>
        <p:nvSpPr>
          <p:cNvPr id="13" name="Text Placeholder 12">
            <a:extLst>
              <a:ext uri="{FF2B5EF4-FFF2-40B4-BE49-F238E27FC236}">
                <a16:creationId xmlns:a16="http://schemas.microsoft.com/office/drawing/2014/main" id="{4D9A13C7-EBEB-436D-ADBB-86B6FB45BCD1}"/>
              </a:ext>
            </a:extLst>
          </p:cNvPr>
          <p:cNvSpPr>
            <a:spLocks noGrp="1"/>
          </p:cNvSpPr>
          <p:nvPr>
            <p:ph type="body" sz="quarter" idx="16"/>
          </p:nvPr>
        </p:nvSpPr>
        <p:spPr>
          <a:xfrm>
            <a:off x="1173600" y="2833200"/>
            <a:ext cx="4842000" cy="756000"/>
          </a:xfrm>
        </p:spPr>
        <p:txBody>
          <a:bodyPr/>
          <a:lstStyle>
            <a:lvl1pPr marL="0" indent="0">
              <a:lnSpc>
                <a:spcPct val="90000"/>
              </a:lnSpc>
              <a:spcBef>
                <a:spcPts val="1000"/>
              </a:spcBef>
              <a:buNone/>
              <a:defRPr sz="2000"/>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a:t>Click to edit Master text styles</a:t>
            </a:r>
          </a:p>
        </p:txBody>
      </p:sp>
      <p:sp>
        <p:nvSpPr>
          <p:cNvPr id="14" name="Picture Placeholder 10" descr="Add description of icon">
            <a:extLst>
              <a:ext uri="{FF2B5EF4-FFF2-40B4-BE49-F238E27FC236}">
                <a16:creationId xmlns:a16="http://schemas.microsoft.com/office/drawing/2014/main" id="{E1F258FF-4B37-4A44-B4C1-D1BA723E389B}"/>
              </a:ext>
            </a:extLst>
          </p:cNvPr>
          <p:cNvSpPr>
            <a:spLocks noGrp="1"/>
          </p:cNvSpPr>
          <p:nvPr>
            <p:ph type="pic" sz="quarter" idx="17" hasCustomPrompt="1"/>
          </p:nvPr>
        </p:nvSpPr>
        <p:spPr>
          <a:xfrm>
            <a:off x="306000" y="3706361"/>
            <a:ext cx="748800" cy="748800"/>
          </a:xfrm>
          <a:solidFill>
            <a:schemeClr val="accent1"/>
          </a:solidFill>
        </p:spPr>
        <p:txBody>
          <a:bodyPr/>
          <a:lstStyle>
            <a:lvl1pPr marL="0" indent="0">
              <a:buNone/>
              <a:defRPr sz="1800" b="1">
                <a:solidFill>
                  <a:schemeClr val="bg1"/>
                </a:solidFill>
              </a:defRPr>
            </a:lvl1pPr>
          </a:lstStyle>
          <a:p>
            <a:r>
              <a:rPr lang="en-GB" dirty="0"/>
              <a:t>Icon</a:t>
            </a:r>
          </a:p>
        </p:txBody>
      </p:sp>
      <p:sp>
        <p:nvSpPr>
          <p:cNvPr id="15" name="Text Placeholder 12">
            <a:extLst>
              <a:ext uri="{FF2B5EF4-FFF2-40B4-BE49-F238E27FC236}">
                <a16:creationId xmlns:a16="http://schemas.microsoft.com/office/drawing/2014/main" id="{97407CB3-47A4-4E12-A52E-B93683369F3A}"/>
              </a:ext>
            </a:extLst>
          </p:cNvPr>
          <p:cNvSpPr>
            <a:spLocks noGrp="1"/>
          </p:cNvSpPr>
          <p:nvPr>
            <p:ph type="body" sz="quarter" idx="18"/>
          </p:nvPr>
        </p:nvSpPr>
        <p:spPr>
          <a:xfrm>
            <a:off x="117360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16" name="Picture Placeholder 10" descr="Add description of icon">
            <a:extLst>
              <a:ext uri="{FF2B5EF4-FFF2-40B4-BE49-F238E27FC236}">
                <a16:creationId xmlns:a16="http://schemas.microsoft.com/office/drawing/2014/main" id="{3C5E2EB3-8CF7-45B8-8005-13469FEC529B}"/>
              </a:ext>
            </a:extLst>
          </p:cNvPr>
          <p:cNvSpPr>
            <a:spLocks noGrp="1"/>
          </p:cNvSpPr>
          <p:nvPr>
            <p:ph type="pic" sz="quarter" idx="19" hasCustomPrompt="1"/>
          </p:nvPr>
        </p:nvSpPr>
        <p:spPr>
          <a:xfrm>
            <a:off x="306000" y="4568722"/>
            <a:ext cx="748800" cy="748800"/>
          </a:xfrm>
          <a:solidFill>
            <a:schemeClr val="accent1"/>
          </a:solidFill>
        </p:spPr>
        <p:txBody>
          <a:bodyPr/>
          <a:lstStyle>
            <a:lvl1pPr marL="0" indent="0">
              <a:buNone/>
              <a:defRPr sz="1800" b="1">
                <a:solidFill>
                  <a:schemeClr val="bg1"/>
                </a:solidFill>
              </a:defRPr>
            </a:lvl1pPr>
          </a:lstStyle>
          <a:p>
            <a:r>
              <a:rPr lang="en-GB" dirty="0"/>
              <a:t>Icon</a:t>
            </a:r>
          </a:p>
        </p:txBody>
      </p:sp>
      <p:sp>
        <p:nvSpPr>
          <p:cNvPr id="17" name="Text Placeholder 12">
            <a:extLst>
              <a:ext uri="{FF2B5EF4-FFF2-40B4-BE49-F238E27FC236}">
                <a16:creationId xmlns:a16="http://schemas.microsoft.com/office/drawing/2014/main" id="{23DD8221-60E9-48F6-AB0A-24200E19451B}"/>
              </a:ext>
            </a:extLst>
          </p:cNvPr>
          <p:cNvSpPr>
            <a:spLocks noGrp="1"/>
          </p:cNvSpPr>
          <p:nvPr>
            <p:ph type="body" sz="quarter" idx="20"/>
          </p:nvPr>
        </p:nvSpPr>
        <p:spPr>
          <a:xfrm>
            <a:off x="117360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0" name="Picture Placeholder 10" descr="Add description of icon">
            <a:extLst>
              <a:ext uri="{FF2B5EF4-FFF2-40B4-BE49-F238E27FC236}">
                <a16:creationId xmlns:a16="http://schemas.microsoft.com/office/drawing/2014/main" id="{E44E0A33-14B1-4850-90E3-B3F3BB84DDE3}"/>
              </a:ext>
            </a:extLst>
          </p:cNvPr>
          <p:cNvSpPr>
            <a:spLocks noGrp="1"/>
          </p:cNvSpPr>
          <p:nvPr>
            <p:ph type="pic" sz="quarter" idx="21" hasCustomPrompt="1"/>
          </p:nvPr>
        </p:nvSpPr>
        <p:spPr>
          <a:xfrm>
            <a:off x="306000" y="5431082"/>
            <a:ext cx="748800" cy="748800"/>
          </a:xfrm>
          <a:solidFill>
            <a:schemeClr val="accent1"/>
          </a:solidFill>
        </p:spPr>
        <p:txBody>
          <a:bodyPr/>
          <a:lstStyle>
            <a:lvl1pPr marL="0" indent="0">
              <a:buNone/>
              <a:defRPr sz="1800" b="1">
                <a:solidFill>
                  <a:schemeClr val="bg1"/>
                </a:solidFill>
              </a:defRPr>
            </a:lvl1pPr>
          </a:lstStyle>
          <a:p>
            <a:r>
              <a:rPr lang="en-GB" dirty="0"/>
              <a:t>Icon</a:t>
            </a:r>
          </a:p>
        </p:txBody>
      </p:sp>
      <p:sp>
        <p:nvSpPr>
          <p:cNvPr id="21" name="Text Placeholder 12">
            <a:extLst>
              <a:ext uri="{FF2B5EF4-FFF2-40B4-BE49-F238E27FC236}">
                <a16:creationId xmlns:a16="http://schemas.microsoft.com/office/drawing/2014/main" id="{CE8EBFC4-167A-4580-99A8-DA37B6E5B938}"/>
              </a:ext>
            </a:extLst>
          </p:cNvPr>
          <p:cNvSpPr>
            <a:spLocks noGrp="1"/>
          </p:cNvSpPr>
          <p:nvPr>
            <p:ph type="body" sz="quarter" idx="22"/>
          </p:nvPr>
        </p:nvSpPr>
        <p:spPr>
          <a:xfrm>
            <a:off x="117360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9" name="Text Placeholder 8">
            <a:extLst>
              <a:ext uri="{FF2B5EF4-FFF2-40B4-BE49-F238E27FC236}">
                <a16:creationId xmlns:a16="http://schemas.microsoft.com/office/drawing/2014/main" id="{2B0C1395-B34F-4803-A4D2-4DA98255D68D}"/>
              </a:ext>
            </a:extLst>
          </p:cNvPr>
          <p:cNvSpPr>
            <a:spLocks noGrp="1"/>
          </p:cNvSpPr>
          <p:nvPr>
            <p:ph type="body" sz="quarter" idx="14"/>
          </p:nvPr>
        </p:nvSpPr>
        <p:spPr>
          <a:xfrm>
            <a:off x="616039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22" name="Picture Placeholder 10" descr="Add description of icon">
            <a:extLst>
              <a:ext uri="{FF2B5EF4-FFF2-40B4-BE49-F238E27FC236}">
                <a16:creationId xmlns:a16="http://schemas.microsoft.com/office/drawing/2014/main" id="{A361E0A4-5EB1-4215-8DC2-CED3494C2D97}"/>
              </a:ext>
            </a:extLst>
          </p:cNvPr>
          <p:cNvSpPr>
            <a:spLocks noGrp="1"/>
          </p:cNvSpPr>
          <p:nvPr>
            <p:ph type="pic" sz="quarter" idx="23" hasCustomPrompt="1"/>
          </p:nvPr>
        </p:nvSpPr>
        <p:spPr>
          <a:xfrm>
            <a:off x="6160390" y="2844000"/>
            <a:ext cx="748800" cy="748800"/>
          </a:xfrm>
          <a:solidFill>
            <a:schemeClr val="accent1"/>
          </a:solidFill>
        </p:spPr>
        <p:txBody>
          <a:bodyPr/>
          <a:lstStyle>
            <a:lvl1pPr marL="0" indent="0">
              <a:buNone/>
              <a:defRPr sz="1800" b="1">
                <a:solidFill>
                  <a:schemeClr val="bg1"/>
                </a:solidFill>
              </a:defRPr>
            </a:lvl1pPr>
          </a:lstStyle>
          <a:p>
            <a:r>
              <a:rPr lang="en-GB" dirty="0"/>
              <a:t>Icon</a:t>
            </a:r>
          </a:p>
        </p:txBody>
      </p:sp>
      <p:sp>
        <p:nvSpPr>
          <p:cNvPr id="23" name="Text Placeholder 12">
            <a:extLst>
              <a:ext uri="{FF2B5EF4-FFF2-40B4-BE49-F238E27FC236}">
                <a16:creationId xmlns:a16="http://schemas.microsoft.com/office/drawing/2014/main" id="{42670E9D-A433-4252-83B1-B7A43D93B2DE}"/>
              </a:ext>
            </a:extLst>
          </p:cNvPr>
          <p:cNvSpPr>
            <a:spLocks noGrp="1"/>
          </p:cNvSpPr>
          <p:nvPr>
            <p:ph type="body" sz="quarter" idx="24"/>
          </p:nvPr>
        </p:nvSpPr>
        <p:spPr>
          <a:xfrm>
            <a:off x="7027990" y="2833200"/>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4" name="Picture Placeholder 10" descr="Add description of icon">
            <a:extLst>
              <a:ext uri="{FF2B5EF4-FFF2-40B4-BE49-F238E27FC236}">
                <a16:creationId xmlns:a16="http://schemas.microsoft.com/office/drawing/2014/main" id="{5B3FCA71-4537-495B-80EA-200ED4EC16AD}"/>
              </a:ext>
            </a:extLst>
          </p:cNvPr>
          <p:cNvSpPr>
            <a:spLocks noGrp="1"/>
          </p:cNvSpPr>
          <p:nvPr>
            <p:ph type="pic" sz="quarter" idx="25" hasCustomPrompt="1"/>
          </p:nvPr>
        </p:nvSpPr>
        <p:spPr>
          <a:xfrm>
            <a:off x="6160390" y="3706361"/>
            <a:ext cx="748800" cy="748800"/>
          </a:xfrm>
          <a:solidFill>
            <a:schemeClr val="accent1"/>
          </a:solidFill>
        </p:spPr>
        <p:txBody>
          <a:bodyPr/>
          <a:lstStyle>
            <a:lvl1pPr marL="0" indent="0">
              <a:buNone/>
              <a:defRPr sz="1800" b="1">
                <a:solidFill>
                  <a:schemeClr val="bg1"/>
                </a:solidFill>
              </a:defRPr>
            </a:lvl1pPr>
          </a:lstStyle>
          <a:p>
            <a:r>
              <a:rPr lang="en-GB" dirty="0"/>
              <a:t>Icon</a:t>
            </a:r>
          </a:p>
        </p:txBody>
      </p:sp>
      <p:sp>
        <p:nvSpPr>
          <p:cNvPr id="25" name="Text Placeholder 12">
            <a:extLst>
              <a:ext uri="{FF2B5EF4-FFF2-40B4-BE49-F238E27FC236}">
                <a16:creationId xmlns:a16="http://schemas.microsoft.com/office/drawing/2014/main" id="{340D156D-DA34-42DA-9274-A5EDA44D361B}"/>
              </a:ext>
            </a:extLst>
          </p:cNvPr>
          <p:cNvSpPr>
            <a:spLocks noGrp="1"/>
          </p:cNvSpPr>
          <p:nvPr>
            <p:ph type="body" sz="quarter" idx="26"/>
          </p:nvPr>
        </p:nvSpPr>
        <p:spPr>
          <a:xfrm>
            <a:off x="702799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6" name="Picture Placeholder 10" descr="Add description of icon">
            <a:extLst>
              <a:ext uri="{FF2B5EF4-FFF2-40B4-BE49-F238E27FC236}">
                <a16:creationId xmlns:a16="http://schemas.microsoft.com/office/drawing/2014/main" id="{56DD2F7A-B075-4552-B302-F8CDF5BAA4D2}"/>
              </a:ext>
            </a:extLst>
          </p:cNvPr>
          <p:cNvSpPr>
            <a:spLocks noGrp="1"/>
          </p:cNvSpPr>
          <p:nvPr>
            <p:ph type="pic" sz="quarter" idx="27" hasCustomPrompt="1"/>
          </p:nvPr>
        </p:nvSpPr>
        <p:spPr>
          <a:xfrm>
            <a:off x="6160390" y="4568722"/>
            <a:ext cx="748800" cy="748800"/>
          </a:xfrm>
          <a:solidFill>
            <a:schemeClr val="accent1"/>
          </a:solidFill>
        </p:spPr>
        <p:txBody>
          <a:bodyPr/>
          <a:lstStyle>
            <a:lvl1pPr marL="0" indent="0">
              <a:buNone/>
              <a:defRPr sz="1800" b="1">
                <a:solidFill>
                  <a:schemeClr val="bg1"/>
                </a:solidFill>
              </a:defRPr>
            </a:lvl1pPr>
          </a:lstStyle>
          <a:p>
            <a:r>
              <a:rPr lang="en-GB" dirty="0"/>
              <a:t>Icon</a:t>
            </a:r>
          </a:p>
        </p:txBody>
      </p:sp>
      <p:sp>
        <p:nvSpPr>
          <p:cNvPr id="27" name="Text Placeholder 12">
            <a:extLst>
              <a:ext uri="{FF2B5EF4-FFF2-40B4-BE49-F238E27FC236}">
                <a16:creationId xmlns:a16="http://schemas.microsoft.com/office/drawing/2014/main" id="{9E881038-0BF1-4AFE-89BF-123DC292976E}"/>
              </a:ext>
            </a:extLst>
          </p:cNvPr>
          <p:cNvSpPr>
            <a:spLocks noGrp="1"/>
          </p:cNvSpPr>
          <p:nvPr>
            <p:ph type="body" sz="quarter" idx="28"/>
          </p:nvPr>
        </p:nvSpPr>
        <p:spPr>
          <a:xfrm>
            <a:off x="702799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8" name="Picture Placeholder 10" descr="Add description of icon">
            <a:extLst>
              <a:ext uri="{FF2B5EF4-FFF2-40B4-BE49-F238E27FC236}">
                <a16:creationId xmlns:a16="http://schemas.microsoft.com/office/drawing/2014/main" id="{7497D6D3-CFF8-46AE-9C49-765B38D3058D}"/>
              </a:ext>
            </a:extLst>
          </p:cNvPr>
          <p:cNvSpPr>
            <a:spLocks noGrp="1"/>
          </p:cNvSpPr>
          <p:nvPr>
            <p:ph type="pic" sz="quarter" idx="29" hasCustomPrompt="1"/>
          </p:nvPr>
        </p:nvSpPr>
        <p:spPr>
          <a:xfrm>
            <a:off x="6160390" y="5431082"/>
            <a:ext cx="748800" cy="748800"/>
          </a:xfrm>
          <a:solidFill>
            <a:schemeClr val="accent1"/>
          </a:solidFill>
        </p:spPr>
        <p:txBody>
          <a:bodyPr/>
          <a:lstStyle>
            <a:lvl1pPr marL="0" indent="0">
              <a:buNone/>
              <a:defRPr sz="1800" b="1">
                <a:solidFill>
                  <a:schemeClr val="bg1"/>
                </a:solidFill>
              </a:defRPr>
            </a:lvl1pPr>
          </a:lstStyle>
          <a:p>
            <a:r>
              <a:rPr lang="en-GB" dirty="0"/>
              <a:t>Icon</a:t>
            </a:r>
          </a:p>
        </p:txBody>
      </p:sp>
      <p:sp>
        <p:nvSpPr>
          <p:cNvPr id="29" name="Text Placeholder 12">
            <a:extLst>
              <a:ext uri="{FF2B5EF4-FFF2-40B4-BE49-F238E27FC236}">
                <a16:creationId xmlns:a16="http://schemas.microsoft.com/office/drawing/2014/main" id="{C807658B-4C02-4D17-91BC-1A29B8317886}"/>
              </a:ext>
            </a:extLst>
          </p:cNvPr>
          <p:cNvSpPr>
            <a:spLocks noGrp="1"/>
          </p:cNvSpPr>
          <p:nvPr>
            <p:ph type="body" sz="quarter" idx="30"/>
          </p:nvPr>
        </p:nvSpPr>
        <p:spPr>
          <a:xfrm>
            <a:off x="702799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4" name="Footer Placeholder 3">
            <a:extLst>
              <a:ext uri="{FF2B5EF4-FFF2-40B4-BE49-F238E27FC236}">
                <a16:creationId xmlns:a16="http://schemas.microsoft.com/office/drawing/2014/main" id="{775061E1-C4EC-4D2B-83A2-B93DC9A97C3D}"/>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endParaRPr lang="en-GB" dirty="0">
              <a:solidFill>
                <a:schemeClr val="tx1">
                  <a:lumMod val="50000"/>
                  <a:lumOff val="50000"/>
                </a:schemeClr>
              </a:solidFill>
            </a:endParaRPr>
          </a:p>
        </p:txBody>
      </p:sp>
      <p:sp>
        <p:nvSpPr>
          <p:cNvPr id="3" name="Date Placeholder 2">
            <a:extLst>
              <a:ext uri="{FF2B5EF4-FFF2-40B4-BE49-F238E27FC236}">
                <a16:creationId xmlns:a16="http://schemas.microsoft.com/office/drawing/2014/main" id="{A0380F02-06A0-42B8-BA2D-6D55141D9386}"/>
              </a:ext>
            </a:extLst>
          </p:cNvPr>
          <p:cNvSpPr>
            <a:spLocks noGrp="1"/>
          </p:cNvSpPr>
          <p:nvPr>
            <p:ph type="dt" sz="half" idx="10"/>
          </p:nvPr>
        </p:nvSpPr>
        <p:spPr/>
        <p:txBody>
          <a:bodyPr/>
          <a:lstStyle/>
          <a:p>
            <a:fld id="{DC13AD85-CE77-4F8C-BEB7-3D123B861324}" type="datetime1">
              <a:rPr lang="en-GB" smtClean="0"/>
              <a:t>19/03/2021</a:t>
            </a:fld>
            <a:endParaRPr lang="en-GB" dirty="0"/>
          </a:p>
        </p:txBody>
      </p:sp>
      <p:sp>
        <p:nvSpPr>
          <p:cNvPr id="5" name="Slide Number Placeholder 4">
            <a:extLst>
              <a:ext uri="{FF2B5EF4-FFF2-40B4-BE49-F238E27FC236}">
                <a16:creationId xmlns:a16="http://schemas.microsoft.com/office/drawing/2014/main" id="{584BE84B-A188-4496-8E34-7FC2AFC34CA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dirty="0"/>
          </a:p>
        </p:txBody>
      </p:sp>
      <p:cxnSp>
        <p:nvCxnSpPr>
          <p:cNvPr id="30" name="Straight Connector 29">
            <a:extLst>
              <a:ext uri="{FF2B5EF4-FFF2-40B4-BE49-F238E27FC236}">
                <a16:creationId xmlns:a16="http://schemas.microsoft.com/office/drawing/2014/main" id="{F525F55F-F1F9-478C-A34D-646D5FA7DD8C}"/>
              </a:ext>
              <a:ext uri="{C183D7F6-B498-43B3-948B-1728B52AA6E4}">
                <adec:decorative xmlns:adec="http://schemas.microsoft.com/office/drawing/2017/decorative" val="1"/>
              </a:ext>
            </a:extLst>
          </p:cNvPr>
          <p:cNvCxnSpPr>
            <a:cxnSpLocks/>
          </p:cNvCxnSpPr>
          <p:nvPr userDrawn="1"/>
        </p:nvCxnSpPr>
        <p:spPr>
          <a:xfrm>
            <a:off x="304799" y="2689314"/>
            <a:ext cx="11565191" cy="0"/>
          </a:xfrm>
          <a:prstGeom prst="line">
            <a:avLst/>
          </a:prstGeom>
          <a:ln w="38100">
            <a:solidFill>
              <a:srgbClr val="0048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44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ull-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6EA-4ABA-49B3-BE76-BD774DFEC68F}"/>
              </a:ext>
            </a:extLst>
          </p:cNvPr>
          <p:cNvSpPr>
            <a:spLocks noGrp="1"/>
          </p:cNvSpPr>
          <p:nvPr>
            <p:ph type="title"/>
          </p:nvPr>
        </p:nvSpPr>
        <p:spPr>
          <a:xfrm>
            <a:off x="306000" y="251649"/>
            <a:ext cx="11552400" cy="830676"/>
          </a:xfrm>
        </p:spPr>
        <p:txBody>
          <a:bodyPr/>
          <a:lstStyle>
            <a:lvl1pPr>
              <a:defRPr>
                <a:solidFill>
                  <a:schemeClr val="tx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4A5EA239-AA2E-48E8-99A7-42CEED80F84B}"/>
              </a:ext>
            </a:extLst>
          </p:cNvPr>
          <p:cNvSpPr>
            <a:spLocks noGrp="1"/>
          </p:cNvSpPr>
          <p:nvPr>
            <p:ph type="body" sz="quarter" idx="13"/>
          </p:nvPr>
        </p:nvSpPr>
        <p:spPr>
          <a:xfrm>
            <a:off x="306000" y="1263100"/>
            <a:ext cx="11552238" cy="619200"/>
          </a:xfrm>
        </p:spPr>
        <p:txBody>
          <a:bodyPr/>
          <a:lstStyle>
            <a:lvl1pPr marL="0" indent="0">
              <a:buNone/>
              <a:defRPr sz="1800" b="1">
                <a:solidFill>
                  <a:schemeClr val="accent1"/>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41190B89-ECB1-4F74-A404-532C7BBA8826}"/>
              </a:ext>
            </a:extLst>
          </p:cNvPr>
          <p:cNvSpPr>
            <a:spLocks noGrp="1"/>
          </p:cNvSpPr>
          <p:nvPr>
            <p:ph sz="quarter" idx="14"/>
          </p:nvPr>
        </p:nvSpPr>
        <p:spPr>
          <a:xfrm>
            <a:off x="301625" y="1992313"/>
            <a:ext cx="11552238" cy="4186237"/>
          </a:xfrm>
        </p:spPr>
        <p:txBody>
          <a:bodyPr/>
          <a:lstStyle>
            <a:lvl1pPr marL="0" indent="0">
              <a:buNone/>
              <a:defRPr/>
            </a:lvl1pPr>
          </a:lstStyle>
          <a:p>
            <a:pPr lvl="0"/>
            <a:r>
              <a:rPr lang="en-US"/>
              <a:t>Click to edit Master text styles</a:t>
            </a:r>
          </a:p>
        </p:txBody>
      </p:sp>
      <p:sp>
        <p:nvSpPr>
          <p:cNvPr id="4" name="Footer Placeholder 3">
            <a:extLst>
              <a:ext uri="{FF2B5EF4-FFF2-40B4-BE49-F238E27FC236}">
                <a16:creationId xmlns:a16="http://schemas.microsoft.com/office/drawing/2014/main" id="{6C303193-AE40-4EC6-8BF8-CCC2ADDD4733}"/>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DEF239-E34A-4E55-8538-4BB977D7E6CB}"/>
              </a:ext>
            </a:extLst>
          </p:cNvPr>
          <p:cNvSpPr>
            <a:spLocks noGrp="1"/>
          </p:cNvSpPr>
          <p:nvPr>
            <p:ph type="dt" sz="half" idx="10"/>
          </p:nvPr>
        </p:nvSpPr>
        <p:spPr/>
        <p:txBody>
          <a:bodyPr/>
          <a:lstStyle/>
          <a:p>
            <a:fld id="{DC13AD85-CE77-4F8C-BEB7-3D123B861324}" type="datetime1">
              <a:rPr lang="en-GB" smtClean="0"/>
              <a:t>19/03/2021</a:t>
            </a:fld>
            <a:endParaRPr lang="en-GB" dirty="0"/>
          </a:p>
        </p:txBody>
      </p:sp>
      <p:sp>
        <p:nvSpPr>
          <p:cNvPr id="5" name="Slide Number Placeholder 4">
            <a:extLst>
              <a:ext uri="{FF2B5EF4-FFF2-40B4-BE49-F238E27FC236}">
                <a16:creationId xmlns:a16="http://schemas.microsoft.com/office/drawing/2014/main" id="{A561B4F5-114B-4B4F-B93B-3A1A5C3926DF}"/>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dirty="0"/>
          </a:p>
        </p:txBody>
      </p:sp>
    </p:spTree>
    <p:extLst>
      <p:ext uri="{BB962C8B-B14F-4D97-AF65-F5344CB8AC3E}">
        <p14:creationId xmlns:p14="http://schemas.microsoft.com/office/powerpoint/2010/main" val="2464396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4CE7-A7CC-4F45-B88D-D88A615B1AA4}"/>
              </a:ext>
            </a:extLst>
          </p:cNvPr>
          <p:cNvSpPr>
            <a:spLocks noGrp="1"/>
          </p:cNvSpPr>
          <p:nvPr>
            <p:ph type="title"/>
          </p:nvPr>
        </p:nvSpPr>
        <p:spPr>
          <a:xfrm>
            <a:off x="306000" y="252000"/>
            <a:ext cx="11552400" cy="831600"/>
          </a:xfrm>
        </p:spPr>
        <p:txBody>
          <a:bodyPr/>
          <a:lstStyle>
            <a:lvl1pPr>
              <a:defRPr>
                <a:solidFill>
                  <a:schemeClr val="tx1"/>
                </a:solidFill>
              </a:defRPr>
            </a:lvl1pPr>
          </a:lstStyle>
          <a:p>
            <a:r>
              <a:rPr lang="en-US"/>
              <a:t>Click to edit Master title style</a:t>
            </a:r>
            <a:endParaRPr lang="en-GB" dirty="0"/>
          </a:p>
        </p:txBody>
      </p:sp>
      <p:sp>
        <p:nvSpPr>
          <p:cNvPr id="9" name="Text Placeholder 8">
            <a:extLst>
              <a:ext uri="{FF2B5EF4-FFF2-40B4-BE49-F238E27FC236}">
                <a16:creationId xmlns:a16="http://schemas.microsoft.com/office/drawing/2014/main" id="{CF6485FC-04C8-417A-910C-DC19B9780AE1}"/>
              </a:ext>
            </a:extLst>
          </p:cNvPr>
          <p:cNvSpPr>
            <a:spLocks noGrp="1"/>
          </p:cNvSpPr>
          <p:nvPr>
            <p:ph type="body" sz="quarter" idx="13"/>
          </p:nvPr>
        </p:nvSpPr>
        <p:spPr>
          <a:xfrm>
            <a:off x="306000" y="1263100"/>
            <a:ext cx="11552400" cy="619200"/>
          </a:xfrm>
        </p:spPr>
        <p:txBody>
          <a:bodyPr numCol="4" spcCol="360000"/>
          <a:lstStyle>
            <a:lvl1pPr marL="0" indent="0">
              <a:buNone/>
              <a:defRPr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02539B90-4B1F-46A3-9681-539EC8E93C96}"/>
              </a:ext>
            </a:extLst>
          </p:cNvPr>
          <p:cNvSpPr>
            <a:spLocks noGrp="1"/>
          </p:cNvSpPr>
          <p:nvPr>
            <p:ph type="body" sz="quarter" idx="14"/>
          </p:nvPr>
        </p:nvSpPr>
        <p:spPr>
          <a:xfrm>
            <a:off x="306163" y="2063075"/>
            <a:ext cx="11552237" cy="4115475"/>
          </a:xfrm>
        </p:spPr>
        <p:txBody>
          <a:bodyPr numCol="4" spcCol="360000"/>
          <a:lstStyle>
            <a:lvl1pPr marL="0" indent="0">
              <a:buNone/>
              <a:defRPr sz="2400"/>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2765B127-697A-4225-9EDD-070A53F178AF}"/>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endParaRPr lang="en-GB" dirty="0">
              <a:solidFill>
                <a:schemeClr val="tx1">
                  <a:lumMod val="50000"/>
                  <a:lumOff val="50000"/>
                </a:schemeClr>
              </a:solidFill>
            </a:endParaRPr>
          </a:p>
        </p:txBody>
      </p:sp>
      <p:sp>
        <p:nvSpPr>
          <p:cNvPr id="3" name="Date Placeholder 2">
            <a:extLst>
              <a:ext uri="{FF2B5EF4-FFF2-40B4-BE49-F238E27FC236}">
                <a16:creationId xmlns:a16="http://schemas.microsoft.com/office/drawing/2014/main" id="{0BDFDC0C-8B72-418E-AE56-392077E66C53}"/>
              </a:ext>
            </a:extLst>
          </p:cNvPr>
          <p:cNvSpPr>
            <a:spLocks noGrp="1"/>
          </p:cNvSpPr>
          <p:nvPr>
            <p:ph type="dt" sz="half" idx="10"/>
          </p:nvPr>
        </p:nvSpPr>
        <p:spPr/>
        <p:txBody>
          <a:bodyPr/>
          <a:lstStyle/>
          <a:p>
            <a:fld id="{DC13AD85-CE77-4F8C-BEB7-3D123B861324}" type="datetime1">
              <a:rPr lang="en-GB" smtClean="0"/>
              <a:t>19/03/2021</a:t>
            </a:fld>
            <a:endParaRPr lang="en-GB" dirty="0"/>
          </a:p>
        </p:txBody>
      </p:sp>
      <p:sp>
        <p:nvSpPr>
          <p:cNvPr id="5" name="Slide Number Placeholder 4">
            <a:extLst>
              <a:ext uri="{FF2B5EF4-FFF2-40B4-BE49-F238E27FC236}">
                <a16:creationId xmlns:a16="http://schemas.microsoft.com/office/drawing/2014/main" id="{70DAE4EB-8737-404F-8267-D29E4DAE9514}"/>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dirty="0"/>
          </a:p>
        </p:txBody>
      </p:sp>
    </p:spTree>
    <p:extLst>
      <p:ext uri="{BB962C8B-B14F-4D97-AF65-F5344CB8AC3E}">
        <p14:creationId xmlns:p14="http://schemas.microsoft.com/office/powerpoint/2010/main" val="283870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1D49-D8D5-41C3-B16D-BF857BF84213}"/>
              </a:ext>
            </a:extLst>
          </p:cNvPr>
          <p:cNvSpPr>
            <a:spLocks noGrp="1"/>
          </p:cNvSpPr>
          <p:nvPr>
            <p:ph type="title"/>
          </p:nvPr>
        </p:nvSpPr>
        <p:spPr>
          <a:xfrm>
            <a:off x="579600" y="4116790"/>
            <a:ext cx="2689200" cy="2476800"/>
          </a:xfrm>
        </p:spPr>
        <p:txBody>
          <a:bodyPr lIns="0" bIns="46800" anchor="t" anchorCtr="0"/>
          <a:lstStyle>
            <a:lvl1pPr>
              <a:lnSpc>
                <a:spcPct val="100000"/>
              </a:lnSpc>
              <a:defRPr sz="1200" b="0">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50FA85D0-7C53-42AD-A812-61153B1DCB4E}"/>
              </a:ext>
            </a:extLst>
          </p:cNvPr>
          <p:cNvSpPr>
            <a:spLocks noGrp="1"/>
          </p:cNvSpPr>
          <p:nvPr>
            <p:ph type="body" sz="quarter" idx="10"/>
          </p:nvPr>
        </p:nvSpPr>
        <p:spPr>
          <a:xfrm>
            <a:off x="3276000" y="4115502"/>
            <a:ext cx="3459600" cy="2478088"/>
          </a:xfrm>
        </p:spPr>
        <p:txBody>
          <a:bodyPr lIns="0" tIns="46800"/>
          <a:lstStyle>
            <a:lvl1pPr marL="0" indent="0">
              <a:lnSpc>
                <a:spcPct val="100000"/>
              </a:lnSpc>
              <a:spcBef>
                <a:spcPts val="0"/>
              </a:spcBef>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64138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C085-0326-4C93-AD8C-479C72ED0EFD}"/>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AAFC9-35CA-42B6-B07C-0BACF3167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15607FE-3094-4C49-B924-D15AE623B339}"/>
              </a:ext>
            </a:extLst>
          </p:cNvPr>
          <p:cNvSpPr>
            <a:spLocks noGrp="1"/>
          </p:cNvSpPr>
          <p:nvPr>
            <p:ph type="ftr" sz="quarter" idx="11"/>
          </p:nvPr>
        </p:nvSpPr>
        <p:spPr/>
        <p:txBody>
          <a:bodyPr/>
          <a:lstStyle/>
          <a:p>
            <a:r>
              <a:rPr lang="en-GB"/>
              <a:t>Produced by Essex County Council Strategy Insight and Engagement</a:t>
            </a:r>
          </a:p>
        </p:txBody>
      </p:sp>
      <p:sp>
        <p:nvSpPr>
          <p:cNvPr id="4" name="Date Placeholder 3">
            <a:extLst>
              <a:ext uri="{FF2B5EF4-FFF2-40B4-BE49-F238E27FC236}">
                <a16:creationId xmlns:a16="http://schemas.microsoft.com/office/drawing/2014/main" id="{FAD3546D-93EF-4729-B2C4-38BC13587EBF}"/>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5B06779C-2AF6-46D0-BB9C-31136A77806E}"/>
              </a:ext>
            </a:extLst>
          </p:cNvPr>
          <p:cNvSpPr>
            <a:spLocks noGrp="1"/>
          </p:cNvSpPr>
          <p:nvPr>
            <p:ph type="sldNum" sz="quarter" idx="12"/>
          </p:nvPr>
        </p:nvSpPr>
        <p:spPr/>
        <p:txBody>
          <a:body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167399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306000" y="252000"/>
            <a:ext cx="11552400" cy="820800"/>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2BC62E7F-1D86-434D-8B70-42729D5D747D}"/>
              </a:ext>
            </a:extLst>
          </p:cNvPr>
          <p:cNvSpPr>
            <a:spLocks noGrp="1"/>
          </p:cNvSpPr>
          <p:nvPr>
            <p:ph type="dt" sz="half" idx="10"/>
          </p:nvPr>
        </p:nvSpPr>
        <p:spPr/>
        <p:txBody>
          <a:bodyPr/>
          <a:lstStyle/>
          <a:p>
            <a:fld id="{DC13AD85-CE77-4F8C-BEB7-3D123B861324}" type="datetime1">
              <a:rPr lang="en-GB" smtClean="0"/>
              <a:t>19/03/2021</a:t>
            </a:fld>
            <a:endParaRPr lang="en-GB" dirty="0"/>
          </a:p>
        </p:txBody>
      </p:sp>
      <p:sp>
        <p:nvSpPr>
          <p:cNvPr id="4" name="Footer Placeholder 3">
            <a:extLst>
              <a:ext uri="{FF2B5EF4-FFF2-40B4-BE49-F238E27FC236}">
                <a16:creationId xmlns:a16="http://schemas.microsoft.com/office/drawing/2014/main" id="{0FF7BD44-4FD0-44F4-9561-331F9ACDE1B5}"/>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endParaRPr lang="en-GB"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42F1C60A-1542-4599-B89C-D00423F08EA6}"/>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dirty="0"/>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3060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64296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7373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5C9A-39FD-4C1E-957B-F78737A906F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71C1A537-2F94-4FAC-8D45-F4C82F94C060}"/>
              </a:ext>
            </a:extLst>
          </p:cNvPr>
          <p:cNvSpPr>
            <a:spLocks noGrp="1"/>
          </p:cNvSpPr>
          <p:nvPr>
            <p:ph type="ftr" sz="quarter" idx="11"/>
          </p:nvPr>
        </p:nvSpPr>
        <p:spPr/>
        <p:txBody>
          <a:body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A5F9823A-8CF6-40A6-A585-A1978389FCFE}"/>
              </a:ext>
            </a:extLst>
          </p:cNvPr>
          <p:cNvSpPr>
            <a:spLocks noGrp="1"/>
          </p:cNvSpPr>
          <p:nvPr>
            <p:ph type="dt" sz="half" idx="10"/>
          </p:nvPr>
        </p:nvSpPr>
        <p:spPr/>
        <p:txBody>
          <a:bodyPr/>
          <a:lstStyle/>
          <a:p>
            <a:fld id="{ECC93721-0044-48DD-814F-4E40BD433741}" type="datetime1">
              <a:rPr lang="en-GB" smtClean="0"/>
              <a:t>19/03/2021</a:t>
            </a:fld>
            <a:endParaRPr lang="en-GB"/>
          </a:p>
        </p:txBody>
      </p:sp>
      <p:sp>
        <p:nvSpPr>
          <p:cNvPr id="5" name="Slide Number Placeholder 4">
            <a:extLst>
              <a:ext uri="{FF2B5EF4-FFF2-40B4-BE49-F238E27FC236}">
                <a16:creationId xmlns:a16="http://schemas.microsoft.com/office/drawing/2014/main" id="{8C5194AF-515B-4CA1-965F-3888279B4867}"/>
              </a:ext>
            </a:extLst>
          </p:cNvPr>
          <p:cNvSpPr>
            <a:spLocks noGrp="1"/>
          </p:cNvSpPr>
          <p:nvPr>
            <p:ph type="sldNum" sz="quarter" idx="12"/>
          </p:nvPr>
        </p:nvSpPr>
        <p:spPr/>
        <p:txBody>
          <a:body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34525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7799D5-9C64-4C44-B0E6-C22AEFC93ADF}"/>
              </a:ext>
            </a:extLst>
          </p:cNvPr>
          <p:cNvSpPr>
            <a:spLocks noGrp="1"/>
          </p:cNvSpPr>
          <p:nvPr>
            <p:ph type="ftr" sz="quarter" idx="11"/>
          </p:nvPr>
        </p:nvSpPr>
        <p:spPr/>
        <p:txBody>
          <a:bodyPr/>
          <a:lstStyle/>
          <a:p>
            <a:r>
              <a:rPr lang="en-GB"/>
              <a:t>Produced by Essex County Council Strategy Insight and Engagement</a:t>
            </a:r>
          </a:p>
        </p:txBody>
      </p:sp>
      <p:sp>
        <p:nvSpPr>
          <p:cNvPr id="2" name="Date Placeholder 1">
            <a:extLst>
              <a:ext uri="{FF2B5EF4-FFF2-40B4-BE49-F238E27FC236}">
                <a16:creationId xmlns:a16="http://schemas.microsoft.com/office/drawing/2014/main" id="{F6AAC231-7279-49D8-BFD3-85BD6399BA8D}"/>
              </a:ext>
            </a:extLst>
          </p:cNvPr>
          <p:cNvSpPr>
            <a:spLocks noGrp="1"/>
          </p:cNvSpPr>
          <p:nvPr>
            <p:ph type="dt" sz="half" idx="10"/>
          </p:nvPr>
        </p:nvSpPr>
        <p:spPr/>
        <p:txBody>
          <a:bodyPr/>
          <a:lstStyle/>
          <a:p>
            <a:fld id="{E2CA4203-B1B6-42D7-86AB-DFB99C81B19A}" type="datetime1">
              <a:rPr lang="en-GB" smtClean="0"/>
              <a:t>19/03/2021</a:t>
            </a:fld>
            <a:endParaRPr lang="en-GB"/>
          </a:p>
        </p:txBody>
      </p:sp>
      <p:sp>
        <p:nvSpPr>
          <p:cNvPr id="4" name="Slide Number Placeholder 3">
            <a:extLst>
              <a:ext uri="{FF2B5EF4-FFF2-40B4-BE49-F238E27FC236}">
                <a16:creationId xmlns:a16="http://schemas.microsoft.com/office/drawing/2014/main" id="{7F2B58F9-C300-4062-9D38-E1F291F46978}"/>
              </a:ext>
            </a:extLst>
          </p:cNvPr>
          <p:cNvSpPr>
            <a:spLocks noGrp="1"/>
          </p:cNvSpPr>
          <p:nvPr>
            <p:ph type="sldNum" sz="quarter" idx="12"/>
          </p:nvPr>
        </p:nvSpPr>
        <p:spPr/>
        <p:txBody>
          <a:body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267993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dirty="0"/>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fld id="{6DC218AA-0319-4184-85EC-54DD732B49C8}" type="datetime1">
              <a:rPr lang="en-GB" smtClean="0"/>
              <a:t>19/03/2021</a:t>
            </a:fld>
            <a:endParaRPr lang="en-GB" dirty="0"/>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endParaRPr lang="en-GB"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dirty="0"/>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dirty="0"/>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dirty="0"/>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dirty="0"/>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dirty="0"/>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dirty="0"/>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dirty="0"/>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dirty="0"/>
              <a:t>text </a:t>
            </a:r>
          </a:p>
        </p:txBody>
      </p:sp>
    </p:spTree>
    <p:extLst>
      <p:ext uri="{BB962C8B-B14F-4D97-AF65-F5344CB8AC3E}">
        <p14:creationId xmlns:p14="http://schemas.microsoft.com/office/powerpoint/2010/main" val="418804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Cover P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E15C-E1A1-4B98-8BD9-208FCE928995}"/>
              </a:ext>
            </a:extLst>
          </p:cNvPr>
          <p:cNvSpPr>
            <a:spLocks noGrp="1"/>
          </p:cNvSpPr>
          <p:nvPr>
            <p:ph type="title"/>
          </p:nvPr>
        </p:nvSpPr>
        <p:spPr>
          <a:xfrm>
            <a:off x="5328000" y="2149200"/>
            <a:ext cx="6282000" cy="1602000"/>
          </a:xfrm>
        </p:spPr>
        <p:txBody>
          <a:bodyPr anchor="b"/>
          <a:lstStyle>
            <a:lvl1pPr>
              <a:defRPr sz="5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17DA4A9-7C4E-478D-A8E5-F8B8B1B3633C}"/>
              </a:ext>
            </a:extLst>
          </p:cNvPr>
          <p:cNvSpPr>
            <a:spLocks noGrp="1"/>
          </p:cNvSpPr>
          <p:nvPr>
            <p:ph type="body" idx="1"/>
          </p:nvPr>
        </p:nvSpPr>
        <p:spPr>
          <a:xfrm>
            <a:off x="5328000" y="4136400"/>
            <a:ext cx="6282000" cy="2012400"/>
          </a:xfrm>
        </p:spPr>
        <p:txBody>
          <a:bodyPr/>
          <a:lstStyle>
            <a:lvl1pPr marL="0" indent="0">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DCFCB315-E196-452C-8413-F646CF5C916D}"/>
              </a:ext>
              <a:ext uri="{C183D7F6-B498-43B3-948B-1728B52AA6E4}">
                <adec:decorative xmlns:adec="http://schemas.microsoft.com/office/drawing/2017/decorative" val="1"/>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129444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1428-98EF-4EA7-8B53-95D6FD388998}"/>
              </a:ext>
            </a:extLst>
          </p:cNvPr>
          <p:cNvSpPr>
            <a:spLocks noGrp="1"/>
          </p:cNvSpPr>
          <p:nvPr>
            <p:ph type="title"/>
          </p:nvPr>
        </p:nvSpPr>
        <p:spPr>
          <a:xfrm>
            <a:off x="1062000" y="1252800"/>
            <a:ext cx="4467600" cy="2176200"/>
          </a:xfrm>
        </p:spPr>
        <p:txBody>
          <a:bodyPr anchor="t" anchorCtr="0"/>
          <a:lstStyle>
            <a:lvl1pPr>
              <a:defRPr sz="2900"/>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4106DD8-7948-4C50-8639-F46F08C3AE56}"/>
              </a:ext>
            </a:extLst>
          </p:cNvPr>
          <p:cNvSpPr>
            <a:spLocks noGrp="1"/>
          </p:cNvSpPr>
          <p:nvPr>
            <p:ph type="dt" sz="half" idx="10"/>
          </p:nvPr>
        </p:nvSpPr>
        <p:spPr/>
        <p:txBody>
          <a:bodyPr/>
          <a:lstStyle/>
          <a:p>
            <a:fld id="{29D5E15D-C647-44B0-9FBF-6F4C1B356057}" type="datetime1">
              <a:rPr lang="en-GB" smtClean="0"/>
              <a:t>19/03/2021</a:t>
            </a:fld>
            <a:endParaRPr lang="en-GB" dirty="0"/>
          </a:p>
        </p:txBody>
      </p:sp>
      <p:sp>
        <p:nvSpPr>
          <p:cNvPr id="4" name="Footer Placeholder 3">
            <a:extLst>
              <a:ext uri="{FF2B5EF4-FFF2-40B4-BE49-F238E27FC236}">
                <a16:creationId xmlns:a16="http://schemas.microsoft.com/office/drawing/2014/main" id="{CAB5D05F-13B2-4DDE-AEE5-2FFBC910F1B2}"/>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endParaRPr lang="en-GB"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C7CA3DFD-1456-4660-8744-18148456CA8C}"/>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dirty="0"/>
          </a:p>
        </p:txBody>
      </p:sp>
      <p:cxnSp>
        <p:nvCxnSpPr>
          <p:cNvPr id="6" name="Straight Connector 5">
            <a:extLst>
              <a:ext uri="{FF2B5EF4-FFF2-40B4-BE49-F238E27FC236}">
                <a16:creationId xmlns:a16="http://schemas.microsoft.com/office/drawing/2014/main" id="{1E701184-D5F5-4AF5-B171-04B46C4EF918}"/>
              </a:ext>
            </a:extLst>
          </p:cNvPr>
          <p:cNvCxnSpPr>
            <a:cxnSpLocks/>
          </p:cNvCxnSpPr>
          <p:nvPr userDrawn="1"/>
        </p:nvCxnSpPr>
        <p:spPr>
          <a:xfrm>
            <a:off x="6080926" y="1212573"/>
            <a:ext cx="0" cy="39358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F6BDD9D-CE1E-401B-B998-ED51586F712F}"/>
              </a:ext>
            </a:extLst>
          </p:cNvPr>
          <p:cNvSpPr>
            <a:spLocks noGrp="1"/>
          </p:cNvSpPr>
          <p:nvPr>
            <p:ph type="body" sz="quarter" idx="13"/>
          </p:nvPr>
        </p:nvSpPr>
        <p:spPr>
          <a:xfrm>
            <a:off x="6321600" y="1252800"/>
            <a:ext cx="4467600" cy="3353067"/>
          </a:xfrm>
        </p:spPr>
        <p:txBody>
          <a:bodyPr/>
          <a:lstStyle>
            <a:lvl1pPr marL="0" indent="0">
              <a:buNone/>
              <a:defRPr sz="3600" b="1"/>
            </a:lvl1pPr>
          </a:lstStyle>
          <a:p>
            <a:pPr lvl="0"/>
            <a:r>
              <a:rPr lang="en-US"/>
              <a:t>Click to edit Master text styles</a:t>
            </a:r>
          </a:p>
        </p:txBody>
      </p:sp>
      <p:sp>
        <p:nvSpPr>
          <p:cNvPr id="11" name="Text Placeholder 10">
            <a:extLst>
              <a:ext uri="{FF2B5EF4-FFF2-40B4-BE49-F238E27FC236}">
                <a16:creationId xmlns:a16="http://schemas.microsoft.com/office/drawing/2014/main" id="{75A4B8D9-1F1E-4251-87E0-DCB69C9FDA5D}"/>
              </a:ext>
            </a:extLst>
          </p:cNvPr>
          <p:cNvSpPr>
            <a:spLocks noGrp="1"/>
          </p:cNvSpPr>
          <p:nvPr>
            <p:ph type="body" sz="quarter" idx="14"/>
          </p:nvPr>
        </p:nvSpPr>
        <p:spPr>
          <a:xfrm>
            <a:off x="6321600" y="4776642"/>
            <a:ext cx="4467598" cy="371828"/>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194696532"/>
      </p:ext>
    </p:extLst>
  </p:cSld>
  <p:clrMapOvr>
    <a:masterClrMapping/>
  </p:clrMapOvr>
  <p:extLst>
    <p:ext uri="{DCECCB84-F9BA-43D5-87BE-67443E8EF086}">
      <p15:sldGuideLst xmlns:p15="http://schemas.microsoft.com/office/powerpoint/2012/main">
        <p15:guide id="1" orient="horz" pos="85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537804"/>
            <a:ext cx="5428800" cy="540000"/>
          </a:xfrm>
        </p:spPr>
        <p:txBody>
          <a:bodyPr/>
          <a:lstStyle>
            <a:lvl1pPr>
              <a:lnSpc>
                <a:spcPct val="100000"/>
              </a:lnSpc>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5650"/>
            <a:ext cx="5428800" cy="49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a:extLst>
              <a:ext uri="{FF2B5EF4-FFF2-40B4-BE49-F238E27FC236}">
                <a16:creationId xmlns:a16="http://schemas.microsoft.com/office/drawing/2014/main" id="{486A8442-B40B-4D24-9029-4E6108BD5EFD}"/>
              </a:ext>
            </a:extLst>
          </p:cNvPr>
          <p:cNvSpPr>
            <a:spLocks noGrp="1"/>
          </p:cNvSpPr>
          <p:nvPr>
            <p:ph sz="quarter" idx="13" hasCustomPrompt="1"/>
          </p:nvPr>
        </p:nvSpPr>
        <p:spPr>
          <a:xfrm>
            <a:off x="6459538" y="130175"/>
            <a:ext cx="5722937" cy="6165850"/>
          </a:xfrm>
        </p:spPr>
        <p:txBody>
          <a:bodyPr/>
          <a:lstStyle>
            <a:lvl1pPr>
              <a:defRPr/>
            </a:lvl1pPr>
          </a:lstStyle>
          <a:p>
            <a:pPr lvl="0"/>
            <a:r>
              <a:rPr lang="en-US" dirty="0"/>
              <a:t>Object</a:t>
            </a:r>
            <a:endParaRPr lang="en-GB" dirty="0"/>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dirty="0"/>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F260B2A5-7D25-4EFB-8691-668AB5BA651F}" type="datetime1">
              <a:rPr lang="en-GB" smtClean="0"/>
              <a:t>19/03/2021</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81116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messag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7175"/>
            <a:ext cx="11552400" cy="712368"/>
          </a:xfrm>
        </p:spPr>
        <p:txBody>
          <a:bodyPr/>
          <a:lstStyle>
            <a:lvl1pPr>
              <a:lnSpc>
                <a:spcPct val="100000"/>
              </a:lnSpc>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1404"/>
            <a:ext cx="3888000" cy="2059200"/>
          </a:xfrm>
        </p:spPr>
        <p:txBody>
          <a:bodyPr/>
          <a:lstStyle>
            <a:lvl1pPr>
              <a:defRPr sz="3600" b="1"/>
            </a:lvl1pPr>
          </a:lstStyle>
          <a:p>
            <a:pPr lvl="0"/>
            <a:r>
              <a:rPr lang="en-US"/>
              <a:t>Click to edit Master text styles</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600613A6-A489-428B-9466-BB2CA556283B}" type="datetime1">
              <a:rPr lang="en-GB" smtClean="0"/>
              <a:t>19/03/2021</a:t>
            </a:fld>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dirty="0"/>
              <a:t>|   </a:t>
            </a:r>
            <a:fld id="{5898CC38-F149-5B45-A1B4-290B41364A0C}" type="slidenum">
              <a:rPr lang="en-GB" smtClean="0"/>
              <a:pPr/>
              <a:t>‹#›</a:t>
            </a:fld>
            <a:endParaRPr lang="en-GB" dirty="0"/>
          </a:p>
        </p:txBody>
      </p:sp>
      <p:sp>
        <p:nvSpPr>
          <p:cNvPr id="9" name="Content Placeholder 3" descr="Add description of object (table/graph/picture, etc)">
            <a:extLst>
              <a:ext uri="{FF2B5EF4-FFF2-40B4-BE49-F238E27FC236}">
                <a16:creationId xmlns:a16="http://schemas.microsoft.com/office/drawing/2014/main" id="{67B85DDB-4159-4BB4-A59E-5BE213A7443F}"/>
              </a:ext>
            </a:extLst>
          </p:cNvPr>
          <p:cNvSpPr>
            <a:spLocks noGrp="1"/>
          </p:cNvSpPr>
          <p:nvPr>
            <p:ph sz="half" idx="2"/>
          </p:nvPr>
        </p:nvSpPr>
        <p:spPr>
          <a:xfrm>
            <a:off x="4471200" y="1249363"/>
            <a:ext cx="7393775" cy="4929188"/>
          </a:xfrm>
          <a:prstGeom prst="rect">
            <a:avLst/>
          </a:prstGeom>
        </p:spPr>
        <p:txBody>
          <a:bodyPr/>
          <a:lstStyle>
            <a:lvl1pPr>
              <a:buNone/>
              <a:defRPr/>
            </a:lvl1pPr>
          </a:lstStyle>
          <a:p>
            <a:pPr lvl="0"/>
            <a:r>
              <a:rPr lang="en-US"/>
              <a:t>Click to edit Master text styles</a:t>
            </a:r>
          </a:p>
        </p:txBody>
      </p:sp>
      <p:sp>
        <p:nvSpPr>
          <p:cNvPr id="8" name="Text Placeholder 7">
            <a:extLst>
              <a:ext uri="{FF2B5EF4-FFF2-40B4-BE49-F238E27FC236}">
                <a16:creationId xmlns:a16="http://schemas.microsoft.com/office/drawing/2014/main" id="{9682420F-7E00-4112-B16C-8B3BEE01681E}"/>
              </a:ext>
            </a:extLst>
          </p:cNvPr>
          <p:cNvSpPr>
            <a:spLocks noGrp="1"/>
          </p:cNvSpPr>
          <p:nvPr>
            <p:ph type="body" sz="quarter" idx="13"/>
          </p:nvPr>
        </p:nvSpPr>
        <p:spPr>
          <a:xfrm>
            <a:off x="0" y="3430800"/>
            <a:ext cx="4471200" cy="2747751"/>
          </a:xfrm>
          <a:solidFill>
            <a:schemeClr val="accent1"/>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6874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message and object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605798-CE35-4206-A97D-EB4777053B4B}"/>
              </a:ext>
              <a:ext uri="{C183D7F6-B498-43B3-948B-1728B52AA6E4}">
                <adec:decorative xmlns:adec="http://schemas.microsoft.com/office/drawing/2017/decorative" val="1"/>
              </a:ext>
            </a:extLst>
          </p:cNvPr>
          <p:cNvSpPr/>
          <p:nvPr userDrawn="1"/>
        </p:nvSpPr>
        <p:spPr>
          <a:xfrm>
            <a:off x="0" y="2754488"/>
            <a:ext cx="6096000" cy="410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C34E1A6-9EC2-468E-98F7-98901A8D1A5B}"/>
              </a:ext>
            </a:extLst>
          </p:cNvPr>
          <p:cNvSpPr>
            <a:spLocks noGrp="1"/>
          </p:cNvSpPr>
          <p:nvPr>
            <p:ph type="title"/>
          </p:nvPr>
        </p:nvSpPr>
        <p:spPr>
          <a:xfrm>
            <a:off x="306000" y="252000"/>
            <a:ext cx="5428800" cy="820800"/>
          </a:xfrm>
        </p:spPr>
        <p:txBody>
          <a:bodyPr vert="horz" lIns="90000" tIns="45720" rIns="90000" bIns="0" rtlCol="0" anchor="b" anchorCtr="0">
            <a:normAutofit/>
          </a:bodyPr>
          <a:lstStyle>
            <a:lvl1pPr>
              <a:defRPr lang="en-GB">
                <a:solidFill>
                  <a:schemeClr val="tx1"/>
                </a:solidFill>
              </a:defRPr>
            </a:lvl1pPr>
          </a:lstStyle>
          <a:p>
            <a:pPr lvl="0">
              <a:lnSpc>
                <a:spcPct val="100000"/>
              </a:lnSpc>
            </a:pPr>
            <a:r>
              <a:rPr lang="en-US"/>
              <a:t>Click to edit Master title style</a:t>
            </a:r>
            <a:endParaRPr lang="en-GB" dirty="0"/>
          </a:p>
        </p:txBody>
      </p:sp>
      <p:sp>
        <p:nvSpPr>
          <p:cNvPr id="7" name="Content Placeholder 6">
            <a:extLst>
              <a:ext uri="{FF2B5EF4-FFF2-40B4-BE49-F238E27FC236}">
                <a16:creationId xmlns:a16="http://schemas.microsoft.com/office/drawing/2014/main" id="{926F895B-32EE-4C42-A771-15E886F401D7}"/>
              </a:ext>
            </a:extLst>
          </p:cNvPr>
          <p:cNvSpPr>
            <a:spLocks noGrp="1"/>
          </p:cNvSpPr>
          <p:nvPr>
            <p:ph sz="quarter" idx="13"/>
          </p:nvPr>
        </p:nvSpPr>
        <p:spPr>
          <a:xfrm>
            <a:off x="301625" y="1260938"/>
            <a:ext cx="5429250" cy="1375200"/>
          </a:xfrm>
        </p:spPr>
        <p:txBody>
          <a:bodyPr/>
          <a:lstStyle>
            <a:lvl1pPr marL="0" indent="0">
              <a:buNone/>
              <a:defRPr sz="2400" b="1">
                <a:solidFill>
                  <a:schemeClr val="accent1"/>
                </a:solidFill>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76953603-B320-4E9F-8C88-FCB935412932}"/>
              </a:ext>
            </a:extLst>
          </p:cNvPr>
          <p:cNvSpPr>
            <a:spLocks noGrp="1"/>
          </p:cNvSpPr>
          <p:nvPr>
            <p:ph sz="quarter" idx="16"/>
          </p:nvPr>
        </p:nvSpPr>
        <p:spPr>
          <a:xfrm>
            <a:off x="301625" y="2754313"/>
            <a:ext cx="5429250" cy="3424237"/>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Content Placeholder 10">
            <a:extLst>
              <a:ext uri="{FF2B5EF4-FFF2-40B4-BE49-F238E27FC236}">
                <a16:creationId xmlns:a16="http://schemas.microsoft.com/office/drawing/2014/main" id="{787F60CB-10DD-4652-B8F0-4AC544C71B4B}"/>
              </a:ext>
            </a:extLst>
          </p:cNvPr>
          <p:cNvSpPr>
            <a:spLocks noGrp="1"/>
          </p:cNvSpPr>
          <p:nvPr>
            <p:ph sz="quarter" idx="15"/>
          </p:nvPr>
        </p:nvSpPr>
        <p:spPr>
          <a:xfrm>
            <a:off x="6065661" y="0"/>
            <a:ext cx="6126339"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1E18C755-832F-4C56-B358-BC210FE8599D}"/>
              </a:ext>
            </a:extLst>
          </p:cNvPr>
          <p:cNvSpPr>
            <a:spLocks noGrp="1"/>
          </p:cNvSpPr>
          <p:nvPr>
            <p:ph type="ftr" sz="quarter" idx="11"/>
          </p:nvPr>
        </p:nvSpPr>
        <p:spPr/>
        <p:txBody>
          <a:bodyPr/>
          <a:lstStyle>
            <a:lvl1pPr>
              <a:defRPr>
                <a:solidFill>
                  <a:schemeClr val="bg2"/>
                </a:solidFill>
              </a:defRPr>
            </a:lvl1pPr>
          </a:lstStyle>
          <a:p>
            <a:r>
              <a:rPr lang="en-GB" dirty="0"/>
              <a:t>Produced by Essex County Council Strategy Insight and Engagement</a:t>
            </a:r>
          </a:p>
        </p:txBody>
      </p:sp>
      <p:sp>
        <p:nvSpPr>
          <p:cNvPr id="3" name="Date Placeholder 2">
            <a:extLst>
              <a:ext uri="{FF2B5EF4-FFF2-40B4-BE49-F238E27FC236}">
                <a16:creationId xmlns:a16="http://schemas.microsoft.com/office/drawing/2014/main" id="{9B1A9764-A1B9-46F8-96D5-74C081563C7F}"/>
              </a:ext>
            </a:extLst>
          </p:cNvPr>
          <p:cNvSpPr>
            <a:spLocks noGrp="1"/>
          </p:cNvSpPr>
          <p:nvPr>
            <p:ph type="dt" sz="half" idx="10"/>
          </p:nvPr>
        </p:nvSpPr>
        <p:spPr/>
        <p:txBody>
          <a:bodyPr/>
          <a:lstStyle>
            <a:lvl1pPr>
              <a:defRPr>
                <a:solidFill>
                  <a:schemeClr val="bg1"/>
                </a:solidFill>
              </a:defRPr>
            </a:lvl1pPr>
          </a:lstStyle>
          <a:p>
            <a:fld id="{DC13AD85-CE77-4F8C-BEB7-3D123B861324}" type="datetime1">
              <a:rPr lang="en-GB" smtClean="0"/>
              <a:pPr/>
              <a:t>19/03/2021</a:t>
            </a:fld>
            <a:endParaRPr lang="en-GB" dirty="0"/>
          </a:p>
        </p:txBody>
      </p:sp>
      <p:sp>
        <p:nvSpPr>
          <p:cNvPr id="5" name="Slide Number Placeholder 4">
            <a:extLst>
              <a:ext uri="{FF2B5EF4-FFF2-40B4-BE49-F238E27FC236}">
                <a16:creationId xmlns:a16="http://schemas.microsoft.com/office/drawing/2014/main" id="{30B32DD5-A0D7-4176-9C07-463D33A3AAC0}"/>
              </a:ext>
            </a:extLst>
          </p:cNvPr>
          <p:cNvSpPr>
            <a:spLocks noGrp="1"/>
          </p:cNvSpPr>
          <p:nvPr>
            <p:ph type="sldNum" sz="quarter" idx="12"/>
          </p:nvPr>
        </p:nvSpPr>
        <p:spPr/>
        <p:txBody>
          <a:bodyPr/>
          <a:lstStyle>
            <a:lvl1pPr>
              <a:defRPr>
                <a:solidFill>
                  <a:schemeClr val="bg1"/>
                </a:solidFill>
              </a:defRPr>
            </a:lvl1pPr>
          </a:lstStyle>
          <a:p>
            <a:r>
              <a:rPr lang="en-GB"/>
              <a:t>|   </a:t>
            </a:r>
            <a:fld id="{5898CC38-F149-5B45-A1B4-290B41364A0C}" type="slidenum">
              <a:rPr lang="en-GB" smtClean="0"/>
              <a:pPr/>
              <a:t>‹#›</a:t>
            </a:fld>
            <a:endParaRPr lang="en-GB" dirty="0"/>
          </a:p>
        </p:txBody>
      </p:sp>
    </p:spTree>
    <p:extLst>
      <p:ext uri="{BB962C8B-B14F-4D97-AF65-F5344CB8AC3E}">
        <p14:creationId xmlns:p14="http://schemas.microsoft.com/office/powerpoint/2010/main" val="176609424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ext and 2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2000"/>
            <a:ext cx="11552400" cy="820800"/>
          </a:xfrm>
        </p:spPr>
        <p:txBody>
          <a:bodyPr/>
          <a:lstStyle>
            <a:lvl1pPr>
              <a:lnSpc>
                <a:spcPct val="100000"/>
              </a:lnSpc>
              <a:defRPr sz="4400"/>
            </a:lvl1pPr>
          </a:lstStyle>
          <a:p>
            <a:r>
              <a:rPr lang="en-US"/>
              <a:t>Click to edit Master title style</a:t>
            </a:r>
            <a:endParaRPr lang="en-GB" dirty="0"/>
          </a:p>
        </p:txBody>
      </p:sp>
      <p:sp>
        <p:nvSpPr>
          <p:cNvPr id="11" name="Content Placeholder 10">
            <a:extLst>
              <a:ext uri="{FF2B5EF4-FFF2-40B4-BE49-F238E27FC236}">
                <a16:creationId xmlns:a16="http://schemas.microsoft.com/office/drawing/2014/main" id="{909C2039-2FF7-4ECB-94E1-AF05CB2C8308}"/>
              </a:ext>
            </a:extLst>
          </p:cNvPr>
          <p:cNvSpPr>
            <a:spLocks noGrp="1"/>
          </p:cNvSpPr>
          <p:nvPr>
            <p:ph sz="quarter" idx="15"/>
          </p:nvPr>
        </p:nvSpPr>
        <p:spPr>
          <a:xfrm>
            <a:off x="0" y="1689100"/>
            <a:ext cx="6076950" cy="2232025"/>
          </a:xfrm>
        </p:spPr>
        <p:txBody>
          <a:bodyPr/>
          <a:lstStyle>
            <a:lvl1pPr marL="0" indent="0">
              <a:buNone/>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4194000"/>
            <a:ext cx="5572800" cy="1984550"/>
          </a:xfrm>
        </p:spPr>
        <p:txBody>
          <a:bodyPr/>
          <a:lstStyle>
            <a:lvl1pPr marL="0" indent="0">
              <a:buNone/>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F2AF1B6F-29EF-4915-954D-C7A734C4F1B1}"/>
              </a:ext>
            </a:extLst>
          </p:cNvPr>
          <p:cNvSpPr>
            <a:spLocks noGrp="1"/>
          </p:cNvSpPr>
          <p:nvPr>
            <p:ph sz="half" idx="14"/>
          </p:nvPr>
        </p:nvSpPr>
        <p:spPr>
          <a:xfrm>
            <a:off x="6285600" y="1688400"/>
            <a:ext cx="5572800" cy="174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2">
            <a:extLst>
              <a:ext uri="{FF2B5EF4-FFF2-40B4-BE49-F238E27FC236}">
                <a16:creationId xmlns:a16="http://schemas.microsoft.com/office/drawing/2014/main" id="{C2D6E287-74D8-466B-93CC-E97050302A8E}"/>
              </a:ext>
            </a:extLst>
          </p:cNvPr>
          <p:cNvSpPr>
            <a:spLocks noGrp="1"/>
          </p:cNvSpPr>
          <p:nvPr>
            <p:ph sz="quarter" idx="16"/>
          </p:nvPr>
        </p:nvSpPr>
        <p:spPr>
          <a:xfrm>
            <a:off x="6076950" y="3429000"/>
            <a:ext cx="6137275" cy="3429000"/>
          </a:xfrm>
        </p:spPr>
        <p:txBody>
          <a:bodyPr/>
          <a:lstStyle>
            <a:lvl1pPr marL="0" indent="0">
              <a:buNone/>
              <a:defRPr/>
            </a:lvl1pPr>
          </a:lstStyle>
          <a:p>
            <a:pPr lvl="0"/>
            <a:r>
              <a:rPr lang="en-US"/>
              <a:t>Click to edit Master text styles</a:t>
            </a:r>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dirty="0"/>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lvl1pPr>
              <a:defRPr>
                <a:solidFill>
                  <a:schemeClr val="tx1"/>
                </a:solidFill>
              </a:defRPr>
            </a:lvl1pPr>
          </a:lstStyle>
          <a:p>
            <a:fld id="{859DE245-C824-4BEE-AC58-BCEB9971B4EC}" type="datetime1">
              <a:rPr lang="en-GB" smtClean="0"/>
              <a:pPr/>
              <a:t>19/03/2021</a:t>
            </a:fld>
            <a:endParaRPr lang="en-GB" dirty="0"/>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lvl1pPr>
              <a:defRPr>
                <a:solidFill>
                  <a:schemeClr val="tx1"/>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66720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above title and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26F1C6-4C7F-4E81-8ED3-C2BB6E34B2B3}"/>
              </a:ext>
            </a:extLst>
          </p:cNvPr>
          <p:cNvSpPr>
            <a:spLocks noGrp="1"/>
          </p:cNvSpPr>
          <p:nvPr>
            <p:ph sz="quarter" idx="13"/>
          </p:nvPr>
        </p:nvSpPr>
        <p:spPr>
          <a:xfrm>
            <a:off x="0" y="-1"/>
            <a:ext cx="12192000" cy="2484000"/>
          </a:xfrm>
        </p:spPr>
        <p:txBody>
          <a:bodyP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B55EA7E9-EFF8-4127-B336-30D7A4058418}"/>
              </a:ext>
            </a:extLst>
          </p:cNvPr>
          <p:cNvSpPr>
            <a:spLocks noGrp="1"/>
          </p:cNvSpPr>
          <p:nvPr>
            <p:ph type="title"/>
          </p:nvPr>
        </p:nvSpPr>
        <p:spPr>
          <a:xfrm>
            <a:off x="306000" y="2782800"/>
            <a:ext cx="4028400" cy="3394800"/>
          </a:xfrm>
        </p:spPr>
        <p:txBody>
          <a:bodyPr anchor="t" anchorCtr="0"/>
          <a:lstStyle>
            <a:lvl1pPr>
              <a:defRPr sz="4000">
                <a:solidFill>
                  <a:schemeClr val="tx1"/>
                </a:solidFill>
              </a:defRPr>
            </a:lvl1pPr>
          </a:lstStyle>
          <a:p>
            <a:r>
              <a:rPr lang="en-US"/>
              <a:t>Click to edit Master title style</a:t>
            </a:r>
            <a:endParaRPr lang="en-GB" dirty="0"/>
          </a:p>
        </p:txBody>
      </p:sp>
      <p:sp>
        <p:nvSpPr>
          <p:cNvPr id="9" name="Content Placeholder 8">
            <a:extLst>
              <a:ext uri="{FF2B5EF4-FFF2-40B4-BE49-F238E27FC236}">
                <a16:creationId xmlns:a16="http://schemas.microsoft.com/office/drawing/2014/main" id="{67CFA9DB-5477-459A-974D-93AAA4628B1D}"/>
              </a:ext>
            </a:extLst>
          </p:cNvPr>
          <p:cNvSpPr>
            <a:spLocks noGrp="1"/>
          </p:cNvSpPr>
          <p:nvPr>
            <p:ph sz="quarter" idx="14"/>
          </p:nvPr>
        </p:nvSpPr>
        <p:spPr>
          <a:xfrm>
            <a:off x="4698000" y="2782888"/>
            <a:ext cx="7160400" cy="3395662"/>
          </a:xfrm>
        </p:spPr>
        <p:txBody>
          <a:bodyPr numCol="2" spcCol="360000"/>
          <a:lstStyle>
            <a:lvl1pPr marL="0" indent="0">
              <a:buNone/>
              <a:defRPr b="1">
                <a:solidFill>
                  <a:schemeClr val="accent1"/>
                </a:solidFill>
              </a:defRPr>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BC5ED585-0856-40AE-9F10-F8559950FEF9}"/>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9B855124-6C3F-40B8-B2A8-E79F2D7231EF}"/>
              </a:ext>
            </a:extLst>
          </p:cNvPr>
          <p:cNvSpPr>
            <a:spLocks noGrp="1"/>
          </p:cNvSpPr>
          <p:nvPr>
            <p:ph type="dt" sz="half" idx="10"/>
          </p:nvPr>
        </p:nvSpPr>
        <p:spPr/>
        <p:txBody>
          <a:bodyPr/>
          <a:lstStyle/>
          <a:p>
            <a:fld id="{DC13AD85-CE77-4F8C-BEB7-3D123B861324}" type="datetime1">
              <a:rPr lang="en-GB" smtClean="0"/>
              <a:t>19/03/2021</a:t>
            </a:fld>
            <a:endParaRPr lang="en-GB" dirty="0"/>
          </a:p>
        </p:txBody>
      </p:sp>
      <p:sp>
        <p:nvSpPr>
          <p:cNvPr id="5" name="Slide Number Placeholder 4">
            <a:extLst>
              <a:ext uri="{FF2B5EF4-FFF2-40B4-BE49-F238E27FC236}">
                <a16:creationId xmlns:a16="http://schemas.microsoft.com/office/drawing/2014/main" id="{B62942CD-BA75-40C5-9667-D370019E7A95}"/>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dirty="0"/>
          </a:p>
        </p:txBody>
      </p:sp>
      <p:sp>
        <p:nvSpPr>
          <p:cNvPr id="11" name="Content Placeholder 10">
            <a:extLst>
              <a:ext uri="{FF2B5EF4-FFF2-40B4-BE49-F238E27FC236}">
                <a16:creationId xmlns:a16="http://schemas.microsoft.com/office/drawing/2014/main" id="{EDFAD688-DD14-4842-AF11-CB02693A303B}"/>
              </a:ext>
            </a:extLst>
          </p:cNvPr>
          <p:cNvSpPr>
            <a:spLocks noGrp="1"/>
          </p:cNvSpPr>
          <p:nvPr>
            <p:ph sz="quarter" idx="15" hasCustomPrompt="1"/>
          </p:nvPr>
        </p:nvSpPr>
        <p:spPr>
          <a:xfrm>
            <a:off x="306388" y="7112000"/>
            <a:ext cx="11558587" cy="247650"/>
          </a:xfrm>
        </p:spPr>
        <p:txBody>
          <a:bodyPr/>
          <a:lstStyle>
            <a:lvl1pPr marL="0" indent="0">
              <a:buNone/>
              <a:defRPr sz="900"/>
            </a:lvl1pPr>
          </a:lstStyle>
          <a:p>
            <a:pPr lvl="0"/>
            <a:r>
              <a:rPr lang="en-US" dirty="0"/>
              <a:t>Click to add image license info</a:t>
            </a:r>
          </a:p>
        </p:txBody>
      </p:sp>
    </p:spTree>
    <p:extLst>
      <p:ext uri="{BB962C8B-B14F-4D97-AF65-F5344CB8AC3E}">
        <p14:creationId xmlns:p14="http://schemas.microsoft.com/office/powerpoint/2010/main" val="91329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C1672-D60B-45EF-A4EE-F4A22DF11CAF}"/>
              </a:ext>
            </a:extLst>
          </p:cNvPr>
          <p:cNvSpPr>
            <a:spLocks noGrp="1"/>
          </p:cNvSpPr>
          <p:nvPr>
            <p:ph type="title"/>
          </p:nvPr>
        </p:nvSpPr>
        <p:spPr>
          <a:xfrm>
            <a:off x="306000" y="252000"/>
            <a:ext cx="11552400" cy="820800"/>
          </a:xfrm>
          <a:prstGeom prst="rect">
            <a:avLst/>
          </a:prstGeom>
        </p:spPr>
        <p:txBody>
          <a:bodyPr vert="horz" lIns="90000" tIns="45720" rIns="90000" bIns="0" rtlCol="0" anchor="b"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7DBB563-2AAA-47EE-B9DD-8EB566057FC1}"/>
              </a:ext>
            </a:extLst>
          </p:cNvPr>
          <p:cNvSpPr>
            <a:spLocks noGrp="1"/>
          </p:cNvSpPr>
          <p:nvPr>
            <p:ph type="body" idx="1"/>
          </p:nvPr>
        </p:nvSpPr>
        <p:spPr>
          <a:xfrm>
            <a:off x="306000" y="1256400"/>
            <a:ext cx="11552400" cy="492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639A4C9-558C-43EA-AA5D-420B7669B930}"/>
              </a:ext>
            </a:extLst>
          </p:cNvPr>
          <p:cNvSpPr>
            <a:spLocks noGrp="1"/>
          </p:cNvSpPr>
          <p:nvPr>
            <p:ph type="dt" sz="half" idx="2"/>
          </p:nvPr>
        </p:nvSpPr>
        <p:spPr>
          <a:xfrm>
            <a:off x="8802000" y="6591600"/>
            <a:ext cx="21924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fld id="{DC13AD85-CE77-4F8C-BEB7-3D123B861324}" type="datetime1">
              <a:rPr lang="en-GB" smtClean="0"/>
              <a:t>19/03/2021</a:t>
            </a:fld>
            <a:endParaRPr lang="en-GB" dirty="0"/>
          </a:p>
        </p:txBody>
      </p:sp>
      <p:sp>
        <p:nvSpPr>
          <p:cNvPr id="5" name="Footer Placeholder 4">
            <a:extLst>
              <a:ext uri="{FF2B5EF4-FFF2-40B4-BE49-F238E27FC236}">
                <a16:creationId xmlns:a16="http://schemas.microsoft.com/office/drawing/2014/main" id="{090C1CA4-DD64-49C3-83E9-96543AE2DF8A}"/>
              </a:ext>
            </a:extLst>
          </p:cNvPr>
          <p:cNvSpPr>
            <a:spLocks noGrp="1"/>
          </p:cNvSpPr>
          <p:nvPr>
            <p:ph type="ftr" sz="quarter" idx="3"/>
          </p:nvPr>
        </p:nvSpPr>
        <p:spPr>
          <a:xfrm>
            <a:off x="306000" y="6591600"/>
            <a:ext cx="5760000" cy="13680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endParaRPr lang="en-GB"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8C0FD232-A4AF-40A0-AB2E-8A02FF21016E}"/>
              </a:ext>
            </a:extLst>
          </p:cNvPr>
          <p:cNvSpPr>
            <a:spLocks noGrp="1"/>
          </p:cNvSpPr>
          <p:nvPr>
            <p:ph type="sldNum" sz="quarter" idx="4"/>
          </p:nvPr>
        </p:nvSpPr>
        <p:spPr>
          <a:xfrm>
            <a:off x="11080800" y="6591600"/>
            <a:ext cx="7776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22805085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2" r:id="rId5"/>
    <p:sldLayoutId id="2147483662" r:id="rId6"/>
    <p:sldLayoutId id="2147483666" r:id="rId7"/>
    <p:sldLayoutId id="2147483664" r:id="rId8"/>
    <p:sldLayoutId id="2147483667" r:id="rId9"/>
    <p:sldLayoutId id="2147483668" r:id="rId10"/>
    <p:sldLayoutId id="2147483669" r:id="rId11"/>
    <p:sldLayoutId id="2147483670" r:id="rId12"/>
    <p:sldLayoutId id="2147483671" r:id="rId13"/>
    <p:sldLayoutId id="2147483650" r:id="rId14"/>
    <p:sldLayoutId id="2147483672" r:id="rId15"/>
    <p:sldLayoutId id="2147483654" r:id="rId16"/>
    <p:sldLayoutId id="2147483655" r:id="rId17"/>
  </p:sldLayoutIdLst>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 Id="rId5" Type="http://schemas.openxmlformats.org/officeDocument/2006/relationships/chart" Target="../charts/chart17.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www.gov.uk/government/statistics/childcare-and-early-years-survey-of-parents-2019" TargetMode="External"/><Relationship Id="rId2" Type="http://schemas.openxmlformats.org/officeDocument/2006/relationships/hyperlink" Target="https://www.gov.uk/government/statistics/childcare-and-early-years-survey-of-parents-2018" TargetMode="External"/><Relationship Id="rId1" Type="http://schemas.openxmlformats.org/officeDocument/2006/relationships/slideLayout" Target="../slideLayouts/slideLayout8.xml"/><Relationship Id="rId5" Type="http://schemas.openxmlformats.org/officeDocument/2006/relationships/hyperlink" Target="https://www.familyandchildcaretrust.org/sites/default/files/Resource%20Library/Coram%20Childcare%20Survey%202020_240220.pdf" TargetMode="External"/><Relationship Id="rId4" Type="http://schemas.openxmlformats.org/officeDocument/2006/relationships/hyperlink" Target="https://www.gov.uk/government/collections/ofsted-covid-19-series"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mailto:le.ho-everiste@essex.gov.uk" TargetMode="External"/><Relationship Id="rId2" Type="http://schemas.openxmlformats.org/officeDocument/2006/relationships/hyperlink" Target="mailto:Katerina.glover@essex.gov.uk"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mailto:research@essex.gov.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0484-FA60-4940-B03A-A2C94BE19CD4}"/>
              </a:ext>
            </a:extLst>
          </p:cNvPr>
          <p:cNvSpPr>
            <a:spLocks noGrp="1"/>
          </p:cNvSpPr>
          <p:nvPr>
            <p:ph type="ctrTitle"/>
          </p:nvPr>
        </p:nvSpPr>
        <p:spPr/>
        <p:txBody>
          <a:bodyPr/>
          <a:lstStyle/>
          <a:p>
            <a:r>
              <a:rPr lang="en-GB"/>
              <a:t>Childcare </a:t>
            </a:r>
            <a:r>
              <a:rPr lang="en-GB" dirty="0"/>
              <a:t>in Essex – Parents’ views </a:t>
            </a:r>
          </a:p>
        </p:txBody>
      </p:sp>
      <p:sp>
        <p:nvSpPr>
          <p:cNvPr id="3" name="Subtitle 2">
            <a:extLst>
              <a:ext uri="{FF2B5EF4-FFF2-40B4-BE49-F238E27FC236}">
                <a16:creationId xmlns:a16="http://schemas.microsoft.com/office/drawing/2014/main" id="{F387B7B6-D409-45E8-87F6-9FF0082060E7}"/>
              </a:ext>
            </a:extLst>
          </p:cNvPr>
          <p:cNvSpPr>
            <a:spLocks noGrp="1"/>
          </p:cNvSpPr>
          <p:nvPr>
            <p:ph type="subTitle" idx="1"/>
          </p:nvPr>
        </p:nvSpPr>
        <p:spPr>
          <a:xfrm>
            <a:off x="1524000" y="3762000"/>
            <a:ext cx="9144000" cy="2387600"/>
          </a:xfrm>
        </p:spPr>
        <p:txBody>
          <a:bodyPr>
            <a:normAutofit/>
          </a:bodyPr>
          <a:lstStyle/>
          <a:p>
            <a:r>
              <a:rPr lang="en-GB" dirty="0"/>
              <a:t>Survey results to inform the Early Years and Childcare Strategy 2021 – 2026</a:t>
            </a:r>
          </a:p>
          <a:p>
            <a:r>
              <a:rPr lang="en-GB" dirty="0"/>
              <a:t>(Fieldwork conducted 4</a:t>
            </a:r>
            <a:r>
              <a:rPr lang="en-GB" baseline="30000" dirty="0"/>
              <a:t>th</a:t>
            </a:r>
            <a:r>
              <a:rPr lang="en-GB" dirty="0"/>
              <a:t> – 24</a:t>
            </a:r>
            <a:r>
              <a:rPr lang="en-GB" baseline="30000" dirty="0"/>
              <a:t>th</a:t>
            </a:r>
            <a:r>
              <a:rPr lang="en-GB" dirty="0"/>
              <a:t> November 2020)</a:t>
            </a:r>
          </a:p>
          <a:p>
            <a:endParaRPr lang="en-GB" dirty="0"/>
          </a:p>
          <a:p>
            <a:r>
              <a:rPr lang="en-GB" dirty="0"/>
              <a:t>January 2021</a:t>
            </a:r>
          </a:p>
        </p:txBody>
      </p:sp>
    </p:spTree>
    <p:extLst>
      <p:ext uri="{BB962C8B-B14F-4D97-AF65-F5344CB8AC3E}">
        <p14:creationId xmlns:p14="http://schemas.microsoft.com/office/powerpoint/2010/main" val="403909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468442" y="402569"/>
            <a:ext cx="4467600" cy="575999"/>
          </a:xfrm>
        </p:spPr>
        <p:txBody>
          <a:bodyPr/>
          <a:lstStyle/>
          <a:p>
            <a:r>
              <a:rPr lang="en-GB" dirty="0"/>
              <a:t>Survey background</a:t>
            </a:r>
          </a:p>
        </p:txBody>
      </p:sp>
      <p:sp>
        <p:nvSpPr>
          <p:cNvPr id="6" name="Text Placeholder 5">
            <a:extLst>
              <a:ext uri="{FF2B5EF4-FFF2-40B4-BE49-F238E27FC236}">
                <a16:creationId xmlns:a16="http://schemas.microsoft.com/office/drawing/2014/main" id="{3A99A85D-2532-454F-8D59-6AEB31963DFB}"/>
              </a:ext>
            </a:extLst>
          </p:cNvPr>
          <p:cNvSpPr>
            <a:spLocks noGrp="1"/>
          </p:cNvSpPr>
          <p:nvPr>
            <p:ph type="body" sz="quarter" idx="14"/>
          </p:nvPr>
        </p:nvSpPr>
        <p:spPr>
          <a:xfrm>
            <a:off x="6364747" y="4214807"/>
            <a:ext cx="5566800" cy="2188076"/>
          </a:xfrm>
        </p:spPr>
        <p:txBody>
          <a:bodyPr>
            <a:noAutofit/>
          </a:bodyPr>
          <a:lstStyle/>
          <a:p>
            <a:r>
              <a:rPr lang="en-GB" sz="1600" dirty="0"/>
              <a:t>Over a third of respondents had only pre-school children and over a quarter had only school aged children. </a:t>
            </a:r>
          </a:p>
          <a:p>
            <a:r>
              <a:rPr lang="en-GB" sz="1600" dirty="0"/>
              <a:t>Over a third had both pre-school and school aged children.</a:t>
            </a:r>
          </a:p>
          <a:p>
            <a:r>
              <a:rPr lang="en-GB" sz="1600" dirty="0"/>
              <a:t>Overall, respondents answered on behalf of 1236 pre-school and 1040 school aged children – 2276 children in total. </a:t>
            </a:r>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10</a:t>
            </a:fld>
            <a:endParaRPr lang="en-GB" dirty="0"/>
          </a:p>
        </p:txBody>
      </p:sp>
      <p:sp>
        <p:nvSpPr>
          <p:cNvPr id="10" name="Content Placeholder 41">
            <a:extLst>
              <a:ext uri="{FF2B5EF4-FFF2-40B4-BE49-F238E27FC236}">
                <a16:creationId xmlns:a16="http://schemas.microsoft.com/office/drawing/2014/main" id="{76D8FFCD-3ED4-4F20-A47F-D0B3596DF41F}"/>
              </a:ext>
            </a:extLst>
          </p:cNvPr>
          <p:cNvSpPr txBox="1">
            <a:spLocks/>
          </p:cNvSpPr>
          <p:nvPr/>
        </p:nvSpPr>
        <p:spPr>
          <a:xfrm>
            <a:off x="471600" y="996126"/>
            <a:ext cx="5428800" cy="4912900"/>
          </a:xfrm>
          <a:prstGeom prst="rect">
            <a:avLst/>
          </a:prstGeom>
        </p:spPr>
        <p:txBody>
          <a:bodyPr>
            <a:normAutofit lnSpcReduction="10000"/>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online survey was aimed at </a:t>
            </a:r>
            <a:r>
              <a:rPr lang="en-GB" sz="2000" b="1" dirty="0"/>
              <a:t>parents of children aged 0 – 19 years </a:t>
            </a:r>
            <a:r>
              <a:rPr lang="en-GB" sz="2000" dirty="0"/>
              <a:t>(or 25 for those with SEND) living in Essex. It was promoted through various online channels, existing services and professional newsletters.</a:t>
            </a:r>
          </a:p>
          <a:p>
            <a:pPr marL="0" indent="0">
              <a:buNone/>
            </a:pPr>
            <a:r>
              <a:rPr lang="en-GB" sz="2000" b="1" dirty="0"/>
              <a:t>Fieldwork</a:t>
            </a:r>
            <a:r>
              <a:rPr lang="en-GB" sz="2000" dirty="0"/>
              <a:t>: 3 weeks in November 2020</a:t>
            </a:r>
          </a:p>
          <a:p>
            <a:pPr marL="0" indent="0">
              <a:buNone/>
            </a:pPr>
            <a:r>
              <a:rPr lang="en-GB" sz="2000" dirty="0"/>
              <a:t>No. of </a:t>
            </a:r>
            <a:r>
              <a:rPr lang="en-GB" sz="2000" b="1" dirty="0"/>
              <a:t>responses</a:t>
            </a:r>
            <a:r>
              <a:rPr lang="en-GB" sz="2000" dirty="0"/>
              <a:t>: </a:t>
            </a:r>
            <a:r>
              <a:rPr lang="en-GB" sz="2400" b="1" dirty="0">
                <a:solidFill>
                  <a:schemeClr val="accent1"/>
                </a:solidFill>
              </a:rPr>
              <a:t>1,262</a:t>
            </a:r>
          </a:p>
          <a:p>
            <a:pPr marL="0" indent="0">
              <a:buNone/>
            </a:pPr>
            <a:r>
              <a:rPr lang="en-GB" sz="2000" b="1" dirty="0"/>
              <a:t>Majority</a:t>
            </a:r>
            <a:r>
              <a:rPr lang="en-GB" sz="2000" dirty="0"/>
              <a:t> of respondents were:</a:t>
            </a:r>
          </a:p>
          <a:p>
            <a:r>
              <a:rPr lang="en-GB" sz="2000" dirty="0"/>
              <a:t>Female (96%)</a:t>
            </a:r>
          </a:p>
          <a:p>
            <a:r>
              <a:rPr lang="en-GB" sz="2000" dirty="0"/>
              <a:t>White British (89%)</a:t>
            </a:r>
          </a:p>
          <a:p>
            <a:r>
              <a:rPr lang="en-GB" sz="2000" dirty="0"/>
              <a:t>Living as a couple (88%)</a:t>
            </a:r>
          </a:p>
          <a:p>
            <a:r>
              <a:rPr lang="en-GB" sz="2000" dirty="0"/>
              <a:t>Working </a:t>
            </a:r>
          </a:p>
          <a:p>
            <a:r>
              <a:rPr lang="en-GB" sz="2000" dirty="0"/>
              <a:t>Not receiving any income support (78%)</a:t>
            </a:r>
          </a:p>
          <a:p>
            <a:pPr marL="0" indent="0">
              <a:buNone/>
            </a:pPr>
            <a:endParaRPr lang="en-GB" sz="2400" b="1" dirty="0"/>
          </a:p>
          <a:p>
            <a:pPr marL="0" indent="0">
              <a:buNone/>
            </a:pPr>
            <a:endParaRPr lang="en-GB" sz="2000" b="1" dirty="0"/>
          </a:p>
        </p:txBody>
      </p:sp>
      <p:graphicFrame>
        <p:nvGraphicFramePr>
          <p:cNvPr id="11" name="Chart 10">
            <a:extLst>
              <a:ext uri="{FF2B5EF4-FFF2-40B4-BE49-F238E27FC236}">
                <a16:creationId xmlns:a16="http://schemas.microsoft.com/office/drawing/2014/main" id="{69A05EA7-AC57-440E-B3C5-E4062BE019EE}"/>
              </a:ext>
            </a:extLst>
          </p:cNvPr>
          <p:cNvGraphicFramePr>
            <a:graphicFrameLocks/>
          </p:cNvGraphicFramePr>
          <p:nvPr>
            <p:extLst>
              <p:ext uri="{D42A27DB-BD31-4B8C-83A1-F6EECF244321}">
                <p14:modId xmlns:p14="http://schemas.microsoft.com/office/powerpoint/2010/main" val="1602500274"/>
              </p:ext>
            </p:extLst>
          </p:nvPr>
        </p:nvGraphicFramePr>
        <p:xfrm>
          <a:off x="6429601" y="466488"/>
          <a:ext cx="5428800" cy="35596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394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10232" y="353268"/>
            <a:ext cx="9465139" cy="828663"/>
          </a:xfrm>
        </p:spPr>
        <p:txBody>
          <a:bodyPr>
            <a:normAutofit/>
          </a:bodyPr>
          <a:lstStyle/>
          <a:p>
            <a:r>
              <a:rPr lang="en-GB" sz="3200" dirty="0"/>
              <a:t>! Note on response rates !</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11</a:t>
            </a:fld>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9171155" y="2375507"/>
            <a:ext cx="2457911" cy="5849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1262</a:t>
            </a:r>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1003147"/>
            <a:ext cx="11118834" cy="5355312"/>
          </a:xfrm>
          <a:prstGeom prst="rect">
            <a:avLst/>
          </a:prstGeom>
          <a:noFill/>
        </p:spPr>
        <p:txBody>
          <a:bodyPr wrap="square" rtlCol="0">
            <a:spAutoFit/>
          </a:bodyPr>
          <a:lstStyle/>
          <a:p>
            <a:r>
              <a:rPr lang="en-GB" dirty="0"/>
              <a:t>The survey included a large </a:t>
            </a:r>
            <a:r>
              <a:rPr lang="en-GB" b="1" dirty="0"/>
              <a:t>number of sections</a:t>
            </a:r>
            <a:r>
              <a:rPr lang="en-GB" dirty="0"/>
              <a:t>, which were either shown or not shown to individual respondents, based on their answers to specific mandatory questions. </a:t>
            </a:r>
          </a:p>
          <a:p>
            <a:endParaRPr lang="en-GB" dirty="0"/>
          </a:p>
          <a:p>
            <a:r>
              <a:rPr lang="en-GB" dirty="0"/>
              <a:t>Therefore, </a:t>
            </a:r>
            <a:r>
              <a:rPr lang="en-GB" b="1" dirty="0"/>
              <a:t>totals of respondents vary for different sections</a:t>
            </a:r>
            <a:r>
              <a:rPr lang="en-GB" dirty="0"/>
              <a:t>. </a:t>
            </a:r>
          </a:p>
          <a:p>
            <a:endParaRPr lang="en-GB" dirty="0"/>
          </a:p>
          <a:p>
            <a:r>
              <a:rPr lang="en-GB" dirty="0"/>
              <a:t>When reading through results, </a:t>
            </a:r>
            <a:r>
              <a:rPr lang="en-GB" b="1" dirty="0"/>
              <a:t>pay attention to grey boxes</a:t>
            </a:r>
            <a:r>
              <a:rPr lang="en-GB" dirty="0"/>
              <a:t> </a:t>
            </a:r>
            <a:r>
              <a:rPr lang="en-GB" b="1" dirty="0"/>
              <a:t>detailing how many                                              people </a:t>
            </a:r>
            <a:r>
              <a:rPr lang="en-GB" dirty="0"/>
              <a:t>responded to a particular section. </a:t>
            </a:r>
          </a:p>
          <a:p>
            <a:r>
              <a:rPr lang="en-GB" dirty="0"/>
              <a:t>Some sample sizes may be approximate as most questions were voluntary,                                                                      so response rates to questions within individual sections may differ slightly.</a:t>
            </a:r>
          </a:p>
          <a:p>
            <a:endParaRPr lang="en-GB" dirty="0"/>
          </a:p>
          <a:p>
            <a:r>
              <a:rPr lang="en-GB" i="1" dirty="0"/>
              <a:t>As an example, </a:t>
            </a:r>
            <a:r>
              <a:rPr lang="en-GB" b="1" i="1" dirty="0"/>
              <a:t>sections</a:t>
            </a:r>
            <a:r>
              <a:rPr lang="en-GB" i="1" dirty="0"/>
              <a:t> relevant to </a:t>
            </a:r>
            <a:r>
              <a:rPr lang="en-GB" b="1" i="1" dirty="0"/>
              <a:t>pre-school children </a:t>
            </a:r>
            <a:r>
              <a:rPr lang="en-GB" i="1" dirty="0"/>
              <a:t>were shown to </a:t>
            </a:r>
            <a:r>
              <a:rPr lang="en-GB" b="1" i="1" dirty="0"/>
              <a:t>931 respondents</a:t>
            </a:r>
            <a:r>
              <a:rPr lang="en-GB" i="1" dirty="0"/>
              <a:t>, while sections relevant to those with </a:t>
            </a:r>
            <a:r>
              <a:rPr lang="en-GB" b="1" i="1" dirty="0"/>
              <a:t>school-aged</a:t>
            </a:r>
            <a:r>
              <a:rPr lang="en-GB" i="1" dirty="0"/>
              <a:t> children were shown to 767 respondents. However, only </a:t>
            </a:r>
            <a:r>
              <a:rPr lang="en-GB" b="1" i="1" dirty="0"/>
              <a:t>742 </a:t>
            </a:r>
            <a:r>
              <a:rPr lang="en-GB" i="1" dirty="0"/>
              <a:t>answered</a:t>
            </a:r>
            <a:r>
              <a:rPr lang="en-GB" b="1" i="1" dirty="0"/>
              <a:t> </a:t>
            </a:r>
            <a:r>
              <a:rPr lang="en-GB" i="1" dirty="0"/>
              <a:t>this section (the remaining 25 dropped out).  </a:t>
            </a:r>
          </a:p>
          <a:p>
            <a:endParaRPr lang="en-GB" dirty="0"/>
          </a:p>
          <a:p>
            <a:r>
              <a:rPr lang="en-GB" dirty="0"/>
              <a:t>For clarity, alongside percentages, numbers of respondents are also sometimes shown (as ‘n = X’).</a:t>
            </a:r>
          </a:p>
          <a:p>
            <a:endParaRPr lang="en-GB" dirty="0"/>
          </a:p>
          <a:p>
            <a:r>
              <a:rPr lang="en-GB" dirty="0"/>
              <a:t>The terms ‘respondents’ and ‘households’ may be used interchangeably in some cases. One respondent would have answered on behalf of a single household. </a:t>
            </a:r>
          </a:p>
          <a:p>
            <a:r>
              <a:rPr lang="en-GB" dirty="0"/>
              <a:t>However, one respondent/household would have responded on behalf of multiple children. </a:t>
            </a:r>
          </a:p>
        </p:txBody>
      </p:sp>
      <p:sp>
        <p:nvSpPr>
          <p:cNvPr id="5" name="Rectangle 4">
            <a:extLst>
              <a:ext uri="{FF2B5EF4-FFF2-40B4-BE49-F238E27FC236}">
                <a16:creationId xmlns:a16="http://schemas.microsoft.com/office/drawing/2014/main" id="{8029A28C-7621-460E-B896-4FC17DD6775E}"/>
              </a:ext>
            </a:extLst>
          </p:cNvPr>
          <p:cNvSpPr/>
          <p:nvPr/>
        </p:nvSpPr>
        <p:spPr>
          <a:xfrm>
            <a:off x="510232" y="3725839"/>
            <a:ext cx="11171536" cy="9689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593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7E21D00-848E-42F2-A5F7-92F7C29984E4}"/>
              </a:ext>
            </a:extLst>
          </p:cNvPr>
          <p:cNvSpPr>
            <a:spLocks noGrp="1"/>
          </p:cNvSpPr>
          <p:nvPr>
            <p:ph type="title"/>
          </p:nvPr>
        </p:nvSpPr>
        <p:spPr>
          <a:xfrm>
            <a:off x="306000" y="252000"/>
            <a:ext cx="5428802" cy="820800"/>
          </a:xfrm>
        </p:spPr>
        <p:txBody>
          <a:bodyPr>
            <a:normAutofit/>
          </a:bodyPr>
          <a:lstStyle/>
          <a:p>
            <a:r>
              <a:rPr lang="en-US" sz="3200" dirty="0"/>
              <a:t>Age of children – detail </a:t>
            </a:r>
          </a:p>
        </p:txBody>
      </p:sp>
      <p:sp>
        <p:nvSpPr>
          <p:cNvPr id="3" name="Date Placeholder 2">
            <a:extLst>
              <a:ext uri="{FF2B5EF4-FFF2-40B4-BE49-F238E27FC236}">
                <a16:creationId xmlns:a16="http://schemas.microsoft.com/office/drawing/2014/main" id="{82F99B2B-ACDA-4132-AEC5-58351D5402D1}"/>
              </a:ext>
            </a:extLst>
          </p:cNvPr>
          <p:cNvSpPr>
            <a:spLocks noGrp="1"/>
          </p:cNvSpPr>
          <p:nvPr>
            <p:ph type="dt" sz="half" idx="10"/>
          </p:nvPr>
        </p:nvSpPr>
        <p:spPr>
          <a:xfrm>
            <a:off x="8802000" y="6591600"/>
            <a:ext cx="2192400" cy="136800"/>
          </a:xfrm>
        </p:spPr>
        <p:txBody>
          <a:bodyPr anchor="ctr">
            <a:normAutofit/>
          </a:bodyPr>
          <a:lstStyle/>
          <a:p>
            <a:pPr>
              <a:lnSpc>
                <a:spcPct val="90000"/>
              </a:lnSpc>
              <a:spcAft>
                <a:spcPts val="600"/>
              </a:spcAft>
            </a:pPr>
            <a:fld id="{DC13AD85-CE77-4F8C-BEB7-3D123B861324}" type="datetime1">
              <a:rPr lang="en-GB" sz="300" smtClean="0"/>
              <a:pPr>
                <a:lnSpc>
                  <a:spcPct val="90000"/>
                </a:lnSpc>
                <a:spcAft>
                  <a:spcPts val="600"/>
                </a:spcAft>
              </a:pPr>
              <a:t>19/03/2021</a:t>
            </a:fld>
            <a:endParaRPr lang="en-GB" sz="300"/>
          </a:p>
        </p:txBody>
      </p:sp>
      <p:sp>
        <p:nvSpPr>
          <p:cNvPr id="4" name="Footer Placeholder 3">
            <a:extLst>
              <a:ext uri="{FF2B5EF4-FFF2-40B4-BE49-F238E27FC236}">
                <a16:creationId xmlns:a16="http://schemas.microsoft.com/office/drawing/2014/main" id="{11DFC6CB-5345-4AF0-847C-466BDC2B88E5}"/>
              </a:ext>
            </a:extLst>
          </p:cNvPr>
          <p:cNvSpPr>
            <a:spLocks noGrp="1"/>
          </p:cNvSpPr>
          <p:nvPr>
            <p:ph type="ftr" sz="quarter" idx="11"/>
          </p:nvPr>
        </p:nvSpPr>
        <p:spPr>
          <a:xfrm>
            <a:off x="306000" y="6591600"/>
            <a:ext cx="5760000" cy="136800"/>
          </a:xfrm>
        </p:spPr>
        <p:txBody>
          <a:bodyPr anchor="ctr">
            <a:normAutofit/>
          </a:bodyPr>
          <a:lstStyle/>
          <a:p>
            <a:pPr>
              <a:lnSpc>
                <a:spcPct val="90000"/>
              </a:lnSpc>
              <a:spcAft>
                <a:spcPts val="600"/>
              </a:spcAft>
            </a:pPr>
            <a:r>
              <a:rPr lang="en-GB" sz="300"/>
              <a:t>Produced by Essex County Council Strategy Insight and Engagement</a:t>
            </a:r>
          </a:p>
        </p:txBody>
      </p:sp>
      <p:sp>
        <p:nvSpPr>
          <p:cNvPr id="5" name="Slide Number Placeholder 4">
            <a:extLst>
              <a:ext uri="{FF2B5EF4-FFF2-40B4-BE49-F238E27FC236}">
                <a16:creationId xmlns:a16="http://schemas.microsoft.com/office/drawing/2014/main" id="{BB3F9E8D-0E3C-4A07-9D72-27205AAAE327}"/>
              </a:ext>
            </a:extLst>
          </p:cNvPr>
          <p:cNvSpPr>
            <a:spLocks noGrp="1"/>
          </p:cNvSpPr>
          <p:nvPr>
            <p:ph type="sldNum" sz="quarter" idx="12"/>
          </p:nvPr>
        </p:nvSpPr>
        <p:spPr>
          <a:xfrm>
            <a:off x="11080800" y="6591600"/>
            <a:ext cx="777600" cy="136800"/>
          </a:xfrm>
        </p:spPr>
        <p:txBody>
          <a:bodyPr anchor="ctr">
            <a:normAutofit/>
          </a:bodyPr>
          <a:lstStyle/>
          <a:p>
            <a:pPr>
              <a:lnSpc>
                <a:spcPct val="90000"/>
              </a:lnSpc>
              <a:spcAft>
                <a:spcPts val="600"/>
              </a:spcAft>
            </a:pPr>
            <a:r>
              <a:rPr lang="en-GB" sz="300"/>
              <a:t>|   </a:t>
            </a:r>
            <a:fld id="{5898CC38-F149-5B45-A1B4-290B41364A0C}" type="slidenum">
              <a:rPr lang="en-GB" sz="300" smtClean="0"/>
              <a:pPr>
                <a:lnSpc>
                  <a:spcPct val="90000"/>
                </a:lnSpc>
                <a:spcAft>
                  <a:spcPts val="600"/>
                </a:spcAft>
              </a:pPr>
              <a:t>12</a:t>
            </a:fld>
            <a:endParaRPr lang="en-GB" sz="300"/>
          </a:p>
        </p:txBody>
      </p:sp>
      <p:graphicFrame>
        <p:nvGraphicFramePr>
          <p:cNvPr id="8" name="Content Placeholder 7">
            <a:extLst>
              <a:ext uri="{FF2B5EF4-FFF2-40B4-BE49-F238E27FC236}">
                <a16:creationId xmlns:a16="http://schemas.microsoft.com/office/drawing/2014/main" id="{FE29E0D8-E74C-4056-AD52-D24933A4A62C}"/>
              </a:ext>
            </a:extLst>
          </p:cNvPr>
          <p:cNvGraphicFramePr>
            <a:graphicFrameLocks noGrp="1"/>
          </p:cNvGraphicFramePr>
          <p:nvPr>
            <p:ph sz="quarter" idx="13"/>
            <p:extLst>
              <p:ext uri="{D42A27DB-BD31-4B8C-83A1-F6EECF244321}">
                <p14:modId xmlns:p14="http://schemas.microsoft.com/office/powerpoint/2010/main" val="584190623"/>
              </p:ext>
            </p:extLst>
          </p:nvPr>
        </p:nvGraphicFramePr>
        <p:xfrm>
          <a:off x="306000" y="1404583"/>
          <a:ext cx="5428802" cy="4780958"/>
        </p:xfrm>
        <a:graphic>
          <a:graphicData uri="http://schemas.openxmlformats.org/drawingml/2006/table">
            <a:tbl>
              <a:tblPr firstRow="1" bandRow="1">
                <a:tableStyleId>{5C22544A-7EE6-4342-B048-85BDC9FD1C3A}</a:tableStyleId>
              </a:tblPr>
              <a:tblGrid>
                <a:gridCol w="2725646">
                  <a:extLst>
                    <a:ext uri="{9D8B030D-6E8A-4147-A177-3AD203B41FA5}">
                      <a16:colId xmlns:a16="http://schemas.microsoft.com/office/drawing/2014/main" val="2345663976"/>
                    </a:ext>
                  </a:extLst>
                </a:gridCol>
                <a:gridCol w="1331420">
                  <a:extLst>
                    <a:ext uri="{9D8B030D-6E8A-4147-A177-3AD203B41FA5}">
                      <a16:colId xmlns:a16="http://schemas.microsoft.com/office/drawing/2014/main" val="2133294434"/>
                    </a:ext>
                  </a:extLst>
                </a:gridCol>
                <a:gridCol w="1371736">
                  <a:extLst>
                    <a:ext uri="{9D8B030D-6E8A-4147-A177-3AD203B41FA5}">
                      <a16:colId xmlns:a16="http://schemas.microsoft.com/office/drawing/2014/main" val="3680685448"/>
                    </a:ext>
                  </a:extLst>
                </a:gridCol>
              </a:tblGrid>
              <a:tr h="784784">
                <a:tc>
                  <a:txBody>
                    <a:bodyPr/>
                    <a:lstStyle/>
                    <a:p>
                      <a:pPr algn="ctr" fontAlgn="b"/>
                      <a:r>
                        <a:rPr lang="en-GB" sz="1600" u="none" strike="noStrike" dirty="0">
                          <a:effectLst/>
                        </a:rPr>
                        <a:t>Age  group </a:t>
                      </a:r>
                      <a:endParaRPr lang="en-GB" sz="1600" b="0" i="0" u="none" strike="noStrike" dirty="0">
                        <a:effectLst/>
                        <a:latin typeface="Calibri" panose="020F0502020204030204" pitchFamily="34" charset="0"/>
                      </a:endParaRPr>
                    </a:p>
                  </a:txBody>
                  <a:tcPr marL="13615" marR="13615" marT="13615" marB="0" anchor="ctr"/>
                </a:tc>
                <a:tc>
                  <a:txBody>
                    <a:bodyPr/>
                    <a:lstStyle/>
                    <a:p>
                      <a:pPr algn="ctr" fontAlgn="b"/>
                      <a:r>
                        <a:rPr lang="en-GB" sz="1600" u="none" strike="noStrike" dirty="0">
                          <a:effectLst/>
                        </a:rPr>
                        <a:t>Total number of children per age group</a:t>
                      </a:r>
                      <a:endParaRPr lang="en-GB" sz="1600" b="0" i="0" u="none" strike="noStrike" dirty="0">
                        <a:effectLst/>
                        <a:latin typeface="Calibri" panose="020F0502020204030204" pitchFamily="34" charset="0"/>
                      </a:endParaRPr>
                    </a:p>
                  </a:txBody>
                  <a:tcPr marL="13615" marR="13615" marT="13615" marB="0" anchor="ctr"/>
                </a:tc>
                <a:tc>
                  <a:txBody>
                    <a:bodyPr/>
                    <a:lstStyle/>
                    <a:p>
                      <a:pPr algn="ctr" fontAlgn="b"/>
                      <a:r>
                        <a:rPr lang="en-GB" sz="1600" u="none" strike="noStrike" dirty="0">
                          <a:effectLst/>
                        </a:rPr>
                        <a:t>% of total number of children</a:t>
                      </a:r>
                      <a:endParaRPr lang="en-GB" sz="1600" b="0" i="0" u="none" strike="noStrike" dirty="0">
                        <a:effectLst/>
                        <a:latin typeface="Calibri" panose="020F0502020204030204" pitchFamily="34" charset="0"/>
                      </a:endParaRPr>
                    </a:p>
                  </a:txBody>
                  <a:tcPr marL="13615" marR="13615" marT="13615" marB="0" anchor="ctr"/>
                </a:tc>
                <a:extLst>
                  <a:ext uri="{0D108BD9-81ED-4DB2-BD59-A6C34878D82A}">
                    <a16:rowId xmlns:a16="http://schemas.microsoft.com/office/drawing/2014/main" val="2522073643"/>
                  </a:ext>
                </a:extLst>
              </a:tr>
              <a:tr h="545156">
                <a:tc>
                  <a:txBody>
                    <a:bodyPr/>
                    <a:lstStyle/>
                    <a:p>
                      <a:pPr algn="ctr" fontAlgn="ctr"/>
                      <a:r>
                        <a:rPr lang="en-GB" sz="1600" u="none" strike="noStrike" dirty="0">
                          <a:effectLst/>
                        </a:rPr>
                        <a:t>1 year and below </a:t>
                      </a:r>
                    </a:p>
                    <a:p>
                      <a:pPr algn="ctr" fontAlgn="ctr"/>
                      <a:r>
                        <a:rPr lang="en-GB" sz="1600" u="none" strike="noStrike" dirty="0">
                          <a:effectLst/>
                        </a:rPr>
                        <a:t>(0 - 12 months)</a:t>
                      </a:r>
                    </a:p>
                  </a:txBody>
                  <a:tcPr marL="13615" marR="13615" marT="13615" marB="0" anchor="ctr"/>
                </a:tc>
                <a:tc>
                  <a:txBody>
                    <a:bodyPr/>
                    <a:lstStyle/>
                    <a:p>
                      <a:pPr algn="ctr" fontAlgn="b"/>
                      <a:r>
                        <a:rPr lang="en-GB" sz="1600" u="none" strike="noStrike">
                          <a:effectLst/>
                        </a:rPr>
                        <a:t>231</a:t>
                      </a:r>
                      <a:endParaRPr lang="en-GB" sz="1600" b="0" i="0" u="none" strike="noStrike">
                        <a:effectLst/>
                        <a:latin typeface="Calibri" panose="020F0502020204030204" pitchFamily="34" charset="0"/>
                      </a:endParaRPr>
                    </a:p>
                  </a:txBody>
                  <a:tcPr marL="13615" marR="13615" marT="13615" marB="0" anchor="ctr"/>
                </a:tc>
                <a:tc>
                  <a:txBody>
                    <a:bodyPr/>
                    <a:lstStyle/>
                    <a:p>
                      <a:pPr algn="ctr" fontAlgn="b"/>
                      <a:r>
                        <a:rPr lang="en-GB" sz="1600" u="none" strike="noStrike" dirty="0">
                          <a:effectLst/>
                        </a:rPr>
                        <a:t>10.1</a:t>
                      </a:r>
                      <a:endParaRPr lang="en-GB" sz="1600" b="0" i="0" u="none" strike="noStrike" dirty="0">
                        <a:effectLst/>
                        <a:latin typeface="Calibri" panose="020F0502020204030204" pitchFamily="34" charset="0"/>
                      </a:endParaRPr>
                    </a:p>
                  </a:txBody>
                  <a:tcPr marL="13615" marR="13615" marT="13615" marB="0" anchor="ctr"/>
                </a:tc>
                <a:extLst>
                  <a:ext uri="{0D108BD9-81ED-4DB2-BD59-A6C34878D82A}">
                    <a16:rowId xmlns:a16="http://schemas.microsoft.com/office/drawing/2014/main" val="1324418853"/>
                  </a:ext>
                </a:extLst>
              </a:tr>
              <a:tr h="305527">
                <a:tc>
                  <a:txBody>
                    <a:bodyPr/>
                    <a:lstStyle/>
                    <a:p>
                      <a:pPr algn="ctr" fontAlgn="ctr"/>
                      <a:r>
                        <a:rPr lang="en-GB" sz="1600" u="none" strike="noStrike" dirty="0">
                          <a:effectLst/>
                        </a:rPr>
                        <a:t>1 – 2 years (13 - 24 months)</a:t>
                      </a:r>
                      <a:endParaRPr lang="en-GB" sz="1600" b="0" i="0" u="none" strike="noStrike" dirty="0">
                        <a:solidFill>
                          <a:srgbClr val="000000"/>
                        </a:solidFill>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203</a:t>
                      </a:r>
                      <a:endParaRPr lang="en-GB" sz="1600" b="0" i="0" u="none" strike="noStrike">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8.9</a:t>
                      </a:r>
                      <a:endParaRPr lang="en-GB" sz="1600" b="0" i="0" u="none" strike="noStrike">
                        <a:effectLst/>
                        <a:latin typeface="Calibri" panose="020F0502020204030204" pitchFamily="34" charset="0"/>
                      </a:endParaRPr>
                    </a:p>
                  </a:txBody>
                  <a:tcPr marL="13615" marR="13615" marT="13615" marB="0" anchor="ctr"/>
                </a:tc>
                <a:extLst>
                  <a:ext uri="{0D108BD9-81ED-4DB2-BD59-A6C34878D82A}">
                    <a16:rowId xmlns:a16="http://schemas.microsoft.com/office/drawing/2014/main" val="3213959818"/>
                  </a:ext>
                </a:extLst>
              </a:tr>
              <a:tr h="305527">
                <a:tc>
                  <a:txBody>
                    <a:bodyPr/>
                    <a:lstStyle/>
                    <a:p>
                      <a:pPr algn="ctr" fontAlgn="ctr"/>
                      <a:r>
                        <a:rPr lang="en-GB" sz="1600" u="none" strike="noStrike" dirty="0">
                          <a:effectLst/>
                        </a:rPr>
                        <a:t>2 – 3 years (25 - 36 months)</a:t>
                      </a:r>
                      <a:endParaRPr lang="en-GB" sz="1600" b="0" i="0" u="none" strike="noStrike" dirty="0">
                        <a:solidFill>
                          <a:srgbClr val="000000"/>
                        </a:solidFill>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326</a:t>
                      </a:r>
                      <a:endParaRPr lang="en-GB" sz="1600" b="0" i="0" u="none" strike="noStrike">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14.3</a:t>
                      </a:r>
                      <a:endParaRPr lang="en-GB" sz="1600" b="0" i="0" u="none" strike="noStrike">
                        <a:effectLst/>
                        <a:latin typeface="Calibri" panose="020F0502020204030204" pitchFamily="34" charset="0"/>
                      </a:endParaRPr>
                    </a:p>
                  </a:txBody>
                  <a:tcPr marL="13615" marR="13615" marT="13615" marB="0" anchor="ctr"/>
                </a:tc>
                <a:extLst>
                  <a:ext uri="{0D108BD9-81ED-4DB2-BD59-A6C34878D82A}">
                    <a16:rowId xmlns:a16="http://schemas.microsoft.com/office/drawing/2014/main" val="1208809499"/>
                  </a:ext>
                </a:extLst>
              </a:tr>
              <a:tr h="305527">
                <a:tc>
                  <a:txBody>
                    <a:bodyPr/>
                    <a:lstStyle/>
                    <a:p>
                      <a:pPr algn="ctr" fontAlgn="ctr"/>
                      <a:r>
                        <a:rPr lang="en-GB" sz="1600" u="none" strike="noStrike" dirty="0">
                          <a:effectLst/>
                        </a:rPr>
                        <a:t>3 – 4 years (37 - 48 months)</a:t>
                      </a:r>
                      <a:endParaRPr lang="en-GB" sz="1600" b="0" i="0" u="none" strike="noStrike" dirty="0">
                        <a:solidFill>
                          <a:srgbClr val="000000"/>
                        </a:solidFill>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326</a:t>
                      </a:r>
                      <a:endParaRPr lang="en-GB" sz="1600" b="0" i="0" u="none" strike="noStrike">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14.3</a:t>
                      </a:r>
                      <a:endParaRPr lang="en-GB" sz="1600" b="0" i="0" u="none" strike="noStrike">
                        <a:effectLst/>
                        <a:latin typeface="Calibri" panose="020F0502020204030204" pitchFamily="34" charset="0"/>
                      </a:endParaRPr>
                    </a:p>
                  </a:txBody>
                  <a:tcPr marL="13615" marR="13615" marT="13615" marB="0" anchor="ctr"/>
                </a:tc>
                <a:extLst>
                  <a:ext uri="{0D108BD9-81ED-4DB2-BD59-A6C34878D82A}">
                    <a16:rowId xmlns:a16="http://schemas.microsoft.com/office/drawing/2014/main" val="1852584569"/>
                  </a:ext>
                </a:extLst>
              </a:tr>
              <a:tr h="305527">
                <a:tc>
                  <a:txBody>
                    <a:bodyPr/>
                    <a:lstStyle/>
                    <a:p>
                      <a:pPr algn="ctr" fontAlgn="ctr"/>
                      <a:r>
                        <a:rPr lang="en-GB" sz="1600" u="none" strike="noStrike" dirty="0">
                          <a:effectLst/>
                        </a:rPr>
                        <a:t>4 – 5 years (49 - 60 months)</a:t>
                      </a:r>
                      <a:endParaRPr lang="en-GB" sz="1600" b="0" i="0" u="none" strike="noStrike" dirty="0">
                        <a:solidFill>
                          <a:srgbClr val="000000"/>
                        </a:solidFill>
                        <a:effectLst/>
                        <a:latin typeface="Calibri" panose="020F0502020204030204" pitchFamily="34" charset="0"/>
                      </a:endParaRPr>
                    </a:p>
                  </a:txBody>
                  <a:tcPr marL="13615" marR="13615" marT="13615" marB="0" anchor="ctr">
                    <a:lnB w="57150" cap="flat" cmpd="sng" algn="ctr">
                      <a:solidFill>
                        <a:schemeClr val="bg1"/>
                      </a:solidFill>
                      <a:prstDash val="solid"/>
                      <a:round/>
                      <a:headEnd type="none" w="med" len="med"/>
                      <a:tailEnd type="none" w="med" len="med"/>
                    </a:lnB>
                  </a:tcPr>
                </a:tc>
                <a:tc>
                  <a:txBody>
                    <a:bodyPr/>
                    <a:lstStyle/>
                    <a:p>
                      <a:pPr algn="ctr" fontAlgn="b"/>
                      <a:r>
                        <a:rPr lang="en-GB" sz="1600" u="none" strike="noStrike">
                          <a:effectLst/>
                        </a:rPr>
                        <a:t>150</a:t>
                      </a:r>
                      <a:endParaRPr lang="en-GB" sz="1600" b="0" i="0" u="none" strike="noStrike">
                        <a:effectLst/>
                        <a:latin typeface="Calibri" panose="020F0502020204030204" pitchFamily="34" charset="0"/>
                      </a:endParaRPr>
                    </a:p>
                  </a:txBody>
                  <a:tcPr marL="13615" marR="13615" marT="13615" marB="0" anchor="ctr">
                    <a:lnB w="57150" cap="flat" cmpd="sng" algn="ctr">
                      <a:solidFill>
                        <a:schemeClr val="bg1"/>
                      </a:solidFill>
                      <a:prstDash val="solid"/>
                      <a:round/>
                      <a:headEnd type="none" w="med" len="med"/>
                      <a:tailEnd type="none" w="med" len="med"/>
                    </a:lnB>
                  </a:tcPr>
                </a:tc>
                <a:tc>
                  <a:txBody>
                    <a:bodyPr/>
                    <a:lstStyle/>
                    <a:p>
                      <a:pPr algn="ctr" fontAlgn="b"/>
                      <a:r>
                        <a:rPr lang="en-GB" sz="1600" u="none" strike="noStrike">
                          <a:effectLst/>
                        </a:rPr>
                        <a:t>6.6</a:t>
                      </a:r>
                      <a:endParaRPr lang="en-GB" sz="1600" b="0" i="0" u="none" strike="noStrike">
                        <a:effectLst/>
                        <a:latin typeface="Calibri" panose="020F0502020204030204" pitchFamily="34" charset="0"/>
                      </a:endParaRPr>
                    </a:p>
                  </a:txBody>
                  <a:tcPr marL="13615" marR="13615" marT="13615" marB="0" anchor="ct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1746942"/>
                  </a:ext>
                </a:extLst>
              </a:tr>
              <a:tr h="545156">
                <a:tc>
                  <a:txBody>
                    <a:bodyPr/>
                    <a:lstStyle/>
                    <a:p>
                      <a:pPr algn="ctr" fontAlgn="ctr"/>
                      <a:r>
                        <a:rPr lang="en-GB" sz="1600" u="none" strike="noStrike" dirty="0">
                          <a:effectLst/>
                        </a:rPr>
                        <a:t>4 – 5 years (i.e. Reception class)</a:t>
                      </a:r>
                      <a:endParaRPr lang="en-GB" sz="1600" b="0" i="0" u="none" strike="noStrike" dirty="0">
                        <a:solidFill>
                          <a:srgbClr val="000000"/>
                        </a:solidFill>
                        <a:effectLst/>
                        <a:latin typeface="Calibri" panose="020F0502020204030204" pitchFamily="34" charset="0"/>
                      </a:endParaRPr>
                    </a:p>
                  </a:txBody>
                  <a:tcPr marL="13615" marR="13615" marT="13615" marB="0" anchor="ctr">
                    <a:lnT w="57150" cap="flat" cmpd="sng" algn="ctr">
                      <a:solidFill>
                        <a:schemeClr val="bg1"/>
                      </a:solidFill>
                      <a:prstDash val="solid"/>
                      <a:round/>
                      <a:headEnd type="none" w="med" len="med"/>
                      <a:tailEnd type="none" w="med" len="med"/>
                    </a:lnT>
                  </a:tcPr>
                </a:tc>
                <a:tc>
                  <a:txBody>
                    <a:bodyPr/>
                    <a:lstStyle/>
                    <a:p>
                      <a:pPr algn="ctr" fontAlgn="b"/>
                      <a:r>
                        <a:rPr lang="en-GB" sz="1600" u="none" strike="noStrike">
                          <a:effectLst/>
                        </a:rPr>
                        <a:t>208</a:t>
                      </a:r>
                      <a:endParaRPr lang="en-GB" sz="1600" b="0" i="0" u="none" strike="noStrike">
                        <a:effectLst/>
                        <a:latin typeface="Calibri" panose="020F0502020204030204" pitchFamily="34" charset="0"/>
                      </a:endParaRPr>
                    </a:p>
                  </a:txBody>
                  <a:tcPr marL="13615" marR="13615" marT="13615" marB="0" anchor="ctr">
                    <a:lnT w="57150" cap="flat" cmpd="sng" algn="ctr">
                      <a:solidFill>
                        <a:schemeClr val="bg1"/>
                      </a:solidFill>
                      <a:prstDash val="solid"/>
                      <a:round/>
                      <a:headEnd type="none" w="med" len="med"/>
                      <a:tailEnd type="none" w="med" len="med"/>
                    </a:lnT>
                  </a:tcPr>
                </a:tc>
                <a:tc>
                  <a:txBody>
                    <a:bodyPr/>
                    <a:lstStyle/>
                    <a:p>
                      <a:pPr algn="ctr" fontAlgn="b"/>
                      <a:r>
                        <a:rPr lang="en-GB" sz="1600" u="none" strike="noStrike">
                          <a:effectLst/>
                        </a:rPr>
                        <a:t>9.1</a:t>
                      </a:r>
                      <a:endParaRPr lang="en-GB" sz="1600" b="0" i="0" u="none" strike="noStrike">
                        <a:effectLst/>
                        <a:latin typeface="Calibri" panose="020F0502020204030204" pitchFamily="34" charset="0"/>
                      </a:endParaRPr>
                    </a:p>
                  </a:txBody>
                  <a:tcPr marL="13615" marR="13615" marT="13615" marB="0" anchor="ct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58454664"/>
                  </a:ext>
                </a:extLst>
              </a:tr>
              <a:tr h="305527">
                <a:tc>
                  <a:txBody>
                    <a:bodyPr/>
                    <a:lstStyle/>
                    <a:p>
                      <a:pPr algn="ctr" fontAlgn="ctr"/>
                      <a:r>
                        <a:rPr lang="en-GB" sz="1600" u="none" strike="noStrike" dirty="0">
                          <a:effectLst/>
                        </a:rPr>
                        <a:t>5 – 7 years</a:t>
                      </a:r>
                      <a:endParaRPr lang="en-GB" sz="1600" b="0" i="0" u="none" strike="noStrike" dirty="0">
                        <a:solidFill>
                          <a:srgbClr val="000000"/>
                        </a:solidFill>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293</a:t>
                      </a:r>
                      <a:endParaRPr lang="en-GB" sz="1600" b="0" i="0" u="none" strike="noStrike">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12.9</a:t>
                      </a:r>
                      <a:endParaRPr lang="en-GB" sz="1600" b="0" i="0" u="none" strike="noStrike">
                        <a:effectLst/>
                        <a:latin typeface="Calibri" panose="020F0502020204030204" pitchFamily="34" charset="0"/>
                      </a:endParaRPr>
                    </a:p>
                  </a:txBody>
                  <a:tcPr marL="13615" marR="13615" marT="13615" marB="0" anchor="ctr"/>
                </a:tc>
                <a:extLst>
                  <a:ext uri="{0D108BD9-81ED-4DB2-BD59-A6C34878D82A}">
                    <a16:rowId xmlns:a16="http://schemas.microsoft.com/office/drawing/2014/main" val="1252881219"/>
                  </a:ext>
                </a:extLst>
              </a:tr>
              <a:tr h="305527">
                <a:tc>
                  <a:txBody>
                    <a:bodyPr/>
                    <a:lstStyle/>
                    <a:p>
                      <a:pPr algn="ctr" fontAlgn="ctr"/>
                      <a:r>
                        <a:rPr lang="en-GB" sz="1600" u="none" strike="noStrike" dirty="0">
                          <a:effectLst/>
                        </a:rPr>
                        <a:t>7 – 11 years</a:t>
                      </a:r>
                      <a:endParaRPr lang="en-GB" sz="1600" b="0" i="0" u="none" strike="noStrike" dirty="0">
                        <a:solidFill>
                          <a:srgbClr val="000000"/>
                        </a:solidFill>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336</a:t>
                      </a:r>
                      <a:endParaRPr lang="en-GB" sz="1600" b="0" i="0" u="none" strike="noStrike">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14.8</a:t>
                      </a:r>
                      <a:endParaRPr lang="en-GB" sz="1600" b="0" i="0" u="none" strike="noStrike">
                        <a:effectLst/>
                        <a:latin typeface="Calibri" panose="020F0502020204030204" pitchFamily="34" charset="0"/>
                      </a:endParaRPr>
                    </a:p>
                  </a:txBody>
                  <a:tcPr marL="13615" marR="13615" marT="13615" marB="0" anchor="ctr"/>
                </a:tc>
                <a:extLst>
                  <a:ext uri="{0D108BD9-81ED-4DB2-BD59-A6C34878D82A}">
                    <a16:rowId xmlns:a16="http://schemas.microsoft.com/office/drawing/2014/main" val="726549498"/>
                  </a:ext>
                </a:extLst>
              </a:tr>
              <a:tr h="305527">
                <a:tc>
                  <a:txBody>
                    <a:bodyPr/>
                    <a:lstStyle/>
                    <a:p>
                      <a:pPr algn="ctr" fontAlgn="ctr"/>
                      <a:r>
                        <a:rPr lang="en-GB" sz="1600" u="none" strike="noStrike" dirty="0">
                          <a:effectLst/>
                        </a:rPr>
                        <a:t>11 – 14 years</a:t>
                      </a:r>
                      <a:endParaRPr lang="en-GB" sz="1600" b="0" i="0" u="none" strike="noStrike" dirty="0">
                        <a:solidFill>
                          <a:srgbClr val="000000"/>
                        </a:solidFill>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110</a:t>
                      </a:r>
                      <a:endParaRPr lang="en-GB" sz="1600" b="0" i="0" u="none" strike="noStrike">
                        <a:effectLst/>
                        <a:latin typeface="Calibri" panose="020F0502020204030204" pitchFamily="34" charset="0"/>
                      </a:endParaRPr>
                    </a:p>
                  </a:txBody>
                  <a:tcPr marL="13615" marR="13615" marT="13615" marB="0" anchor="ctr"/>
                </a:tc>
                <a:tc>
                  <a:txBody>
                    <a:bodyPr/>
                    <a:lstStyle/>
                    <a:p>
                      <a:pPr algn="ctr" fontAlgn="b"/>
                      <a:r>
                        <a:rPr lang="en-GB" sz="1600" u="none" strike="noStrike">
                          <a:effectLst/>
                        </a:rPr>
                        <a:t>4.8</a:t>
                      </a:r>
                      <a:endParaRPr lang="en-GB" sz="1600" b="0" i="0" u="none" strike="noStrike">
                        <a:effectLst/>
                        <a:latin typeface="Calibri" panose="020F0502020204030204" pitchFamily="34" charset="0"/>
                      </a:endParaRPr>
                    </a:p>
                  </a:txBody>
                  <a:tcPr marL="13615" marR="13615" marT="13615" marB="0" anchor="ctr"/>
                </a:tc>
                <a:extLst>
                  <a:ext uri="{0D108BD9-81ED-4DB2-BD59-A6C34878D82A}">
                    <a16:rowId xmlns:a16="http://schemas.microsoft.com/office/drawing/2014/main" val="2699197035"/>
                  </a:ext>
                </a:extLst>
              </a:tr>
              <a:tr h="305527">
                <a:tc>
                  <a:txBody>
                    <a:bodyPr/>
                    <a:lstStyle/>
                    <a:p>
                      <a:pPr algn="ctr" fontAlgn="ctr"/>
                      <a:r>
                        <a:rPr lang="en-GB" sz="1600" u="none" strike="noStrike" dirty="0">
                          <a:effectLst/>
                        </a:rPr>
                        <a:t>14 years and older</a:t>
                      </a:r>
                      <a:endParaRPr lang="en-GB" sz="1600" b="0" i="0" u="none" strike="noStrike" dirty="0">
                        <a:solidFill>
                          <a:srgbClr val="000000"/>
                        </a:solidFill>
                        <a:effectLst/>
                        <a:latin typeface="Calibri" panose="020F0502020204030204" pitchFamily="34" charset="0"/>
                      </a:endParaRPr>
                    </a:p>
                  </a:txBody>
                  <a:tcPr marL="13615" marR="13615" marT="13615" marB="0" anchor="ctr">
                    <a:lnB w="57150" cap="flat" cmpd="sng" algn="ctr">
                      <a:solidFill>
                        <a:schemeClr val="bg1"/>
                      </a:solidFill>
                      <a:prstDash val="solid"/>
                      <a:round/>
                      <a:headEnd type="none" w="med" len="med"/>
                      <a:tailEnd type="none" w="med" len="med"/>
                    </a:lnB>
                  </a:tcPr>
                </a:tc>
                <a:tc>
                  <a:txBody>
                    <a:bodyPr/>
                    <a:lstStyle/>
                    <a:p>
                      <a:pPr algn="ctr" fontAlgn="b"/>
                      <a:r>
                        <a:rPr lang="en-GB" sz="1600" u="none" strike="noStrike">
                          <a:effectLst/>
                        </a:rPr>
                        <a:t>93</a:t>
                      </a:r>
                      <a:endParaRPr lang="en-GB" sz="1600" b="0" i="0" u="none" strike="noStrike">
                        <a:effectLst/>
                        <a:latin typeface="Calibri" panose="020F0502020204030204" pitchFamily="34" charset="0"/>
                      </a:endParaRPr>
                    </a:p>
                  </a:txBody>
                  <a:tcPr marL="13615" marR="13615" marT="13615" marB="0" anchor="ctr">
                    <a:lnB w="57150" cap="flat" cmpd="sng" algn="ctr">
                      <a:solidFill>
                        <a:schemeClr val="bg1"/>
                      </a:solidFill>
                      <a:prstDash val="solid"/>
                      <a:round/>
                      <a:headEnd type="none" w="med" len="med"/>
                      <a:tailEnd type="none" w="med" len="med"/>
                    </a:lnB>
                  </a:tcPr>
                </a:tc>
                <a:tc>
                  <a:txBody>
                    <a:bodyPr/>
                    <a:lstStyle/>
                    <a:p>
                      <a:pPr algn="ctr" fontAlgn="b"/>
                      <a:r>
                        <a:rPr lang="en-GB" sz="1600" u="none" strike="noStrike">
                          <a:effectLst/>
                        </a:rPr>
                        <a:t>4.1</a:t>
                      </a:r>
                      <a:endParaRPr lang="en-GB" sz="1600" b="0" i="0" u="none" strike="noStrike">
                        <a:effectLst/>
                        <a:latin typeface="Calibri" panose="020F0502020204030204" pitchFamily="34" charset="0"/>
                      </a:endParaRPr>
                    </a:p>
                  </a:txBody>
                  <a:tcPr marL="13615" marR="13615" marT="13615" marB="0" anchor="ct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94138829"/>
                  </a:ext>
                </a:extLst>
              </a:tr>
              <a:tr h="186111">
                <a:tc>
                  <a:txBody>
                    <a:bodyPr/>
                    <a:lstStyle/>
                    <a:p>
                      <a:pPr algn="ctr" fontAlgn="b"/>
                      <a:r>
                        <a:rPr lang="en-GB" sz="1600" b="1" u="none" strike="noStrike" dirty="0">
                          <a:effectLst/>
                        </a:rPr>
                        <a:t>Total</a:t>
                      </a:r>
                      <a:endParaRPr lang="en-GB" sz="1600" b="1" i="0" u="none" strike="noStrike" dirty="0">
                        <a:effectLst/>
                        <a:latin typeface="Calibri" panose="020F0502020204030204" pitchFamily="34" charset="0"/>
                      </a:endParaRPr>
                    </a:p>
                  </a:txBody>
                  <a:tcPr marL="13615" marR="13615" marT="13615" marB="0" anchor="ctr">
                    <a:lnT w="57150" cap="flat" cmpd="sng" algn="ctr">
                      <a:solidFill>
                        <a:schemeClr val="bg1"/>
                      </a:solidFill>
                      <a:prstDash val="solid"/>
                      <a:round/>
                      <a:headEnd type="none" w="med" len="med"/>
                      <a:tailEnd type="none" w="med" len="med"/>
                    </a:lnT>
                  </a:tcPr>
                </a:tc>
                <a:tc>
                  <a:txBody>
                    <a:bodyPr/>
                    <a:lstStyle/>
                    <a:p>
                      <a:pPr algn="ctr" fontAlgn="b"/>
                      <a:r>
                        <a:rPr lang="en-GB" sz="1600" b="1" u="none" strike="noStrike" dirty="0">
                          <a:effectLst/>
                        </a:rPr>
                        <a:t>2276</a:t>
                      </a:r>
                      <a:endParaRPr lang="en-GB" sz="1600" b="1" i="0" u="none" strike="noStrike" dirty="0">
                        <a:effectLst/>
                        <a:latin typeface="Calibri" panose="020F0502020204030204" pitchFamily="34" charset="0"/>
                      </a:endParaRPr>
                    </a:p>
                  </a:txBody>
                  <a:tcPr marL="13615" marR="13615" marT="13615" marB="0" anchor="ctr">
                    <a:lnT w="57150" cap="flat" cmpd="sng" algn="ctr">
                      <a:solidFill>
                        <a:schemeClr val="bg1"/>
                      </a:solidFill>
                      <a:prstDash val="solid"/>
                      <a:round/>
                      <a:headEnd type="none" w="med" len="med"/>
                      <a:tailEnd type="none" w="med" len="med"/>
                    </a:lnT>
                  </a:tcPr>
                </a:tc>
                <a:tc>
                  <a:txBody>
                    <a:bodyPr/>
                    <a:lstStyle/>
                    <a:p>
                      <a:pPr algn="ctr" fontAlgn="b"/>
                      <a:r>
                        <a:rPr lang="en-GB" sz="1600" b="1" u="none" strike="noStrike" dirty="0">
                          <a:effectLst/>
                        </a:rPr>
                        <a:t>100</a:t>
                      </a:r>
                      <a:endParaRPr lang="en-GB" sz="1600" b="1" i="0" u="none" strike="noStrike" dirty="0">
                        <a:effectLst/>
                        <a:latin typeface="Calibri" panose="020F0502020204030204" pitchFamily="34" charset="0"/>
                      </a:endParaRPr>
                    </a:p>
                  </a:txBody>
                  <a:tcPr marL="13615" marR="13615" marT="13615" marB="0" anchor="ct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373739665"/>
                  </a:ext>
                </a:extLst>
              </a:tr>
            </a:tbl>
          </a:graphicData>
        </a:graphic>
      </p:graphicFrame>
      <p:graphicFrame>
        <p:nvGraphicFramePr>
          <p:cNvPr id="11" name="Content Placeholder 10">
            <a:extLst>
              <a:ext uri="{FF2B5EF4-FFF2-40B4-BE49-F238E27FC236}">
                <a16:creationId xmlns:a16="http://schemas.microsoft.com/office/drawing/2014/main" id="{99B527D6-DA25-4E57-8664-88CE248F7BC2}"/>
              </a:ext>
            </a:extLst>
          </p:cNvPr>
          <p:cNvGraphicFramePr>
            <a:graphicFrameLocks noGrp="1"/>
          </p:cNvGraphicFramePr>
          <p:nvPr>
            <p:ph sz="quarter" idx="14"/>
            <p:extLst>
              <p:ext uri="{D42A27DB-BD31-4B8C-83A1-F6EECF244321}">
                <p14:modId xmlns:p14="http://schemas.microsoft.com/office/powerpoint/2010/main" val="2701819138"/>
              </p:ext>
            </p:extLst>
          </p:nvPr>
        </p:nvGraphicFramePr>
        <p:xfrm>
          <a:off x="6457199" y="2456597"/>
          <a:ext cx="5401201" cy="377701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906875A-9A63-40C7-842D-179B2A9D5B2C}"/>
              </a:ext>
            </a:extLst>
          </p:cNvPr>
          <p:cNvSpPr txBox="1"/>
          <p:nvPr/>
        </p:nvSpPr>
        <p:spPr>
          <a:xfrm>
            <a:off x="6358656" y="1354274"/>
            <a:ext cx="5527344" cy="923330"/>
          </a:xfrm>
          <a:prstGeom prst="rect">
            <a:avLst/>
          </a:prstGeom>
          <a:noFill/>
        </p:spPr>
        <p:txBody>
          <a:bodyPr wrap="square" rtlCol="0">
            <a:spAutoFit/>
          </a:bodyPr>
          <a:lstStyle/>
          <a:p>
            <a:r>
              <a:rPr lang="en-GB" dirty="0"/>
              <a:t>Majority of respondents generally had </a:t>
            </a:r>
            <a:r>
              <a:rPr lang="en-GB" b="1" dirty="0"/>
              <a:t>one or two children</a:t>
            </a:r>
            <a:r>
              <a:rPr lang="en-GB" dirty="0"/>
              <a:t>. </a:t>
            </a:r>
          </a:p>
          <a:p>
            <a:endParaRPr lang="en-GB" dirty="0"/>
          </a:p>
        </p:txBody>
      </p:sp>
    </p:spTree>
    <p:extLst>
      <p:ext uri="{BB962C8B-B14F-4D97-AF65-F5344CB8AC3E}">
        <p14:creationId xmlns:p14="http://schemas.microsoft.com/office/powerpoint/2010/main" val="30153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78472" y="353268"/>
            <a:ext cx="9465139" cy="828663"/>
          </a:xfrm>
        </p:spPr>
        <p:txBody>
          <a:bodyPr>
            <a:normAutofit/>
          </a:bodyPr>
          <a:lstStyle/>
          <a:p>
            <a:r>
              <a:rPr lang="en-GB" sz="3200" dirty="0"/>
              <a:t>Family work status - detail</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13</a:t>
            </a:fld>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161482" y="6088392"/>
            <a:ext cx="1967570" cy="28276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1116 (88%)</a:t>
            </a:r>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3" y="1003147"/>
            <a:ext cx="11146845" cy="646331"/>
          </a:xfrm>
          <a:prstGeom prst="rect">
            <a:avLst/>
          </a:prstGeom>
          <a:noFill/>
        </p:spPr>
        <p:txBody>
          <a:bodyPr wrap="square" rtlCol="0">
            <a:spAutoFit/>
          </a:bodyPr>
          <a:lstStyle/>
          <a:p>
            <a:r>
              <a:rPr lang="en-GB" dirty="0"/>
              <a:t>Majority of respondents are </a:t>
            </a:r>
            <a:r>
              <a:rPr lang="en-GB" b="1" dirty="0"/>
              <a:t>working parents</a:t>
            </a:r>
            <a:r>
              <a:rPr lang="en-GB" dirty="0"/>
              <a:t>. Two thirds of couples have both parents working, followed by 21% where one parent works. Over a quarter of lone parents are not working, but the majority (71%) are. </a:t>
            </a:r>
            <a:endParaRPr lang="en-GB" b="1" dirty="0"/>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6447660" y="2440564"/>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12260728">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891196559"/>
              </p:ext>
            </p:extLst>
          </p:nvPr>
        </p:nvGraphicFramePr>
        <p:xfrm>
          <a:off x="328500" y="1908475"/>
          <a:ext cx="57150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12260730">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792927970"/>
              </p:ext>
            </p:extLst>
          </p:nvPr>
        </p:nvGraphicFramePr>
        <p:xfrm>
          <a:off x="6447660" y="1964467"/>
          <a:ext cx="5715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2E2950D2-0BBE-46B8-B4F4-2994FFCE7E17}"/>
              </a:ext>
            </a:extLst>
          </p:cNvPr>
          <p:cNvSpPr/>
          <p:nvPr/>
        </p:nvSpPr>
        <p:spPr>
          <a:xfrm>
            <a:off x="6834430" y="6088391"/>
            <a:ext cx="1967570" cy="28276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146 (12%)</a:t>
            </a:r>
          </a:p>
        </p:txBody>
      </p:sp>
    </p:spTree>
    <p:extLst>
      <p:ext uri="{BB962C8B-B14F-4D97-AF65-F5344CB8AC3E}">
        <p14:creationId xmlns:p14="http://schemas.microsoft.com/office/powerpoint/2010/main" val="40497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C0BD-DE5C-4119-BD17-54C53D407D64}"/>
              </a:ext>
            </a:extLst>
          </p:cNvPr>
          <p:cNvSpPr>
            <a:spLocks noGrp="1"/>
          </p:cNvSpPr>
          <p:nvPr>
            <p:ph type="title"/>
          </p:nvPr>
        </p:nvSpPr>
        <p:spPr>
          <a:xfrm>
            <a:off x="306000" y="102045"/>
            <a:ext cx="11552400" cy="820800"/>
          </a:xfrm>
        </p:spPr>
        <p:txBody>
          <a:bodyPr>
            <a:normAutofit/>
          </a:bodyPr>
          <a:lstStyle/>
          <a:p>
            <a:r>
              <a:rPr lang="en-GB" sz="3200" dirty="0"/>
              <a:t>Income and support - detail</a:t>
            </a:r>
          </a:p>
        </p:txBody>
      </p:sp>
      <p:sp>
        <p:nvSpPr>
          <p:cNvPr id="3" name="Date Placeholder 2">
            <a:extLst>
              <a:ext uri="{FF2B5EF4-FFF2-40B4-BE49-F238E27FC236}">
                <a16:creationId xmlns:a16="http://schemas.microsoft.com/office/drawing/2014/main" id="{E587546F-5333-4F55-9F9B-181EBCECDCFA}"/>
              </a:ext>
            </a:extLst>
          </p:cNvPr>
          <p:cNvSpPr>
            <a:spLocks noGrp="1"/>
          </p:cNvSpPr>
          <p:nvPr>
            <p:ph type="dt" sz="half" idx="10"/>
          </p:nvPr>
        </p:nvSpPr>
        <p:spPr/>
        <p:txBody>
          <a:bodyPr/>
          <a:lstStyle/>
          <a:p>
            <a:fld id="{DC13AD85-CE77-4F8C-BEB7-3D123B861324}" type="datetime1">
              <a:rPr lang="en-GB" smtClean="0"/>
              <a:t>19/03/2021</a:t>
            </a:fld>
            <a:endParaRPr lang="en-GB" dirty="0"/>
          </a:p>
        </p:txBody>
      </p:sp>
      <p:sp>
        <p:nvSpPr>
          <p:cNvPr id="4" name="Footer Placeholder 3">
            <a:extLst>
              <a:ext uri="{FF2B5EF4-FFF2-40B4-BE49-F238E27FC236}">
                <a16:creationId xmlns:a16="http://schemas.microsoft.com/office/drawing/2014/main" id="{715EC9A0-53BE-4AC1-A1C2-226B3D7BB119}"/>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endParaRPr lang="en-GB"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7DD12EF0-8E8D-4F2D-940F-7D7C779CCB71}"/>
              </a:ext>
            </a:extLst>
          </p:cNvPr>
          <p:cNvSpPr>
            <a:spLocks noGrp="1"/>
          </p:cNvSpPr>
          <p:nvPr>
            <p:ph type="sldNum" sz="quarter" idx="12"/>
          </p:nvPr>
        </p:nvSpPr>
        <p:spPr/>
        <p:txBody>
          <a:bodyPr/>
          <a:lstStyle/>
          <a:p>
            <a:r>
              <a:rPr lang="en-GB"/>
              <a:t>|   </a:t>
            </a:r>
            <a:fld id="{5898CC38-F149-5B45-A1B4-290B41364A0C}" type="slidenum">
              <a:rPr lang="en-GB" smtClean="0"/>
              <a:pPr/>
              <a:t>14</a:t>
            </a:fld>
            <a:endParaRPr lang="en-GB" dirty="0"/>
          </a:p>
        </p:txBody>
      </p:sp>
      <p:graphicFrame>
        <p:nvGraphicFramePr>
          <p:cNvPr id="8" name="Chart12260732">
            <a:extLst>
              <a:ext uri="{FF2B5EF4-FFF2-40B4-BE49-F238E27FC236}">
                <a16:creationId xmlns:a16="http://schemas.microsoft.com/office/drawing/2014/main" id="{0B4C8208-C034-4958-A2A0-37A1646DB0A2}"/>
              </a:ext>
            </a:extLst>
          </p:cNvPr>
          <p:cNvGraphicFramePr>
            <a:graphicFrameLocks noGrp="1"/>
          </p:cNvGraphicFramePr>
          <p:nvPr>
            <p:ph sz="quarter" idx="13"/>
            <p:extLst>
              <p:ext uri="{D42A27DB-BD31-4B8C-83A1-F6EECF244321}">
                <p14:modId xmlns:p14="http://schemas.microsoft.com/office/powerpoint/2010/main" val="3579150129"/>
              </p:ext>
            </p:extLst>
          </p:nvPr>
        </p:nvGraphicFramePr>
        <p:xfrm>
          <a:off x="6294260" y="2387334"/>
          <a:ext cx="5427662" cy="40206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5A420725-86AA-4F88-9462-808F1F441CFA}"/>
              </a:ext>
            </a:extLst>
          </p:cNvPr>
          <p:cNvGraphicFramePr>
            <a:graphicFrameLocks noGrp="1"/>
          </p:cNvGraphicFramePr>
          <p:nvPr>
            <p:ph sz="quarter" idx="14"/>
            <p:extLst>
              <p:ext uri="{D42A27DB-BD31-4B8C-83A1-F6EECF244321}">
                <p14:modId xmlns:p14="http://schemas.microsoft.com/office/powerpoint/2010/main" val="700269773"/>
              </p:ext>
            </p:extLst>
          </p:nvPr>
        </p:nvGraphicFramePr>
        <p:xfrm>
          <a:off x="-31362" y="1173707"/>
          <a:ext cx="5929103" cy="512132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03B5BA1-70BF-437C-8475-1E153D23CB9A}"/>
              </a:ext>
            </a:extLst>
          </p:cNvPr>
          <p:cNvSpPr txBox="1"/>
          <p:nvPr/>
        </p:nvSpPr>
        <p:spPr>
          <a:xfrm>
            <a:off x="6611345" y="313248"/>
            <a:ext cx="5110577" cy="1815882"/>
          </a:xfrm>
          <a:prstGeom prst="rect">
            <a:avLst/>
          </a:prstGeom>
          <a:noFill/>
        </p:spPr>
        <p:txBody>
          <a:bodyPr wrap="square" rtlCol="0">
            <a:spAutoFit/>
          </a:bodyPr>
          <a:lstStyle/>
          <a:p>
            <a:r>
              <a:rPr lang="en-GB" sz="1600" dirty="0"/>
              <a:t>Household income varied among respondents, with more than </a:t>
            </a:r>
            <a:r>
              <a:rPr lang="en-GB" sz="1600" b="1" dirty="0"/>
              <a:t>60% earning at least £35,000 p.a</a:t>
            </a:r>
            <a:r>
              <a:rPr lang="en-GB" sz="1600" dirty="0"/>
              <a:t>. The </a:t>
            </a:r>
            <a:r>
              <a:rPr lang="en-GB" sz="1600" b="1" dirty="0"/>
              <a:t>£45k-£59k </a:t>
            </a:r>
            <a:r>
              <a:rPr lang="en-GB" sz="1600" dirty="0"/>
              <a:t>bracket was the largest, with 222 households (18%). </a:t>
            </a:r>
          </a:p>
          <a:p>
            <a:r>
              <a:rPr lang="en-GB" sz="1600" dirty="0"/>
              <a:t>Majority did not receive any support package, but 8% received </a:t>
            </a:r>
            <a:r>
              <a:rPr lang="en-GB" sz="1600" b="1" dirty="0"/>
              <a:t>Universal Credit </a:t>
            </a:r>
            <a:r>
              <a:rPr lang="en-GB" sz="1600" dirty="0"/>
              <a:t>and 6% Child Tax Credit. An EHCP was in place in 39 households (3%). </a:t>
            </a:r>
          </a:p>
        </p:txBody>
      </p:sp>
    </p:spTree>
    <p:extLst>
      <p:ext uri="{BB962C8B-B14F-4D97-AF65-F5344CB8AC3E}">
        <p14:creationId xmlns:p14="http://schemas.microsoft.com/office/powerpoint/2010/main" val="187224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A863-6F87-4BA1-874E-27F9DB1ED1D8}"/>
              </a:ext>
            </a:extLst>
          </p:cNvPr>
          <p:cNvSpPr>
            <a:spLocks noGrp="1"/>
          </p:cNvSpPr>
          <p:nvPr>
            <p:ph type="title"/>
          </p:nvPr>
        </p:nvSpPr>
        <p:spPr>
          <a:xfrm>
            <a:off x="306000" y="115169"/>
            <a:ext cx="11552400" cy="830676"/>
          </a:xfrm>
        </p:spPr>
        <p:txBody>
          <a:bodyPr>
            <a:normAutofit/>
          </a:bodyPr>
          <a:lstStyle/>
          <a:p>
            <a:r>
              <a:rPr lang="en-GB" sz="3200" dirty="0">
                <a:solidFill>
                  <a:schemeClr val="accent1"/>
                </a:solidFill>
              </a:rPr>
              <a:t>Location of respondents </a:t>
            </a:r>
          </a:p>
        </p:txBody>
      </p:sp>
      <p:sp>
        <p:nvSpPr>
          <p:cNvPr id="4" name="Footer Placeholder 3">
            <a:extLst>
              <a:ext uri="{FF2B5EF4-FFF2-40B4-BE49-F238E27FC236}">
                <a16:creationId xmlns:a16="http://schemas.microsoft.com/office/drawing/2014/main" id="{487D7310-9D28-486B-8808-70B61ACC9DB8}"/>
              </a:ext>
            </a:extLst>
          </p:cNvPr>
          <p:cNvSpPr>
            <a:spLocks noGrp="1"/>
          </p:cNvSpPr>
          <p:nvPr>
            <p:ph type="ftr" sz="quarter" idx="11"/>
          </p:nvPr>
        </p:nvSpPr>
        <p:spPr/>
        <p:txBody>
          <a:bodyPr/>
          <a:lstStyle/>
          <a:p>
            <a:r>
              <a:rPr lang="en-GB"/>
              <a:t>Produced by Essex County Council Strategy Insight and Engagement</a:t>
            </a:r>
            <a:endParaRPr lang="en-GB" dirty="0"/>
          </a:p>
        </p:txBody>
      </p:sp>
      <p:sp>
        <p:nvSpPr>
          <p:cNvPr id="3" name="Date Placeholder 2">
            <a:extLst>
              <a:ext uri="{FF2B5EF4-FFF2-40B4-BE49-F238E27FC236}">
                <a16:creationId xmlns:a16="http://schemas.microsoft.com/office/drawing/2014/main" id="{9B875DBA-CEF2-4884-B733-B3E8413DD8A6}"/>
              </a:ext>
            </a:extLst>
          </p:cNvPr>
          <p:cNvSpPr>
            <a:spLocks noGrp="1"/>
          </p:cNvSpPr>
          <p:nvPr>
            <p:ph type="dt" sz="half" idx="10"/>
          </p:nvPr>
        </p:nvSpPr>
        <p:spPr/>
        <p:txBody>
          <a:bodyPr/>
          <a:lstStyle/>
          <a:p>
            <a:fld id="{DC13AD85-CE77-4F8C-BEB7-3D123B861324}" type="datetime1">
              <a:rPr lang="en-GB" smtClean="0"/>
              <a:pPr/>
              <a:t>19/03/2021</a:t>
            </a:fld>
            <a:endParaRPr lang="en-GB" dirty="0"/>
          </a:p>
        </p:txBody>
      </p:sp>
      <p:sp>
        <p:nvSpPr>
          <p:cNvPr id="5" name="Slide Number Placeholder 4">
            <a:extLst>
              <a:ext uri="{FF2B5EF4-FFF2-40B4-BE49-F238E27FC236}">
                <a16:creationId xmlns:a16="http://schemas.microsoft.com/office/drawing/2014/main" id="{CE4E41F2-2579-4152-934A-ED409BCD991A}"/>
              </a:ext>
            </a:extLst>
          </p:cNvPr>
          <p:cNvSpPr>
            <a:spLocks noGrp="1"/>
          </p:cNvSpPr>
          <p:nvPr>
            <p:ph type="sldNum" sz="quarter" idx="12"/>
          </p:nvPr>
        </p:nvSpPr>
        <p:spPr/>
        <p:txBody>
          <a:bodyPr/>
          <a:lstStyle/>
          <a:p>
            <a:r>
              <a:rPr lang="en-GB"/>
              <a:t>|   </a:t>
            </a:r>
            <a:fld id="{5898CC38-F149-5B45-A1B4-290B41364A0C}" type="slidenum">
              <a:rPr lang="en-GB" smtClean="0"/>
              <a:pPr/>
              <a:t>15</a:t>
            </a:fld>
            <a:endParaRPr lang="en-GB" dirty="0"/>
          </a:p>
        </p:txBody>
      </p:sp>
      <p:graphicFrame>
        <p:nvGraphicFramePr>
          <p:cNvPr id="9" name="Content Placeholder 8">
            <a:extLst>
              <a:ext uri="{FF2B5EF4-FFF2-40B4-BE49-F238E27FC236}">
                <a16:creationId xmlns:a16="http://schemas.microsoft.com/office/drawing/2014/main" id="{E5F1FD8A-45E5-48AC-9C8E-0B480A5CA250}"/>
              </a:ext>
            </a:extLst>
          </p:cNvPr>
          <p:cNvGraphicFramePr>
            <a:graphicFrameLocks noGrp="1"/>
          </p:cNvGraphicFramePr>
          <p:nvPr>
            <p:ph sz="quarter" idx="14"/>
            <p:extLst>
              <p:ext uri="{D42A27DB-BD31-4B8C-83A1-F6EECF244321}">
                <p14:modId xmlns:p14="http://schemas.microsoft.com/office/powerpoint/2010/main" val="2347282635"/>
              </p:ext>
            </p:extLst>
          </p:nvPr>
        </p:nvGraphicFramePr>
        <p:xfrm>
          <a:off x="301625" y="1296537"/>
          <a:ext cx="6945336" cy="508673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AC1AD1D8-C08C-47C5-BB18-919E4459A339}"/>
              </a:ext>
            </a:extLst>
          </p:cNvPr>
          <p:cNvSpPr txBox="1"/>
          <p:nvPr/>
        </p:nvSpPr>
        <p:spPr>
          <a:xfrm>
            <a:off x="7588155" y="1537592"/>
            <a:ext cx="3957851" cy="4278094"/>
          </a:xfrm>
          <a:prstGeom prst="rect">
            <a:avLst/>
          </a:prstGeom>
          <a:noFill/>
        </p:spPr>
        <p:txBody>
          <a:bodyPr wrap="square" rtlCol="0">
            <a:spAutoFit/>
          </a:bodyPr>
          <a:lstStyle/>
          <a:p>
            <a:r>
              <a:rPr lang="en-GB" sz="1600" dirty="0"/>
              <a:t>Most respondents live in </a:t>
            </a:r>
            <a:r>
              <a:rPr lang="en-GB" sz="1600" b="1" dirty="0"/>
              <a:t>Chelmsford, Colchester </a:t>
            </a:r>
            <a:r>
              <a:rPr lang="en-GB" sz="1600" dirty="0"/>
              <a:t>and </a:t>
            </a:r>
            <a:r>
              <a:rPr lang="en-GB" sz="1600" b="1" dirty="0"/>
              <a:t>Braintree</a:t>
            </a:r>
            <a:r>
              <a:rPr lang="en-GB" sz="1600" dirty="0"/>
              <a:t>. </a:t>
            </a:r>
          </a:p>
          <a:p>
            <a:endParaRPr lang="en-GB" sz="1600" dirty="0"/>
          </a:p>
          <a:p>
            <a:r>
              <a:rPr lang="en-GB" sz="1600" dirty="0"/>
              <a:t>Chelmsford and Colchester are considerably over-represented compared to the 2011 census, as is Rochford. </a:t>
            </a:r>
          </a:p>
          <a:p>
            <a:endParaRPr lang="en-GB" sz="1600" dirty="0"/>
          </a:p>
          <a:p>
            <a:r>
              <a:rPr lang="en-GB" sz="1600" dirty="0"/>
              <a:t>Basildon, Castle Point and Epping Forest are under-represented. </a:t>
            </a:r>
          </a:p>
          <a:p>
            <a:endParaRPr lang="en-GB" sz="1600" dirty="0"/>
          </a:p>
          <a:p>
            <a:endParaRPr lang="en-GB" sz="1600" dirty="0"/>
          </a:p>
          <a:p>
            <a:endParaRPr lang="en-GB" sz="1600" dirty="0"/>
          </a:p>
          <a:p>
            <a:endParaRPr lang="en-GB" sz="1600" dirty="0"/>
          </a:p>
          <a:p>
            <a:r>
              <a:rPr lang="en-GB" sz="1400" i="1" dirty="0"/>
              <a:t>Majority of respondents also provided their postcode, allowing for more detailed mapping for the purpose of the Childcare sufficiency audit.</a:t>
            </a:r>
          </a:p>
        </p:txBody>
      </p:sp>
    </p:spTree>
    <p:extLst>
      <p:ext uri="{BB962C8B-B14F-4D97-AF65-F5344CB8AC3E}">
        <p14:creationId xmlns:p14="http://schemas.microsoft.com/office/powerpoint/2010/main" val="28389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7435-E3FF-4553-8D77-B18095C0C02A}"/>
              </a:ext>
            </a:extLst>
          </p:cNvPr>
          <p:cNvSpPr>
            <a:spLocks noGrp="1"/>
          </p:cNvSpPr>
          <p:nvPr>
            <p:ph type="title"/>
          </p:nvPr>
        </p:nvSpPr>
        <p:spPr/>
        <p:txBody>
          <a:bodyPr/>
          <a:lstStyle/>
          <a:p>
            <a:r>
              <a:rPr lang="en-GB" dirty="0"/>
              <a:t>Types of childcare used</a:t>
            </a:r>
          </a:p>
        </p:txBody>
      </p:sp>
      <p:sp>
        <p:nvSpPr>
          <p:cNvPr id="3" name="Text Placeholder 2">
            <a:extLst>
              <a:ext uri="{FF2B5EF4-FFF2-40B4-BE49-F238E27FC236}">
                <a16:creationId xmlns:a16="http://schemas.microsoft.com/office/drawing/2014/main" id="{25B34641-6563-43FB-8BD1-921D242C4291}"/>
              </a:ext>
            </a:extLst>
          </p:cNvPr>
          <p:cNvSpPr>
            <a:spLocks noGrp="1"/>
          </p:cNvSpPr>
          <p:nvPr>
            <p:ph type="body" idx="1"/>
          </p:nvPr>
        </p:nvSpPr>
        <p:spPr/>
        <p:txBody>
          <a:bodyPr>
            <a:normAutofit lnSpcReduction="10000"/>
          </a:bodyPr>
          <a:lstStyle/>
          <a:p>
            <a:r>
              <a:rPr lang="en-GB" dirty="0"/>
              <a:t>Formal childcare</a:t>
            </a:r>
          </a:p>
          <a:p>
            <a:r>
              <a:rPr lang="en-GB" dirty="0"/>
              <a:t>Informal childcare</a:t>
            </a:r>
          </a:p>
          <a:p>
            <a:r>
              <a:rPr lang="en-GB" dirty="0"/>
              <a:t>No childcare</a:t>
            </a:r>
          </a:p>
        </p:txBody>
      </p:sp>
    </p:spTree>
    <p:extLst>
      <p:ext uri="{BB962C8B-B14F-4D97-AF65-F5344CB8AC3E}">
        <p14:creationId xmlns:p14="http://schemas.microsoft.com/office/powerpoint/2010/main" val="29288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6000" y="790869"/>
            <a:ext cx="11019726" cy="540000"/>
          </a:xfrm>
        </p:spPr>
        <p:txBody>
          <a:bodyPr>
            <a:normAutofit fontScale="90000"/>
          </a:bodyPr>
          <a:lstStyle/>
          <a:p>
            <a:r>
              <a:rPr lang="en-GB" dirty="0"/>
              <a:t>Use of formal, informal and no childcare for pre-school and </a:t>
            </a:r>
            <a:r>
              <a:rPr lang="en-GB" dirty="0">
                <a:solidFill>
                  <a:schemeClr val="accent2"/>
                </a:solidFill>
              </a:rPr>
              <a:t>school-aged</a:t>
            </a:r>
            <a:r>
              <a:rPr lang="en-GB" dirty="0"/>
              <a:t> children</a:t>
            </a:r>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7604653" y="1773338"/>
            <a:ext cx="3864947" cy="4201029"/>
          </a:xfrm>
        </p:spPr>
        <p:txBody>
          <a:bodyPr>
            <a:normAutofit fontScale="70000" lnSpcReduction="20000"/>
          </a:bodyPr>
          <a:lstStyle/>
          <a:p>
            <a:r>
              <a:rPr lang="en-GB" dirty="0"/>
              <a:t>For </a:t>
            </a:r>
            <a:r>
              <a:rPr lang="en-GB" b="1" dirty="0"/>
              <a:t>pre-school children</a:t>
            </a:r>
            <a:r>
              <a:rPr lang="en-GB" dirty="0"/>
              <a:t>, </a:t>
            </a:r>
            <a:r>
              <a:rPr lang="en-GB" b="1" dirty="0"/>
              <a:t>formal childcare </a:t>
            </a:r>
            <a:r>
              <a:rPr lang="en-GB" dirty="0"/>
              <a:t>is used the most, but least for school-aged children.</a:t>
            </a:r>
          </a:p>
          <a:p>
            <a:r>
              <a:rPr lang="en-GB" dirty="0"/>
              <a:t>More than half of respondents do </a:t>
            </a:r>
            <a:r>
              <a:rPr lang="en-GB" b="1" dirty="0"/>
              <a:t>not use any childcare </a:t>
            </a:r>
            <a:r>
              <a:rPr lang="en-GB" dirty="0"/>
              <a:t>for their </a:t>
            </a:r>
            <a:r>
              <a:rPr lang="en-GB" b="1" dirty="0"/>
              <a:t>school-aged</a:t>
            </a:r>
            <a:r>
              <a:rPr lang="en-GB" dirty="0"/>
              <a:t> children.</a:t>
            </a:r>
          </a:p>
          <a:p>
            <a:r>
              <a:rPr lang="en-GB" dirty="0"/>
              <a:t>About a third of respondents use informal childcare for both pre-school and school-aged children. </a:t>
            </a:r>
          </a:p>
          <a:p>
            <a:r>
              <a:rPr lang="en-GB" dirty="0"/>
              <a:t>A combination of formal and informal childcare is used more by parents of pre-school children (about 20%).</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r>
              <a:rPr lang="en-GB"/>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fld id="{1AA31D65-42FF-432E-8A2A-78EA252A5C75}" type="datetime1">
              <a:rPr lang="en-GB" smtClean="0"/>
              <a:pPr/>
              <a:t>19/03/2021</a:t>
            </a:fld>
            <a:endParaRPr lang="en-GB"/>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r>
              <a:rPr lang="en-GB" dirty="0"/>
              <a:t>|   </a:t>
            </a:r>
            <a:fld id="{5898CC38-F149-5B45-A1B4-290B41364A0C}" type="slidenum">
              <a:rPr lang="en-GB" smtClean="0"/>
              <a:pPr/>
              <a:t>17</a:t>
            </a:fld>
            <a:endParaRPr lang="en-GB" dirty="0"/>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a:spcAft>
                  <a:spcPts val="2400"/>
                </a:spcAft>
              </a:pPr>
              <a:r>
                <a:rPr lang="en-GB" sz="1600" b="1" dirty="0">
                  <a:solidFill>
                    <a:schemeClr val="bg1"/>
                  </a:solidFill>
                </a:rPr>
                <a:t>Please use the “Decrease/Increase List Level” </a:t>
              </a:r>
              <a:br>
                <a:rPr lang="en-GB" sz="1600" b="1" dirty="0">
                  <a:solidFill>
                    <a:schemeClr val="bg1"/>
                  </a:solidFill>
                </a:rPr>
              </a:br>
              <a:r>
                <a:rPr lang="en-GB" sz="1600" b="1" dirty="0">
                  <a:solidFill>
                    <a:schemeClr val="bg1"/>
                  </a:solidFill>
                </a:rPr>
                <a:t>buttons to change between levels of text – </a:t>
              </a:r>
              <a:br>
                <a:rPr lang="en-GB" sz="1600" b="1" dirty="0">
                  <a:solidFill>
                    <a:schemeClr val="bg1"/>
                  </a:solidFill>
                </a:rPr>
              </a:br>
              <a:r>
                <a:rPr lang="en-GB" sz="1600" b="1" dirty="0">
                  <a:solidFill>
                    <a:schemeClr val="bg1"/>
                  </a:solidFill>
                </a:rPr>
                <a:t>the buttons look like this:</a:t>
              </a:r>
            </a:p>
            <a:p>
              <a:pPr>
                <a:spcAft>
                  <a:spcPts val="1200"/>
                </a:spcAft>
              </a:pPr>
              <a:r>
                <a:rPr lang="en-GB" sz="1600" b="1" dirty="0">
                  <a:solidFill>
                    <a:schemeClr val="bg1"/>
                  </a:solidFill>
                </a:rPr>
                <a:t>Please do not manually add/remove bullets or indents </a:t>
              </a:r>
              <a:endParaRPr lang="en-GB" sz="1600" dirty="0">
                <a:solidFill>
                  <a:schemeClr val="bg1"/>
                </a:solidFill>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335281"/>
              <a:ext cx="845036" cy="504544"/>
            </a:xfrm>
            <a:prstGeom prst="rect">
              <a:avLst/>
            </a:prstGeom>
          </p:spPr>
        </p:pic>
      </p:grpSp>
      <p:graphicFrame>
        <p:nvGraphicFramePr>
          <p:cNvPr id="13" name="Chart 12">
            <a:extLst>
              <a:ext uri="{FF2B5EF4-FFF2-40B4-BE49-F238E27FC236}">
                <a16:creationId xmlns:a16="http://schemas.microsoft.com/office/drawing/2014/main" id="{0AB725A9-159E-40E2-947F-F9BCB702E6CE}"/>
              </a:ext>
            </a:extLst>
          </p:cNvPr>
          <p:cNvGraphicFramePr>
            <a:graphicFrameLocks/>
          </p:cNvGraphicFramePr>
          <p:nvPr>
            <p:extLst>
              <p:ext uri="{D42A27DB-BD31-4B8C-83A1-F6EECF244321}">
                <p14:modId xmlns:p14="http://schemas.microsoft.com/office/powerpoint/2010/main" val="3329713273"/>
              </p:ext>
            </p:extLst>
          </p:nvPr>
        </p:nvGraphicFramePr>
        <p:xfrm>
          <a:off x="306000" y="1589784"/>
          <a:ext cx="6656274" cy="4912900"/>
        </p:xfrm>
        <a:graphic>
          <a:graphicData uri="http://schemas.openxmlformats.org/drawingml/2006/chart">
            <c:chart xmlns:c="http://schemas.openxmlformats.org/drawingml/2006/chart" xmlns:r="http://schemas.openxmlformats.org/officeDocument/2006/relationships" r:id="rId3"/>
          </a:graphicData>
        </a:graphic>
      </p:graphicFrame>
      <p:sp>
        <p:nvSpPr>
          <p:cNvPr id="2" name="Arrow: Down 1">
            <a:extLst>
              <a:ext uri="{FF2B5EF4-FFF2-40B4-BE49-F238E27FC236}">
                <a16:creationId xmlns:a16="http://schemas.microsoft.com/office/drawing/2014/main" id="{E13F302D-109F-467A-AA93-0E95EE903E37}"/>
              </a:ext>
            </a:extLst>
          </p:cNvPr>
          <p:cNvSpPr/>
          <p:nvPr/>
        </p:nvSpPr>
        <p:spPr>
          <a:xfrm rot="3048011">
            <a:off x="2550587" y="2925791"/>
            <a:ext cx="265043" cy="725557"/>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7131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4" y="353268"/>
            <a:ext cx="9465139" cy="828663"/>
          </a:xfrm>
        </p:spPr>
        <p:txBody>
          <a:bodyPr>
            <a:normAutofit/>
          </a:bodyPr>
          <a:lstStyle/>
          <a:p>
            <a:r>
              <a:rPr lang="en-GB" sz="3200" dirty="0"/>
              <a:t>Formal childcare for pre-school children</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18</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1003147"/>
            <a:ext cx="10517866" cy="369332"/>
          </a:xfrm>
          <a:prstGeom prst="rect">
            <a:avLst/>
          </a:prstGeom>
          <a:noFill/>
        </p:spPr>
        <p:txBody>
          <a:bodyPr wrap="square" rtlCol="0">
            <a:spAutoFit/>
          </a:bodyPr>
          <a:lstStyle/>
          <a:p>
            <a:r>
              <a:rPr lang="en-GB" dirty="0"/>
              <a:t>Formal childcare is </a:t>
            </a:r>
            <a:r>
              <a:rPr lang="en-GB" b="1" dirty="0"/>
              <a:t>used by more than 70% </a:t>
            </a:r>
            <a:r>
              <a:rPr lang="en-GB" dirty="0"/>
              <a:t>(n=661) of respondents with pre-school children.   </a:t>
            </a:r>
            <a:endParaRPr lang="en-GB" b="1" dirty="0"/>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6347525" y="2259016"/>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FD664B4-A166-42CA-9733-234412F770AD}"/>
              </a:ext>
            </a:extLst>
          </p:cNvPr>
          <p:cNvSpPr/>
          <p:nvPr/>
        </p:nvSpPr>
        <p:spPr>
          <a:xfrm>
            <a:off x="563976" y="1607536"/>
            <a:ext cx="5382024" cy="5078313"/>
          </a:xfrm>
          <a:prstGeom prst="rect">
            <a:avLst/>
          </a:prstGeom>
        </p:spPr>
        <p:txBody>
          <a:bodyPr wrap="square">
            <a:spAutoFit/>
          </a:bodyPr>
          <a:lstStyle/>
          <a:p>
            <a:r>
              <a:rPr lang="en-GB" b="1" dirty="0"/>
              <a:t>Top 3 reasons for using formal childcare (Q15):</a:t>
            </a:r>
          </a:p>
          <a:p>
            <a:pPr marL="342900" indent="-342900">
              <a:buAutoNum type="arabicPeriod"/>
            </a:pPr>
            <a:r>
              <a:rPr lang="en-GB" dirty="0"/>
              <a:t>A stimulating environment for my child (71%)</a:t>
            </a:r>
          </a:p>
          <a:p>
            <a:pPr marL="342900" indent="-342900">
              <a:buAutoNum type="arabicPeriod"/>
            </a:pPr>
            <a:r>
              <a:rPr lang="en-GB" dirty="0"/>
              <a:t>Enables me to work (70%)</a:t>
            </a:r>
          </a:p>
          <a:p>
            <a:pPr marL="342900" indent="-342900">
              <a:buAutoNum type="arabicPeriod"/>
            </a:pPr>
            <a:r>
              <a:rPr lang="en-GB" dirty="0"/>
              <a:t>To help my child get ‘ready for school’ (48%)</a:t>
            </a:r>
          </a:p>
          <a:p>
            <a:endParaRPr lang="en-GB" dirty="0"/>
          </a:p>
          <a:p>
            <a:endParaRPr lang="en-GB" dirty="0"/>
          </a:p>
          <a:p>
            <a:endParaRPr lang="en-GB" dirty="0"/>
          </a:p>
          <a:p>
            <a:endParaRPr lang="en-GB" dirty="0"/>
          </a:p>
          <a:p>
            <a:endParaRPr lang="en-GB" dirty="0"/>
          </a:p>
          <a:p>
            <a:endParaRPr lang="en-GB" dirty="0"/>
          </a:p>
          <a:p>
            <a:r>
              <a:rPr lang="en-GB" dirty="0"/>
              <a:t>Additionally, parents use formal childcare to benefit from the range </a:t>
            </a:r>
            <a:r>
              <a:rPr lang="en-GB" b="1" dirty="0"/>
              <a:t>of Free Early Years Entitlements</a:t>
            </a:r>
            <a:r>
              <a:rPr lang="en-GB" dirty="0"/>
              <a:t>, in the following order of importance:</a:t>
            </a:r>
          </a:p>
          <a:p>
            <a:pPr marL="285750" indent="-285750">
              <a:buFont typeface="Arial" panose="020B0604020202020204" pitchFamily="34" charset="0"/>
              <a:buChar char="•"/>
            </a:pPr>
            <a:r>
              <a:rPr lang="en-GB" dirty="0"/>
              <a:t>FEEE3 and 4 AND Extended entitlement for 3- and 4-year olds (19%)</a:t>
            </a:r>
          </a:p>
          <a:p>
            <a:pPr marL="285750" indent="-285750">
              <a:buFont typeface="Arial" panose="020B0604020202020204" pitchFamily="34" charset="0"/>
              <a:buChar char="•"/>
            </a:pPr>
            <a:r>
              <a:rPr lang="en-GB" dirty="0"/>
              <a:t>FEEE3 and 4 only (14%)</a:t>
            </a:r>
          </a:p>
          <a:p>
            <a:pPr marL="285750" indent="-285750">
              <a:buFont typeface="Arial" panose="020B0604020202020204" pitchFamily="34" charset="0"/>
              <a:buChar char="•"/>
            </a:pPr>
            <a:r>
              <a:rPr lang="en-GB" dirty="0"/>
              <a:t>FEEE2 (5%)</a:t>
            </a:r>
          </a:p>
          <a:p>
            <a:endParaRPr lang="en-GB" dirty="0"/>
          </a:p>
        </p:txBody>
      </p:sp>
      <p:sp>
        <p:nvSpPr>
          <p:cNvPr id="14" name="TextBox 13">
            <a:extLst>
              <a:ext uri="{FF2B5EF4-FFF2-40B4-BE49-F238E27FC236}">
                <a16:creationId xmlns:a16="http://schemas.microsoft.com/office/drawing/2014/main" id="{DFE6BF78-F896-41AD-A5D2-BB3661E0122A}"/>
              </a:ext>
            </a:extLst>
          </p:cNvPr>
          <p:cNvSpPr txBox="1"/>
          <p:nvPr/>
        </p:nvSpPr>
        <p:spPr>
          <a:xfrm>
            <a:off x="562934" y="3015661"/>
            <a:ext cx="5382024" cy="923330"/>
          </a:xfrm>
          <a:prstGeom prst="rect">
            <a:avLst/>
          </a:prstGeom>
          <a:noFill/>
          <a:ln w="28575">
            <a:solidFill>
              <a:schemeClr val="accent1"/>
            </a:solidFill>
          </a:ln>
        </p:spPr>
        <p:txBody>
          <a:bodyPr wrap="square" rtlCol="0">
            <a:spAutoFit/>
          </a:bodyPr>
          <a:lstStyle/>
          <a:p>
            <a:r>
              <a:rPr lang="en-GB" i="1" dirty="0"/>
              <a:t>“To provide experience outside the home alongside peers as a gradual natural progression towards independence.” </a:t>
            </a:r>
          </a:p>
        </p:txBody>
      </p:sp>
      <p:sp>
        <p:nvSpPr>
          <p:cNvPr id="10" name="TextBox 9">
            <a:extLst>
              <a:ext uri="{FF2B5EF4-FFF2-40B4-BE49-F238E27FC236}">
                <a16:creationId xmlns:a16="http://schemas.microsoft.com/office/drawing/2014/main" id="{5C6C330B-BF77-455B-B726-A0EAE6CCAB22}"/>
              </a:ext>
            </a:extLst>
          </p:cNvPr>
          <p:cNvSpPr txBox="1"/>
          <p:nvPr/>
        </p:nvSpPr>
        <p:spPr>
          <a:xfrm>
            <a:off x="6619137" y="1607536"/>
            <a:ext cx="5239263" cy="4801314"/>
          </a:xfrm>
          <a:prstGeom prst="rect">
            <a:avLst/>
          </a:prstGeom>
          <a:noFill/>
        </p:spPr>
        <p:txBody>
          <a:bodyPr wrap="square" rtlCol="0">
            <a:spAutoFit/>
          </a:bodyPr>
          <a:lstStyle/>
          <a:p>
            <a:r>
              <a:rPr lang="en-GB" dirty="0"/>
              <a:t>Majority of children attend the following </a:t>
            </a:r>
            <a:r>
              <a:rPr lang="en-GB" b="1" dirty="0"/>
              <a:t>settings</a:t>
            </a:r>
            <a:r>
              <a:rPr lang="en-GB" dirty="0"/>
              <a:t>:</a:t>
            </a:r>
          </a:p>
          <a:p>
            <a:pPr marL="342900" indent="-342900">
              <a:buFont typeface="+mj-lt"/>
              <a:buAutoNum type="arabicPeriod"/>
            </a:pPr>
            <a:r>
              <a:rPr lang="en-GB" dirty="0"/>
              <a:t>Day nursery (50%)</a:t>
            </a:r>
          </a:p>
          <a:p>
            <a:pPr marL="342900" indent="-342900">
              <a:buAutoNum type="arabicPeriod"/>
            </a:pPr>
            <a:r>
              <a:rPr lang="en-GB" dirty="0"/>
              <a:t>Pre-school (34%)</a:t>
            </a:r>
          </a:p>
          <a:p>
            <a:pPr marL="342900" indent="-342900">
              <a:buAutoNum type="arabicPeriod"/>
            </a:pPr>
            <a:r>
              <a:rPr lang="en-GB" dirty="0"/>
              <a:t>Childminder (17%)</a:t>
            </a:r>
          </a:p>
          <a:p>
            <a:pPr marL="342900" indent="-342900">
              <a:buAutoNum type="arabicPeriod"/>
            </a:pPr>
            <a:endParaRPr lang="en-GB" dirty="0"/>
          </a:p>
          <a:p>
            <a:r>
              <a:rPr lang="en-GB" dirty="0"/>
              <a:t>Top </a:t>
            </a:r>
            <a:r>
              <a:rPr lang="en-GB" b="1" dirty="0"/>
              <a:t>reasons for selecting </a:t>
            </a:r>
            <a:r>
              <a:rPr lang="en-GB" dirty="0"/>
              <a:t>these particular </a:t>
            </a:r>
            <a:r>
              <a:rPr lang="en-GB" b="1" dirty="0"/>
              <a:t>settings</a:t>
            </a:r>
            <a:r>
              <a:rPr lang="en-GB" dirty="0"/>
              <a:t>:</a:t>
            </a:r>
          </a:p>
          <a:p>
            <a:pPr marL="342900" indent="-342900">
              <a:buFont typeface="+mj-lt"/>
              <a:buAutoNum type="arabicPeriod"/>
            </a:pPr>
            <a:r>
              <a:rPr lang="en-GB" dirty="0"/>
              <a:t>Location (49%)</a:t>
            </a:r>
          </a:p>
          <a:p>
            <a:pPr marL="342900" indent="-342900">
              <a:buFont typeface="+mj-lt"/>
              <a:buAutoNum type="arabicPeriod"/>
            </a:pPr>
            <a:r>
              <a:rPr lang="en-GB" dirty="0"/>
              <a:t>Best environment for my child (45%)</a:t>
            </a:r>
          </a:p>
          <a:p>
            <a:pPr marL="342900" indent="-342900">
              <a:buFont typeface="+mj-lt"/>
              <a:buAutoNum type="arabicPeriod"/>
            </a:pPr>
            <a:r>
              <a:rPr lang="en-GB" dirty="0"/>
              <a:t>Provider’s reputation (30%)</a:t>
            </a:r>
          </a:p>
          <a:p>
            <a:pPr marL="342900" indent="-342900">
              <a:buFont typeface="+mj-lt"/>
              <a:buAutoNum type="arabicPeriod"/>
            </a:pPr>
            <a:r>
              <a:rPr lang="en-GB" dirty="0"/>
              <a:t>Best meets my work (or other) needs (29%)</a:t>
            </a:r>
          </a:p>
          <a:p>
            <a:pPr marL="342900" indent="-342900">
              <a:buFont typeface="+mj-lt"/>
              <a:buAutoNum type="arabicPeriod"/>
            </a:pPr>
            <a:r>
              <a:rPr lang="en-GB" dirty="0"/>
              <a:t>Hours of care offered (25%)</a:t>
            </a:r>
          </a:p>
          <a:p>
            <a:pPr marL="342900" indent="-342900">
              <a:buFont typeface="+mj-lt"/>
              <a:buAutoNum type="arabicPeriod"/>
            </a:pPr>
            <a:endParaRPr lang="en-GB" dirty="0"/>
          </a:p>
          <a:p>
            <a:r>
              <a:rPr lang="en-GB" dirty="0"/>
              <a:t>Only </a:t>
            </a:r>
            <a:r>
              <a:rPr lang="en-GB" b="1" dirty="0"/>
              <a:t>10% </a:t>
            </a:r>
            <a:r>
              <a:rPr lang="en-GB" dirty="0"/>
              <a:t>(n=65) </a:t>
            </a:r>
            <a:r>
              <a:rPr lang="en-GB" b="1" dirty="0"/>
              <a:t>attend more than one setting</a:t>
            </a:r>
            <a:r>
              <a:rPr lang="en-GB" dirty="0"/>
              <a:t>. This tends to be mostly to accommodate parent’s </a:t>
            </a:r>
            <a:r>
              <a:rPr lang="en-GB" b="1" dirty="0"/>
              <a:t>work or other patterns </a:t>
            </a:r>
            <a:r>
              <a:rPr lang="en-GB" dirty="0"/>
              <a:t>(49%). </a:t>
            </a:r>
          </a:p>
          <a:p>
            <a:endParaRPr lang="en-GB" dirty="0"/>
          </a:p>
        </p:txBody>
      </p:sp>
      <p:sp>
        <p:nvSpPr>
          <p:cNvPr id="13" name="Rectangle 12">
            <a:extLst>
              <a:ext uri="{FF2B5EF4-FFF2-40B4-BE49-F238E27FC236}">
                <a16:creationId xmlns:a16="http://schemas.microsoft.com/office/drawing/2014/main" id="{2DD1ECB4-C25F-4AFE-A954-A46E35488F7D}"/>
              </a:ext>
            </a:extLst>
          </p:cNvPr>
          <p:cNvSpPr/>
          <p:nvPr/>
        </p:nvSpPr>
        <p:spPr>
          <a:xfrm>
            <a:off x="10496281" y="783240"/>
            <a:ext cx="1362119" cy="48861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approx. 660</a:t>
            </a:r>
          </a:p>
        </p:txBody>
      </p:sp>
    </p:spTree>
    <p:extLst>
      <p:ext uri="{BB962C8B-B14F-4D97-AF65-F5344CB8AC3E}">
        <p14:creationId xmlns:p14="http://schemas.microsoft.com/office/powerpoint/2010/main" val="102863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08F44BA-E2EF-43E8-91C9-3D62080C1156}"/>
              </a:ext>
            </a:extLst>
          </p:cNvPr>
          <p:cNvSpPr txBox="1"/>
          <p:nvPr/>
        </p:nvSpPr>
        <p:spPr>
          <a:xfrm>
            <a:off x="4910223" y="767599"/>
            <a:ext cx="1882500" cy="4839783"/>
          </a:xfrm>
          <a:prstGeom prst="rect">
            <a:avLst/>
          </a:prstGeom>
          <a:solidFill>
            <a:schemeClr val="bg1"/>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4" y="353268"/>
            <a:ext cx="10517866" cy="828663"/>
          </a:xfrm>
        </p:spPr>
        <p:txBody>
          <a:bodyPr>
            <a:normAutofit fontScale="90000"/>
          </a:bodyPr>
          <a:lstStyle/>
          <a:p>
            <a:r>
              <a:rPr lang="en-GB" sz="3200" dirty="0"/>
              <a:t>Communication from formal pre-school childcare settings</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19</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4114013" y="1372479"/>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1003147"/>
            <a:ext cx="10517866" cy="369332"/>
          </a:xfrm>
          <a:prstGeom prst="rect">
            <a:avLst/>
          </a:prstGeom>
          <a:noFill/>
        </p:spPr>
        <p:txBody>
          <a:bodyPr wrap="square" rtlCol="0">
            <a:spAutoFit/>
          </a:bodyPr>
          <a:lstStyle/>
          <a:p>
            <a:r>
              <a:rPr lang="en-GB" b="1" dirty="0"/>
              <a:t>Majority</a:t>
            </a:r>
            <a:r>
              <a:rPr lang="en-GB" dirty="0"/>
              <a:t> of respondents (96%) </a:t>
            </a:r>
            <a:r>
              <a:rPr lang="en-GB" b="1" dirty="0"/>
              <a:t>receive ‘regular’ communications </a:t>
            </a:r>
            <a:r>
              <a:rPr lang="en-GB" dirty="0"/>
              <a:t>from their childcare settings.</a:t>
            </a:r>
          </a:p>
        </p:txBody>
      </p:sp>
      <p:cxnSp>
        <p:nvCxnSpPr>
          <p:cNvPr id="6" name="Straight Connector 5">
            <a:extLst>
              <a:ext uri="{FF2B5EF4-FFF2-40B4-BE49-F238E27FC236}">
                <a16:creationId xmlns:a16="http://schemas.microsoft.com/office/drawing/2014/main" id="{34BEE6C2-8FF1-407E-BA0C-9CCD59A45C4E}"/>
              </a:ext>
            </a:extLst>
          </p:cNvPr>
          <p:cNvCxnSpPr>
            <a:cxnSpLocks/>
          </p:cNvCxnSpPr>
          <p:nvPr/>
        </p:nvCxnSpPr>
        <p:spPr>
          <a:xfrm>
            <a:off x="4333453" y="1741998"/>
            <a:ext cx="30000" cy="42895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E8A318E-239A-4BB9-8678-B78F984DCB3B}"/>
              </a:ext>
            </a:extLst>
          </p:cNvPr>
          <p:cNvSpPr/>
          <p:nvPr/>
        </p:nvSpPr>
        <p:spPr>
          <a:xfrm>
            <a:off x="10496281" y="1039420"/>
            <a:ext cx="1362119" cy="48861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approx. 660</a:t>
            </a:r>
          </a:p>
        </p:txBody>
      </p:sp>
      <p:sp>
        <p:nvSpPr>
          <p:cNvPr id="11" name="TextBox 10">
            <a:extLst>
              <a:ext uri="{FF2B5EF4-FFF2-40B4-BE49-F238E27FC236}">
                <a16:creationId xmlns:a16="http://schemas.microsoft.com/office/drawing/2014/main" id="{24E6C94D-8A7C-4440-A1B6-6419E8FE02DF}"/>
              </a:ext>
            </a:extLst>
          </p:cNvPr>
          <p:cNvSpPr txBox="1"/>
          <p:nvPr/>
        </p:nvSpPr>
        <p:spPr>
          <a:xfrm>
            <a:off x="563976" y="1831810"/>
            <a:ext cx="3318213" cy="3693319"/>
          </a:xfrm>
          <a:prstGeom prst="rect">
            <a:avLst/>
          </a:prstGeom>
          <a:noFill/>
        </p:spPr>
        <p:txBody>
          <a:bodyPr wrap="square" rtlCol="0">
            <a:spAutoFit/>
          </a:bodyPr>
          <a:lstStyle/>
          <a:p>
            <a:r>
              <a:rPr lang="en-GB" dirty="0"/>
              <a:t>Respondents could select all that applied from a given list. Responses were relatively </a:t>
            </a:r>
            <a:r>
              <a:rPr lang="en-GB" b="1" dirty="0"/>
              <a:t>balanced</a:t>
            </a:r>
            <a:r>
              <a:rPr lang="en-GB" dirty="0"/>
              <a:t>; except ‘raising of SEND concerns’ (10%); however this tends to apply to a specific group of individuals. </a:t>
            </a:r>
          </a:p>
          <a:p>
            <a:endParaRPr lang="en-GB" dirty="0"/>
          </a:p>
          <a:p>
            <a:r>
              <a:rPr lang="en-GB" dirty="0"/>
              <a:t>Majority of respondents </a:t>
            </a:r>
            <a:r>
              <a:rPr lang="en-GB" b="1" dirty="0"/>
              <a:t>(84%) </a:t>
            </a:r>
            <a:r>
              <a:rPr lang="en-GB" dirty="0"/>
              <a:t>found the information </a:t>
            </a:r>
            <a:r>
              <a:rPr lang="en-GB" b="1" dirty="0"/>
              <a:t>‘helpful’ </a:t>
            </a:r>
            <a:r>
              <a:rPr lang="en-GB" dirty="0"/>
              <a:t>(46%) </a:t>
            </a:r>
            <a:r>
              <a:rPr lang="en-GB" b="1" dirty="0"/>
              <a:t>or ‘very helpful’ </a:t>
            </a:r>
            <a:r>
              <a:rPr lang="en-GB" dirty="0"/>
              <a:t>(38%) in supporting what they do with their child at home.</a:t>
            </a:r>
          </a:p>
        </p:txBody>
      </p:sp>
      <p:graphicFrame>
        <p:nvGraphicFramePr>
          <p:cNvPr id="13" name="Chart12262207">
            <a:extLst>
              <a:ext uri="{FF2B5EF4-FFF2-40B4-BE49-F238E27FC236}">
                <a16:creationId xmlns:a16="http://schemas.microsoft.com/office/drawing/2014/main" id="{00000000-0008-0000-1400-000012000000}"/>
              </a:ext>
            </a:extLst>
          </p:cNvPr>
          <p:cNvGraphicFramePr>
            <a:graphicFrameLocks/>
          </p:cNvGraphicFramePr>
          <p:nvPr>
            <p:extLst>
              <p:ext uri="{D42A27DB-BD31-4B8C-83A1-F6EECF244321}">
                <p14:modId xmlns:p14="http://schemas.microsoft.com/office/powerpoint/2010/main" val="3108916079"/>
              </p:ext>
            </p:extLst>
          </p:nvPr>
        </p:nvGraphicFramePr>
        <p:xfrm>
          <a:off x="4910223" y="1831810"/>
          <a:ext cx="6781514" cy="43205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230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46CA-0363-4F36-9272-3745892D9B0E}"/>
              </a:ext>
            </a:extLst>
          </p:cNvPr>
          <p:cNvSpPr>
            <a:spLocks noGrp="1"/>
          </p:cNvSpPr>
          <p:nvPr>
            <p:ph type="title"/>
          </p:nvPr>
        </p:nvSpPr>
        <p:spPr/>
        <p:txBody>
          <a:bodyPr/>
          <a:lstStyle/>
          <a:p>
            <a:r>
              <a:rPr lang="en-GB" dirty="0"/>
              <a:t>Contents</a:t>
            </a:r>
          </a:p>
        </p:txBody>
      </p:sp>
      <p:sp>
        <p:nvSpPr>
          <p:cNvPr id="28" name="Text Placeholder 27">
            <a:extLst>
              <a:ext uri="{FF2B5EF4-FFF2-40B4-BE49-F238E27FC236}">
                <a16:creationId xmlns:a16="http://schemas.microsoft.com/office/drawing/2014/main" id="{A9B188A4-8F34-44A8-9BFE-5551E6B74ADA}"/>
              </a:ext>
            </a:extLst>
          </p:cNvPr>
          <p:cNvSpPr>
            <a:spLocks noGrp="1"/>
          </p:cNvSpPr>
          <p:nvPr>
            <p:ph type="body" sz="quarter" idx="29"/>
          </p:nvPr>
        </p:nvSpPr>
        <p:spPr/>
        <p:txBody>
          <a:bodyPr/>
          <a:lstStyle/>
          <a:p>
            <a:r>
              <a:rPr lang="en-GB" dirty="0"/>
              <a:t>1</a:t>
            </a:r>
          </a:p>
        </p:txBody>
      </p:sp>
      <p:sp>
        <p:nvSpPr>
          <p:cNvPr id="4" name="Text Placeholder 3">
            <a:extLst>
              <a:ext uri="{FF2B5EF4-FFF2-40B4-BE49-F238E27FC236}">
                <a16:creationId xmlns:a16="http://schemas.microsoft.com/office/drawing/2014/main" id="{0D9C1788-1A4B-4EF8-931F-86B1604D26E0}"/>
              </a:ext>
            </a:extLst>
          </p:cNvPr>
          <p:cNvSpPr>
            <a:spLocks noGrp="1"/>
          </p:cNvSpPr>
          <p:nvPr>
            <p:ph type="body" sz="quarter" idx="14"/>
          </p:nvPr>
        </p:nvSpPr>
        <p:spPr/>
        <p:txBody>
          <a:bodyPr>
            <a:normAutofit/>
          </a:bodyPr>
          <a:lstStyle/>
          <a:p>
            <a:r>
              <a:rPr lang="en-GB" sz="2400" dirty="0"/>
              <a:t>Survey summary</a:t>
            </a:r>
          </a:p>
        </p:txBody>
      </p:sp>
      <p:sp>
        <p:nvSpPr>
          <p:cNvPr id="29" name="Text Placeholder 28">
            <a:extLst>
              <a:ext uri="{FF2B5EF4-FFF2-40B4-BE49-F238E27FC236}">
                <a16:creationId xmlns:a16="http://schemas.microsoft.com/office/drawing/2014/main" id="{88BE39DD-5061-477B-92CE-BDAD2559B3E8}"/>
              </a:ext>
            </a:extLst>
          </p:cNvPr>
          <p:cNvSpPr>
            <a:spLocks noGrp="1"/>
          </p:cNvSpPr>
          <p:nvPr>
            <p:ph type="body" sz="quarter" idx="30"/>
          </p:nvPr>
        </p:nvSpPr>
        <p:spPr/>
        <p:txBody>
          <a:bodyPr/>
          <a:lstStyle/>
          <a:p>
            <a:r>
              <a:rPr lang="en-GB" dirty="0"/>
              <a:t>2</a:t>
            </a:r>
          </a:p>
        </p:txBody>
      </p:sp>
      <p:sp>
        <p:nvSpPr>
          <p:cNvPr id="6" name="Text Placeholder 5">
            <a:extLst>
              <a:ext uri="{FF2B5EF4-FFF2-40B4-BE49-F238E27FC236}">
                <a16:creationId xmlns:a16="http://schemas.microsoft.com/office/drawing/2014/main" id="{DAB4FC5B-7F3D-4F38-BE06-BB6C7575EC7D}"/>
              </a:ext>
            </a:extLst>
          </p:cNvPr>
          <p:cNvSpPr>
            <a:spLocks noGrp="1"/>
          </p:cNvSpPr>
          <p:nvPr>
            <p:ph type="body" sz="quarter" idx="16"/>
          </p:nvPr>
        </p:nvSpPr>
        <p:spPr/>
        <p:txBody>
          <a:bodyPr>
            <a:normAutofit/>
          </a:bodyPr>
          <a:lstStyle/>
          <a:p>
            <a:r>
              <a:rPr lang="en-GB" sz="2400" dirty="0"/>
              <a:t>Survey background</a:t>
            </a:r>
          </a:p>
        </p:txBody>
      </p:sp>
      <p:sp>
        <p:nvSpPr>
          <p:cNvPr id="30" name="Text Placeholder 29">
            <a:extLst>
              <a:ext uri="{FF2B5EF4-FFF2-40B4-BE49-F238E27FC236}">
                <a16:creationId xmlns:a16="http://schemas.microsoft.com/office/drawing/2014/main" id="{1EFC430D-72A4-4621-B925-EF512B142F6F}"/>
              </a:ext>
            </a:extLst>
          </p:cNvPr>
          <p:cNvSpPr>
            <a:spLocks noGrp="1"/>
          </p:cNvSpPr>
          <p:nvPr>
            <p:ph type="body" sz="quarter" idx="31"/>
          </p:nvPr>
        </p:nvSpPr>
        <p:spPr/>
        <p:txBody>
          <a:bodyPr/>
          <a:lstStyle/>
          <a:p>
            <a:r>
              <a:rPr lang="en-GB" dirty="0"/>
              <a:t>3</a:t>
            </a:r>
          </a:p>
        </p:txBody>
      </p:sp>
      <p:sp>
        <p:nvSpPr>
          <p:cNvPr id="8" name="Text Placeholder 7">
            <a:extLst>
              <a:ext uri="{FF2B5EF4-FFF2-40B4-BE49-F238E27FC236}">
                <a16:creationId xmlns:a16="http://schemas.microsoft.com/office/drawing/2014/main" id="{26AFDDE7-2683-47A0-81A4-8ACE8C2889D9}"/>
              </a:ext>
            </a:extLst>
          </p:cNvPr>
          <p:cNvSpPr>
            <a:spLocks noGrp="1"/>
          </p:cNvSpPr>
          <p:nvPr>
            <p:ph type="body" sz="quarter" idx="18"/>
          </p:nvPr>
        </p:nvSpPr>
        <p:spPr/>
        <p:txBody>
          <a:bodyPr>
            <a:normAutofit/>
          </a:bodyPr>
          <a:lstStyle/>
          <a:p>
            <a:r>
              <a:rPr lang="en-GB" sz="2600" dirty="0"/>
              <a:t>Types of childcare used</a:t>
            </a:r>
          </a:p>
          <a:p>
            <a:pPr lvl="1"/>
            <a:r>
              <a:rPr lang="en-GB" dirty="0"/>
              <a:t>Formal, informal, none</a:t>
            </a:r>
          </a:p>
        </p:txBody>
      </p:sp>
      <p:sp>
        <p:nvSpPr>
          <p:cNvPr id="31" name="Text Placeholder 30">
            <a:extLst>
              <a:ext uri="{FF2B5EF4-FFF2-40B4-BE49-F238E27FC236}">
                <a16:creationId xmlns:a16="http://schemas.microsoft.com/office/drawing/2014/main" id="{338699F6-D5C2-490D-832B-23C2E3D5B7F4}"/>
              </a:ext>
            </a:extLst>
          </p:cNvPr>
          <p:cNvSpPr>
            <a:spLocks noGrp="1"/>
          </p:cNvSpPr>
          <p:nvPr>
            <p:ph type="body" sz="quarter" idx="32"/>
          </p:nvPr>
        </p:nvSpPr>
        <p:spPr/>
        <p:txBody>
          <a:bodyPr/>
          <a:lstStyle/>
          <a:p>
            <a:r>
              <a:rPr lang="en-GB" dirty="0"/>
              <a:t>4</a:t>
            </a:r>
          </a:p>
        </p:txBody>
      </p:sp>
      <p:sp>
        <p:nvSpPr>
          <p:cNvPr id="10" name="Text Placeholder 9">
            <a:extLst>
              <a:ext uri="{FF2B5EF4-FFF2-40B4-BE49-F238E27FC236}">
                <a16:creationId xmlns:a16="http://schemas.microsoft.com/office/drawing/2014/main" id="{24EB72F2-6F61-4232-B477-C4B33C18BEA5}"/>
              </a:ext>
            </a:extLst>
          </p:cNvPr>
          <p:cNvSpPr>
            <a:spLocks noGrp="1"/>
          </p:cNvSpPr>
          <p:nvPr>
            <p:ph type="body" sz="quarter" idx="20"/>
          </p:nvPr>
        </p:nvSpPr>
        <p:spPr/>
        <p:txBody>
          <a:bodyPr>
            <a:normAutofit/>
          </a:bodyPr>
          <a:lstStyle/>
          <a:p>
            <a:r>
              <a:rPr lang="en-GB" sz="2400" dirty="0"/>
              <a:t>Children with SEND and their childcare needs</a:t>
            </a:r>
          </a:p>
        </p:txBody>
      </p:sp>
      <p:sp>
        <p:nvSpPr>
          <p:cNvPr id="32" name="Text Placeholder 31">
            <a:extLst>
              <a:ext uri="{FF2B5EF4-FFF2-40B4-BE49-F238E27FC236}">
                <a16:creationId xmlns:a16="http://schemas.microsoft.com/office/drawing/2014/main" id="{A64DECC3-D88B-49AA-8DEF-90076D329727}"/>
              </a:ext>
            </a:extLst>
          </p:cNvPr>
          <p:cNvSpPr>
            <a:spLocks noGrp="1"/>
          </p:cNvSpPr>
          <p:nvPr>
            <p:ph type="body" sz="quarter" idx="33"/>
          </p:nvPr>
        </p:nvSpPr>
        <p:spPr/>
        <p:txBody>
          <a:bodyPr/>
          <a:lstStyle/>
          <a:p>
            <a:r>
              <a:rPr lang="en-GB" dirty="0"/>
              <a:t>5</a:t>
            </a:r>
          </a:p>
        </p:txBody>
      </p:sp>
      <p:sp>
        <p:nvSpPr>
          <p:cNvPr id="12" name="Text Placeholder 11">
            <a:extLst>
              <a:ext uri="{FF2B5EF4-FFF2-40B4-BE49-F238E27FC236}">
                <a16:creationId xmlns:a16="http://schemas.microsoft.com/office/drawing/2014/main" id="{87330CD1-7F84-4BB2-9E80-F858AF3E1398}"/>
              </a:ext>
            </a:extLst>
          </p:cNvPr>
          <p:cNvSpPr>
            <a:spLocks noGrp="1"/>
          </p:cNvSpPr>
          <p:nvPr>
            <p:ph type="body" sz="quarter" idx="22"/>
          </p:nvPr>
        </p:nvSpPr>
        <p:spPr/>
        <p:txBody>
          <a:bodyPr>
            <a:normAutofit/>
          </a:bodyPr>
          <a:lstStyle/>
          <a:p>
            <a:r>
              <a:rPr lang="en-GB" sz="2400" dirty="0"/>
              <a:t>Getting ready for school</a:t>
            </a:r>
          </a:p>
        </p:txBody>
      </p:sp>
      <p:sp>
        <p:nvSpPr>
          <p:cNvPr id="33" name="Text Placeholder 32">
            <a:extLst>
              <a:ext uri="{FF2B5EF4-FFF2-40B4-BE49-F238E27FC236}">
                <a16:creationId xmlns:a16="http://schemas.microsoft.com/office/drawing/2014/main" id="{FC276F07-5267-4F7C-AC65-D852A68122F7}"/>
              </a:ext>
            </a:extLst>
          </p:cNvPr>
          <p:cNvSpPr>
            <a:spLocks noGrp="1"/>
          </p:cNvSpPr>
          <p:nvPr>
            <p:ph type="body" sz="quarter" idx="34"/>
          </p:nvPr>
        </p:nvSpPr>
        <p:spPr/>
        <p:txBody>
          <a:bodyPr/>
          <a:lstStyle/>
          <a:p>
            <a:r>
              <a:rPr lang="en-GB" dirty="0"/>
              <a:t>6</a:t>
            </a:r>
          </a:p>
        </p:txBody>
      </p:sp>
      <p:sp>
        <p:nvSpPr>
          <p:cNvPr id="14" name="Text Placeholder 13">
            <a:extLst>
              <a:ext uri="{FF2B5EF4-FFF2-40B4-BE49-F238E27FC236}">
                <a16:creationId xmlns:a16="http://schemas.microsoft.com/office/drawing/2014/main" id="{98535A14-2396-4A30-BF2A-B43BDFA1069E}"/>
              </a:ext>
            </a:extLst>
          </p:cNvPr>
          <p:cNvSpPr>
            <a:spLocks noGrp="1"/>
          </p:cNvSpPr>
          <p:nvPr>
            <p:ph type="body" sz="quarter" idx="24"/>
          </p:nvPr>
        </p:nvSpPr>
        <p:spPr/>
        <p:txBody>
          <a:bodyPr>
            <a:normAutofit/>
          </a:bodyPr>
          <a:lstStyle/>
          <a:p>
            <a:r>
              <a:rPr lang="en-GB" sz="2400" dirty="0"/>
              <a:t>Term of birth</a:t>
            </a:r>
          </a:p>
        </p:txBody>
      </p:sp>
      <p:sp>
        <p:nvSpPr>
          <p:cNvPr id="34" name="Text Placeholder 33">
            <a:extLst>
              <a:ext uri="{FF2B5EF4-FFF2-40B4-BE49-F238E27FC236}">
                <a16:creationId xmlns:a16="http://schemas.microsoft.com/office/drawing/2014/main" id="{CA8D50B0-8164-4CBB-A9CE-09E4E9E7AEDF}"/>
              </a:ext>
            </a:extLst>
          </p:cNvPr>
          <p:cNvSpPr>
            <a:spLocks noGrp="1"/>
          </p:cNvSpPr>
          <p:nvPr>
            <p:ph type="body" sz="quarter" idx="35"/>
          </p:nvPr>
        </p:nvSpPr>
        <p:spPr/>
        <p:txBody>
          <a:bodyPr/>
          <a:lstStyle/>
          <a:p>
            <a:r>
              <a:rPr lang="en-GB" dirty="0"/>
              <a:t>7</a:t>
            </a:r>
          </a:p>
        </p:txBody>
      </p:sp>
      <p:sp>
        <p:nvSpPr>
          <p:cNvPr id="16" name="Text Placeholder 15">
            <a:extLst>
              <a:ext uri="{FF2B5EF4-FFF2-40B4-BE49-F238E27FC236}">
                <a16:creationId xmlns:a16="http://schemas.microsoft.com/office/drawing/2014/main" id="{30C53CDF-7610-42D1-B89B-74B44759DA4E}"/>
              </a:ext>
            </a:extLst>
          </p:cNvPr>
          <p:cNvSpPr>
            <a:spLocks noGrp="1"/>
          </p:cNvSpPr>
          <p:nvPr>
            <p:ph type="body" sz="quarter" idx="26"/>
          </p:nvPr>
        </p:nvSpPr>
        <p:spPr/>
        <p:txBody>
          <a:bodyPr>
            <a:normAutofit fontScale="85000" lnSpcReduction="10000"/>
          </a:bodyPr>
          <a:lstStyle/>
          <a:p>
            <a:r>
              <a:rPr lang="en-GB" dirty="0"/>
              <a:t>Usage of ECC early years and childcare resources</a:t>
            </a:r>
          </a:p>
        </p:txBody>
      </p:sp>
      <p:sp>
        <p:nvSpPr>
          <p:cNvPr id="35" name="Text Placeholder 34">
            <a:extLst>
              <a:ext uri="{FF2B5EF4-FFF2-40B4-BE49-F238E27FC236}">
                <a16:creationId xmlns:a16="http://schemas.microsoft.com/office/drawing/2014/main" id="{536698C4-B38B-48E8-A6E4-3D8FDBE00FF3}"/>
              </a:ext>
            </a:extLst>
          </p:cNvPr>
          <p:cNvSpPr>
            <a:spLocks noGrp="1"/>
          </p:cNvSpPr>
          <p:nvPr>
            <p:ph type="body" sz="quarter" idx="36"/>
          </p:nvPr>
        </p:nvSpPr>
        <p:spPr/>
        <p:txBody>
          <a:bodyPr/>
          <a:lstStyle/>
          <a:p>
            <a:r>
              <a:rPr lang="en-GB" dirty="0"/>
              <a:t>8</a:t>
            </a:r>
          </a:p>
        </p:txBody>
      </p:sp>
      <p:sp>
        <p:nvSpPr>
          <p:cNvPr id="18" name="Text Placeholder 17">
            <a:extLst>
              <a:ext uri="{FF2B5EF4-FFF2-40B4-BE49-F238E27FC236}">
                <a16:creationId xmlns:a16="http://schemas.microsoft.com/office/drawing/2014/main" id="{25A9D625-AF9B-4502-AFFE-FEB77D8CDDC0}"/>
              </a:ext>
            </a:extLst>
          </p:cNvPr>
          <p:cNvSpPr>
            <a:spLocks noGrp="1"/>
          </p:cNvSpPr>
          <p:nvPr>
            <p:ph type="body" sz="quarter" idx="28"/>
          </p:nvPr>
        </p:nvSpPr>
        <p:spPr/>
        <p:txBody>
          <a:bodyPr>
            <a:normAutofit/>
          </a:bodyPr>
          <a:lstStyle/>
          <a:p>
            <a:r>
              <a:rPr lang="en-GB" sz="2400" dirty="0"/>
              <a:t>Importance of knowing other parents</a:t>
            </a:r>
          </a:p>
        </p:txBody>
      </p:sp>
      <p:sp>
        <p:nvSpPr>
          <p:cNvPr id="37" name="Footer Placeholder 36" descr="Produced by Essex County Council Strategy Insight and Engagement&#10;">
            <a:extLst>
              <a:ext uri="{FF2B5EF4-FFF2-40B4-BE49-F238E27FC236}">
                <a16:creationId xmlns:a16="http://schemas.microsoft.com/office/drawing/2014/main" id="{0BFB277B-CED1-4FD3-B246-C2B9615CA1EB}"/>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36" name="Date Placeholder 35" descr="Date">
            <a:extLst>
              <a:ext uri="{FF2B5EF4-FFF2-40B4-BE49-F238E27FC236}">
                <a16:creationId xmlns:a16="http://schemas.microsoft.com/office/drawing/2014/main" id="{864D951B-2777-42ED-ABE5-4FF7D7DBF265}"/>
              </a:ext>
            </a:extLst>
          </p:cNvPr>
          <p:cNvSpPr>
            <a:spLocks noGrp="1"/>
          </p:cNvSpPr>
          <p:nvPr>
            <p:ph type="dt" sz="half" idx="10"/>
          </p:nvPr>
        </p:nvSpPr>
        <p:spPr/>
        <p:txBody>
          <a:bodyPr/>
          <a:lstStyle/>
          <a:p>
            <a:fld id="{90725AA4-1374-49A6-8C1B-ECB3DB925385}" type="datetime1">
              <a:rPr lang="en-GB" smtClean="0"/>
              <a:t>19/03/2021</a:t>
            </a:fld>
            <a:endParaRPr lang="en-GB" dirty="0"/>
          </a:p>
        </p:txBody>
      </p:sp>
      <p:sp>
        <p:nvSpPr>
          <p:cNvPr id="38" name="Slide Number Placeholder 37" descr="Slide number">
            <a:extLst>
              <a:ext uri="{FF2B5EF4-FFF2-40B4-BE49-F238E27FC236}">
                <a16:creationId xmlns:a16="http://schemas.microsoft.com/office/drawing/2014/main" id="{2E8B6A81-D019-4938-9A2A-85223C79B024}"/>
              </a:ext>
            </a:extLst>
          </p:cNvPr>
          <p:cNvSpPr>
            <a:spLocks noGrp="1"/>
          </p:cNvSpPr>
          <p:nvPr>
            <p:ph type="sldNum" sz="quarter" idx="12"/>
          </p:nvPr>
        </p:nvSpPr>
        <p:spPr/>
        <p:txBody>
          <a:bodyPr/>
          <a:lstStyle/>
          <a:p>
            <a:r>
              <a:rPr lang="en-GB" dirty="0"/>
              <a:t>|   </a:t>
            </a:r>
            <a:fld id="{5898CC38-F149-5B45-A1B4-290B41364A0C}" type="slidenum">
              <a:rPr lang="en-GB" smtClean="0"/>
              <a:pPr/>
              <a:t>2</a:t>
            </a:fld>
            <a:endParaRPr lang="en-GB" dirty="0"/>
          </a:p>
        </p:txBody>
      </p:sp>
    </p:spTree>
    <p:extLst>
      <p:ext uri="{BB962C8B-B14F-4D97-AF65-F5344CB8AC3E}">
        <p14:creationId xmlns:p14="http://schemas.microsoft.com/office/powerpoint/2010/main" val="204022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4" y="353268"/>
            <a:ext cx="9465139" cy="828663"/>
          </a:xfrm>
        </p:spPr>
        <p:txBody>
          <a:bodyPr>
            <a:normAutofit/>
          </a:bodyPr>
          <a:lstStyle/>
          <a:p>
            <a:r>
              <a:rPr lang="en-GB" sz="3200" dirty="0">
                <a:solidFill>
                  <a:schemeClr val="accent2"/>
                </a:solidFill>
              </a:rPr>
              <a:t>Formal childcare for school-aged children</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20</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1003147"/>
            <a:ext cx="10679689" cy="646331"/>
          </a:xfrm>
          <a:prstGeom prst="rect">
            <a:avLst/>
          </a:prstGeom>
          <a:noFill/>
        </p:spPr>
        <p:txBody>
          <a:bodyPr wrap="square" rtlCol="0">
            <a:spAutoFit/>
          </a:bodyPr>
          <a:lstStyle/>
          <a:p>
            <a:r>
              <a:rPr lang="en-GB" dirty="0"/>
              <a:t>Formal childcare for school-aged children is used by around of quarter (28.2%, n=209) of respondents, considerably less than for pre-schoolers. It is primarily to accommodate their working needs. </a:t>
            </a:r>
            <a:endParaRPr lang="en-GB" b="1" dirty="0"/>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6347525" y="2259016"/>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FD664B4-A166-42CA-9733-234412F770AD}"/>
              </a:ext>
            </a:extLst>
          </p:cNvPr>
          <p:cNvSpPr/>
          <p:nvPr/>
        </p:nvSpPr>
        <p:spPr>
          <a:xfrm>
            <a:off x="562934" y="1819227"/>
            <a:ext cx="5382024" cy="3416320"/>
          </a:xfrm>
          <a:prstGeom prst="rect">
            <a:avLst/>
          </a:prstGeom>
        </p:spPr>
        <p:txBody>
          <a:bodyPr wrap="square">
            <a:spAutoFit/>
          </a:bodyPr>
          <a:lstStyle/>
          <a:p>
            <a:r>
              <a:rPr lang="en-GB" b="1" dirty="0"/>
              <a:t>Top 3 reasons for using formal childcare (Q46):</a:t>
            </a:r>
          </a:p>
          <a:p>
            <a:pPr marL="342900" indent="-342900">
              <a:buFontTx/>
              <a:buAutoNum type="arabicPeriod"/>
            </a:pPr>
            <a:r>
              <a:rPr lang="en-GB" b="1" dirty="0"/>
              <a:t>Enables me to work </a:t>
            </a:r>
            <a:r>
              <a:rPr lang="en-GB" dirty="0"/>
              <a:t>(95%)</a:t>
            </a:r>
          </a:p>
          <a:p>
            <a:pPr marL="342900" indent="-342900">
              <a:buAutoNum type="arabicPeriod"/>
            </a:pPr>
            <a:r>
              <a:rPr lang="en-GB" dirty="0"/>
              <a:t>My child enjoys going (34%)</a:t>
            </a:r>
          </a:p>
          <a:p>
            <a:pPr marL="342900" indent="-342900">
              <a:buAutoNum type="arabicPeriod"/>
            </a:pPr>
            <a:r>
              <a:rPr lang="en-GB" dirty="0"/>
              <a:t>I don’t have access to any informal childcare (32%)</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10" name="TextBox 9">
            <a:extLst>
              <a:ext uri="{FF2B5EF4-FFF2-40B4-BE49-F238E27FC236}">
                <a16:creationId xmlns:a16="http://schemas.microsoft.com/office/drawing/2014/main" id="{5C6C330B-BF77-455B-B726-A0EAE6CCAB22}"/>
              </a:ext>
            </a:extLst>
          </p:cNvPr>
          <p:cNvSpPr txBox="1"/>
          <p:nvPr/>
        </p:nvSpPr>
        <p:spPr>
          <a:xfrm>
            <a:off x="6619137" y="1817396"/>
            <a:ext cx="5239263" cy="4247317"/>
          </a:xfrm>
          <a:prstGeom prst="rect">
            <a:avLst/>
          </a:prstGeom>
          <a:noFill/>
        </p:spPr>
        <p:txBody>
          <a:bodyPr wrap="square" rtlCol="0">
            <a:spAutoFit/>
          </a:bodyPr>
          <a:lstStyle/>
          <a:p>
            <a:r>
              <a:rPr lang="en-GB" dirty="0"/>
              <a:t>Top </a:t>
            </a:r>
            <a:r>
              <a:rPr lang="en-GB" b="1" dirty="0"/>
              <a:t>reasons for selecting </a:t>
            </a:r>
            <a:r>
              <a:rPr lang="en-GB" dirty="0"/>
              <a:t>these particular </a:t>
            </a:r>
            <a:r>
              <a:rPr lang="en-GB" b="1" dirty="0"/>
              <a:t>settings</a:t>
            </a:r>
            <a:r>
              <a:rPr lang="en-GB" dirty="0"/>
              <a:t>:</a:t>
            </a:r>
          </a:p>
          <a:p>
            <a:pPr marL="342900" indent="-342900">
              <a:buFont typeface="+mj-lt"/>
              <a:buAutoNum type="arabicPeriod"/>
            </a:pPr>
            <a:r>
              <a:rPr lang="en-GB" dirty="0"/>
              <a:t>Best meets my work (or other) needs (67%)</a:t>
            </a:r>
          </a:p>
          <a:p>
            <a:pPr marL="342900" indent="-342900">
              <a:buFont typeface="+mj-lt"/>
              <a:buAutoNum type="arabicPeriod"/>
            </a:pPr>
            <a:r>
              <a:rPr lang="en-GB" dirty="0"/>
              <a:t>It is attached to the school my child/children attend (57%)</a:t>
            </a:r>
          </a:p>
          <a:p>
            <a:pPr marL="342900" indent="-342900">
              <a:buFont typeface="+mj-lt"/>
              <a:buAutoNum type="arabicPeriod"/>
            </a:pPr>
            <a:r>
              <a:rPr lang="en-GB" dirty="0"/>
              <a:t>I had no other option (29%)</a:t>
            </a:r>
          </a:p>
          <a:p>
            <a:pPr marL="342900" indent="-342900">
              <a:buFont typeface="+mj-lt"/>
              <a:buAutoNum type="arabicPeriod"/>
            </a:pPr>
            <a:endParaRPr lang="en-GB" dirty="0"/>
          </a:p>
          <a:p>
            <a:r>
              <a:rPr lang="en-GB" b="1" dirty="0"/>
              <a:t>23% </a:t>
            </a:r>
            <a:r>
              <a:rPr lang="en-GB" dirty="0"/>
              <a:t>(n=47) </a:t>
            </a:r>
            <a:r>
              <a:rPr lang="en-GB" b="1" dirty="0"/>
              <a:t>attend more than one setting </a:t>
            </a:r>
            <a:r>
              <a:rPr lang="en-GB" dirty="0"/>
              <a:t>(vs. 10% of pre-schoolers). This is driven by the need for both term time and in holiday provision (50%), work (or other) patterns (46%) and one setting not covering all the hours needed (44%). </a:t>
            </a:r>
          </a:p>
          <a:p>
            <a:endParaRPr lang="en-GB" dirty="0"/>
          </a:p>
          <a:p>
            <a:r>
              <a:rPr lang="en-GB" dirty="0"/>
              <a:t>Some respondents need cover particularly for early morning and late afternoon hours. </a:t>
            </a:r>
          </a:p>
        </p:txBody>
      </p:sp>
      <p:sp>
        <p:nvSpPr>
          <p:cNvPr id="13" name="Rectangle 12">
            <a:extLst>
              <a:ext uri="{FF2B5EF4-FFF2-40B4-BE49-F238E27FC236}">
                <a16:creationId xmlns:a16="http://schemas.microsoft.com/office/drawing/2014/main" id="{8F1FFBB4-C5EA-4E0F-B885-B6A438A630A5}"/>
              </a:ext>
            </a:extLst>
          </p:cNvPr>
          <p:cNvSpPr/>
          <p:nvPr/>
        </p:nvSpPr>
        <p:spPr>
          <a:xfrm>
            <a:off x="10561563" y="251090"/>
            <a:ext cx="1362119" cy="48861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approx. 210</a:t>
            </a:r>
          </a:p>
        </p:txBody>
      </p:sp>
      <p:graphicFrame>
        <p:nvGraphicFramePr>
          <p:cNvPr id="14" name="Chart12267507">
            <a:extLst>
              <a:ext uri="{FF2B5EF4-FFF2-40B4-BE49-F238E27FC236}">
                <a16:creationId xmlns:a16="http://schemas.microsoft.com/office/drawing/2014/main" id="{00000000-0008-0000-2E00-000028000000}"/>
              </a:ext>
            </a:extLst>
          </p:cNvPr>
          <p:cNvGraphicFramePr>
            <a:graphicFrameLocks/>
          </p:cNvGraphicFramePr>
          <p:nvPr>
            <p:extLst>
              <p:ext uri="{D42A27DB-BD31-4B8C-83A1-F6EECF244321}">
                <p14:modId xmlns:p14="http://schemas.microsoft.com/office/powerpoint/2010/main" val="101510246"/>
              </p:ext>
            </p:extLst>
          </p:nvPr>
        </p:nvGraphicFramePr>
        <p:xfrm>
          <a:off x="562934" y="3429000"/>
          <a:ext cx="5382024" cy="2841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170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4" y="374642"/>
            <a:ext cx="9465139" cy="828663"/>
          </a:xfrm>
        </p:spPr>
        <p:txBody>
          <a:bodyPr>
            <a:normAutofit/>
          </a:bodyPr>
          <a:lstStyle/>
          <a:p>
            <a:r>
              <a:rPr lang="en-GB" sz="3200" dirty="0"/>
              <a:t>Informal childcare</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21</a:t>
            </a:fld>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10266949" y="2171392"/>
            <a:ext cx="1362119" cy="28502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224</a:t>
            </a:r>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971063"/>
            <a:ext cx="11162878" cy="1200329"/>
          </a:xfrm>
          <a:prstGeom prst="rect">
            <a:avLst/>
          </a:prstGeom>
          <a:noFill/>
        </p:spPr>
        <p:txBody>
          <a:bodyPr wrap="square" rtlCol="0">
            <a:spAutoFit/>
          </a:bodyPr>
          <a:lstStyle/>
          <a:p>
            <a:r>
              <a:rPr lang="en-GB" dirty="0"/>
              <a:t>Just </a:t>
            </a:r>
            <a:r>
              <a:rPr lang="en-GB" b="1" dirty="0"/>
              <a:t>under a third </a:t>
            </a:r>
            <a:r>
              <a:rPr lang="en-GB" dirty="0"/>
              <a:t>of parents of both pre-school and school-aged children used informal childcare, provided overwhelmingly by </a:t>
            </a:r>
            <a:r>
              <a:rPr lang="en-GB" b="1" dirty="0"/>
              <a:t>grandparents</a:t>
            </a:r>
            <a:r>
              <a:rPr lang="en-GB" dirty="0"/>
              <a:t> (95.3% for pre-schoolers and 89.7% for school-aged children). The reasons are the same for both groups. The </a:t>
            </a:r>
            <a:r>
              <a:rPr lang="en-GB" b="1" dirty="0"/>
              <a:t>combination of no cost and child being with family members</a:t>
            </a:r>
            <a:r>
              <a:rPr lang="en-GB" dirty="0"/>
              <a:t>, to the enjoyment of both parties, appears to be the main driver. </a:t>
            </a:r>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6066000" y="2238981"/>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28C7A5A-1480-44C1-BE17-781679510936}"/>
              </a:ext>
            </a:extLst>
          </p:cNvPr>
          <p:cNvSpPr/>
          <p:nvPr/>
        </p:nvSpPr>
        <p:spPr>
          <a:xfrm>
            <a:off x="4451070" y="2238981"/>
            <a:ext cx="1362119" cy="28502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299</a:t>
            </a:r>
          </a:p>
        </p:txBody>
      </p:sp>
      <p:sp>
        <p:nvSpPr>
          <p:cNvPr id="12" name="TextBox 11">
            <a:extLst>
              <a:ext uri="{FF2B5EF4-FFF2-40B4-BE49-F238E27FC236}">
                <a16:creationId xmlns:a16="http://schemas.microsoft.com/office/drawing/2014/main" id="{4443B269-A138-4C61-A1DC-F58D5821AD19}"/>
              </a:ext>
            </a:extLst>
          </p:cNvPr>
          <p:cNvSpPr txBox="1"/>
          <p:nvPr/>
        </p:nvSpPr>
        <p:spPr>
          <a:xfrm>
            <a:off x="638680" y="2313903"/>
            <a:ext cx="5294732" cy="4247317"/>
          </a:xfrm>
          <a:prstGeom prst="rect">
            <a:avLst/>
          </a:prstGeom>
          <a:noFill/>
        </p:spPr>
        <p:txBody>
          <a:bodyPr wrap="square" rtlCol="0">
            <a:spAutoFit/>
          </a:bodyPr>
          <a:lstStyle/>
          <a:p>
            <a:r>
              <a:rPr lang="en-GB" b="1" dirty="0">
                <a:solidFill>
                  <a:schemeClr val="accent1"/>
                </a:solidFill>
              </a:rPr>
              <a:t>Pre-school children</a:t>
            </a:r>
          </a:p>
          <a:p>
            <a:endParaRPr lang="en-GB" b="1" dirty="0">
              <a:solidFill>
                <a:schemeClr val="accent1"/>
              </a:solidFill>
            </a:endParaRPr>
          </a:p>
          <a:p>
            <a:r>
              <a:rPr lang="en-GB" b="1" dirty="0"/>
              <a:t>Top 4 reasons for using informal childcare (Q25):</a:t>
            </a:r>
          </a:p>
          <a:p>
            <a:pPr marL="342900" indent="-342900">
              <a:buFont typeface="+mj-lt"/>
              <a:buAutoNum type="arabicPeriod"/>
            </a:pPr>
            <a:r>
              <a:rPr lang="en-GB" dirty="0"/>
              <a:t>There is no cost to me (55%)</a:t>
            </a:r>
          </a:p>
          <a:p>
            <a:pPr marL="342900" indent="-342900">
              <a:buFont typeface="+mj-lt"/>
              <a:buAutoNum type="arabicPeriod"/>
            </a:pPr>
            <a:r>
              <a:rPr lang="en-GB" dirty="0"/>
              <a:t>I cannot afford the cost of formal childcare (45%)</a:t>
            </a:r>
          </a:p>
          <a:p>
            <a:pPr marL="342900" indent="-342900">
              <a:buFont typeface="+mj-lt"/>
              <a:buAutoNum type="arabicPeriod"/>
            </a:pPr>
            <a:r>
              <a:rPr lang="en-GB" dirty="0"/>
              <a:t>A mix of formal and informal childcare is the best situation for us (44%)</a:t>
            </a:r>
          </a:p>
          <a:p>
            <a:pPr marL="342900" indent="-342900">
              <a:buFont typeface="+mj-lt"/>
              <a:buAutoNum type="arabicPeriod"/>
            </a:pPr>
            <a:r>
              <a:rPr lang="en-GB" dirty="0"/>
              <a:t>I prefer to keep my child with family or friends (43%)</a:t>
            </a:r>
          </a:p>
          <a:p>
            <a:pPr marL="342900" indent="-342900">
              <a:buFont typeface="+mj-lt"/>
              <a:buAutoNum type="arabicPeriod"/>
            </a:pPr>
            <a:endParaRPr lang="en-GB" dirty="0"/>
          </a:p>
          <a:p>
            <a:r>
              <a:rPr lang="en-GB" dirty="0"/>
              <a:t>‘Another relative’ provided childcare in 10% of the cases. </a:t>
            </a:r>
          </a:p>
          <a:p>
            <a:endParaRPr lang="en-GB" dirty="0"/>
          </a:p>
        </p:txBody>
      </p:sp>
      <p:sp>
        <p:nvSpPr>
          <p:cNvPr id="18" name="TextBox 17">
            <a:extLst>
              <a:ext uri="{FF2B5EF4-FFF2-40B4-BE49-F238E27FC236}">
                <a16:creationId xmlns:a16="http://schemas.microsoft.com/office/drawing/2014/main" id="{63C67F89-7942-4942-A797-F22DC46118F4}"/>
              </a:ext>
            </a:extLst>
          </p:cNvPr>
          <p:cNvSpPr txBox="1"/>
          <p:nvPr/>
        </p:nvSpPr>
        <p:spPr>
          <a:xfrm>
            <a:off x="6412184" y="2260416"/>
            <a:ext cx="5313628" cy="4524315"/>
          </a:xfrm>
          <a:prstGeom prst="rect">
            <a:avLst/>
          </a:prstGeom>
          <a:noFill/>
        </p:spPr>
        <p:txBody>
          <a:bodyPr wrap="square" rtlCol="0">
            <a:spAutoFit/>
          </a:bodyPr>
          <a:lstStyle/>
          <a:p>
            <a:r>
              <a:rPr lang="en-GB" b="1" dirty="0">
                <a:solidFill>
                  <a:schemeClr val="accent2"/>
                </a:solidFill>
              </a:rPr>
              <a:t>School-aged children</a:t>
            </a:r>
          </a:p>
          <a:p>
            <a:endParaRPr lang="en-GB" b="1" dirty="0">
              <a:solidFill>
                <a:schemeClr val="accent2"/>
              </a:solidFill>
            </a:endParaRPr>
          </a:p>
          <a:p>
            <a:r>
              <a:rPr lang="en-GB" b="1" dirty="0"/>
              <a:t>Top 4 reasons for using informal childcare (Q52):</a:t>
            </a:r>
          </a:p>
          <a:p>
            <a:pPr marL="342900" indent="-342900">
              <a:buFont typeface="+mj-lt"/>
              <a:buAutoNum type="arabicPeriod"/>
            </a:pPr>
            <a:r>
              <a:rPr lang="en-GB" dirty="0"/>
              <a:t>There is no cost to me (55%)</a:t>
            </a:r>
          </a:p>
          <a:p>
            <a:pPr marL="342900" indent="-342900">
              <a:buFont typeface="+mj-lt"/>
              <a:buAutoNum type="arabicPeriod"/>
            </a:pPr>
            <a:r>
              <a:rPr lang="en-GB" dirty="0"/>
              <a:t>I prefer to keep my child with family or friends (47%)</a:t>
            </a:r>
          </a:p>
          <a:p>
            <a:pPr marL="342900" indent="-342900">
              <a:buFont typeface="+mj-lt"/>
              <a:buAutoNum type="arabicPeriod"/>
            </a:pPr>
            <a:r>
              <a:rPr lang="en-GB" dirty="0"/>
              <a:t>I cannot afford the cost of formal childcare (33%)</a:t>
            </a:r>
          </a:p>
          <a:p>
            <a:pPr marL="342900" indent="-342900">
              <a:buFont typeface="+mj-lt"/>
              <a:buAutoNum type="arabicPeriod"/>
            </a:pPr>
            <a:r>
              <a:rPr lang="en-GB" dirty="0"/>
              <a:t>A mix of formal and informal childcare is the best situation for us (23%)</a:t>
            </a:r>
          </a:p>
          <a:p>
            <a:pPr marL="342900" indent="-342900">
              <a:buFont typeface="+mj-lt"/>
              <a:buAutoNum type="arabicPeriod"/>
            </a:pPr>
            <a:endParaRPr lang="en-GB" dirty="0"/>
          </a:p>
          <a:p>
            <a:r>
              <a:rPr lang="en-GB" dirty="0"/>
              <a:t>21% of respondents also used ‘friends’ or neighbours’, followed by 13% using ‘another relative. </a:t>
            </a:r>
          </a:p>
          <a:p>
            <a:endParaRPr lang="en-GB" b="1" dirty="0">
              <a:solidFill>
                <a:schemeClr val="accent2"/>
              </a:solidFill>
            </a:endParaRPr>
          </a:p>
        </p:txBody>
      </p:sp>
    </p:spTree>
    <p:extLst>
      <p:ext uri="{BB962C8B-B14F-4D97-AF65-F5344CB8AC3E}">
        <p14:creationId xmlns:p14="http://schemas.microsoft.com/office/powerpoint/2010/main" val="284203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38840" y="302691"/>
            <a:ext cx="9465139" cy="828663"/>
          </a:xfrm>
        </p:spPr>
        <p:txBody>
          <a:bodyPr>
            <a:normAutofit/>
          </a:bodyPr>
          <a:lstStyle/>
          <a:p>
            <a:r>
              <a:rPr lang="en-GB" sz="3200" dirty="0"/>
              <a:t>Informal childcare – further comments </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22</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5523830" y="2491700"/>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43B269-A138-4C61-A1DC-F58D5821AD19}"/>
              </a:ext>
            </a:extLst>
          </p:cNvPr>
          <p:cNvSpPr txBox="1"/>
          <p:nvPr/>
        </p:nvSpPr>
        <p:spPr>
          <a:xfrm>
            <a:off x="570830" y="2391164"/>
            <a:ext cx="5294732" cy="646331"/>
          </a:xfrm>
          <a:prstGeom prst="rect">
            <a:avLst/>
          </a:prstGeom>
          <a:noFill/>
        </p:spPr>
        <p:txBody>
          <a:bodyPr wrap="square" rtlCol="0">
            <a:spAutoFit/>
          </a:bodyPr>
          <a:lstStyle/>
          <a:p>
            <a:r>
              <a:rPr lang="en-GB" b="1" dirty="0">
                <a:solidFill>
                  <a:schemeClr val="accent1"/>
                </a:solidFill>
              </a:rPr>
              <a:t>Pre-school children</a:t>
            </a:r>
            <a:r>
              <a:rPr lang="en-GB" dirty="0"/>
              <a:t> </a:t>
            </a:r>
          </a:p>
          <a:p>
            <a:endParaRPr lang="en-GB" dirty="0"/>
          </a:p>
        </p:txBody>
      </p:sp>
      <p:sp>
        <p:nvSpPr>
          <p:cNvPr id="18" name="TextBox 17">
            <a:extLst>
              <a:ext uri="{FF2B5EF4-FFF2-40B4-BE49-F238E27FC236}">
                <a16:creationId xmlns:a16="http://schemas.microsoft.com/office/drawing/2014/main" id="{63C67F89-7942-4942-A797-F22DC46118F4}"/>
              </a:ext>
            </a:extLst>
          </p:cNvPr>
          <p:cNvSpPr txBox="1"/>
          <p:nvPr/>
        </p:nvSpPr>
        <p:spPr>
          <a:xfrm>
            <a:off x="5846561" y="2362647"/>
            <a:ext cx="5313628" cy="369332"/>
          </a:xfrm>
          <a:prstGeom prst="rect">
            <a:avLst/>
          </a:prstGeom>
          <a:noFill/>
        </p:spPr>
        <p:txBody>
          <a:bodyPr wrap="square" rtlCol="0">
            <a:spAutoFit/>
          </a:bodyPr>
          <a:lstStyle/>
          <a:p>
            <a:r>
              <a:rPr lang="en-GB" b="1" dirty="0">
                <a:solidFill>
                  <a:schemeClr val="accent2"/>
                </a:solidFill>
              </a:rPr>
              <a:t>School-aged children</a:t>
            </a:r>
          </a:p>
        </p:txBody>
      </p:sp>
      <p:sp>
        <p:nvSpPr>
          <p:cNvPr id="13" name="TextBox 12">
            <a:extLst>
              <a:ext uri="{FF2B5EF4-FFF2-40B4-BE49-F238E27FC236}">
                <a16:creationId xmlns:a16="http://schemas.microsoft.com/office/drawing/2014/main" id="{53663A2B-350A-4E8D-A088-4B4231EB5878}"/>
              </a:ext>
            </a:extLst>
          </p:cNvPr>
          <p:cNvSpPr txBox="1"/>
          <p:nvPr/>
        </p:nvSpPr>
        <p:spPr>
          <a:xfrm>
            <a:off x="5957104" y="2925401"/>
            <a:ext cx="5774611" cy="923330"/>
          </a:xfrm>
          <a:prstGeom prst="rect">
            <a:avLst/>
          </a:prstGeom>
          <a:noFill/>
          <a:ln w="28575">
            <a:solidFill>
              <a:schemeClr val="bg1">
                <a:lumMod val="50000"/>
              </a:schemeClr>
            </a:solidFill>
          </a:ln>
        </p:spPr>
        <p:txBody>
          <a:bodyPr wrap="square" rtlCol="0">
            <a:spAutoFit/>
          </a:bodyPr>
          <a:lstStyle/>
          <a:p>
            <a:r>
              <a:rPr lang="en-GB" i="1" dirty="0"/>
              <a:t>“One parent is a shift worker and one working at home 2 days a week so it's hard to find childcare that can be totally flexible.”</a:t>
            </a:r>
          </a:p>
        </p:txBody>
      </p:sp>
      <p:sp>
        <p:nvSpPr>
          <p:cNvPr id="14" name="TextBox 13">
            <a:extLst>
              <a:ext uri="{FF2B5EF4-FFF2-40B4-BE49-F238E27FC236}">
                <a16:creationId xmlns:a16="http://schemas.microsoft.com/office/drawing/2014/main" id="{1A99C99B-FF33-4313-AF72-472BA6866EFC}"/>
              </a:ext>
            </a:extLst>
          </p:cNvPr>
          <p:cNvSpPr txBox="1"/>
          <p:nvPr/>
        </p:nvSpPr>
        <p:spPr>
          <a:xfrm>
            <a:off x="5957103" y="4101950"/>
            <a:ext cx="5774611" cy="646331"/>
          </a:xfrm>
          <a:prstGeom prst="rect">
            <a:avLst/>
          </a:prstGeom>
          <a:noFill/>
          <a:ln w="28575">
            <a:solidFill>
              <a:schemeClr val="bg1">
                <a:lumMod val="50000"/>
              </a:schemeClr>
            </a:solidFill>
          </a:ln>
        </p:spPr>
        <p:txBody>
          <a:bodyPr wrap="square" rtlCol="0">
            <a:spAutoFit/>
          </a:bodyPr>
          <a:lstStyle/>
          <a:p>
            <a:r>
              <a:rPr lang="en-GB" i="1" dirty="0"/>
              <a:t>“More flexibility provided by family/friends to help cover work commitments especially during school holidays.”</a:t>
            </a:r>
          </a:p>
        </p:txBody>
      </p:sp>
      <p:sp>
        <p:nvSpPr>
          <p:cNvPr id="15" name="TextBox 14">
            <a:extLst>
              <a:ext uri="{FF2B5EF4-FFF2-40B4-BE49-F238E27FC236}">
                <a16:creationId xmlns:a16="http://schemas.microsoft.com/office/drawing/2014/main" id="{FFAF5AA0-88E4-45E7-B0A9-6E21824343D7}"/>
              </a:ext>
            </a:extLst>
          </p:cNvPr>
          <p:cNvSpPr txBox="1"/>
          <p:nvPr/>
        </p:nvSpPr>
        <p:spPr>
          <a:xfrm>
            <a:off x="5978876" y="5041552"/>
            <a:ext cx="5766819" cy="369332"/>
          </a:xfrm>
          <a:prstGeom prst="rect">
            <a:avLst/>
          </a:prstGeom>
          <a:noFill/>
          <a:ln w="28575">
            <a:solidFill>
              <a:schemeClr val="bg1">
                <a:lumMod val="50000"/>
              </a:schemeClr>
            </a:solidFill>
          </a:ln>
        </p:spPr>
        <p:txBody>
          <a:bodyPr wrap="square" rtlCol="0">
            <a:spAutoFit/>
          </a:bodyPr>
          <a:lstStyle/>
          <a:p>
            <a:r>
              <a:rPr lang="en-GB" i="1" dirty="0"/>
              <a:t>“My mother in law and my children both adore it!”</a:t>
            </a:r>
          </a:p>
        </p:txBody>
      </p:sp>
      <p:sp>
        <p:nvSpPr>
          <p:cNvPr id="17" name="TextBox 16">
            <a:extLst>
              <a:ext uri="{FF2B5EF4-FFF2-40B4-BE49-F238E27FC236}">
                <a16:creationId xmlns:a16="http://schemas.microsoft.com/office/drawing/2014/main" id="{8D65778E-91C4-45D6-AABF-79D50225B71E}"/>
              </a:ext>
            </a:extLst>
          </p:cNvPr>
          <p:cNvSpPr txBox="1"/>
          <p:nvPr/>
        </p:nvSpPr>
        <p:spPr>
          <a:xfrm>
            <a:off x="6001857" y="5664103"/>
            <a:ext cx="5760000" cy="646331"/>
          </a:xfrm>
          <a:prstGeom prst="rect">
            <a:avLst/>
          </a:prstGeom>
          <a:noFill/>
          <a:ln w="28575">
            <a:solidFill>
              <a:schemeClr val="bg1">
                <a:lumMod val="50000"/>
              </a:schemeClr>
            </a:solidFill>
          </a:ln>
        </p:spPr>
        <p:txBody>
          <a:bodyPr wrap="square" rtlCol="0">
            <a:spAutoFit/>
          </a:bodyPr>
          <a:lstStyle/>
          <a:p>
            <a:r>
              <a:rPr lang="en-GB" i="1" dirty="0"/>
              <a:t>“Was hoping to use before and after school club but these are not on due to COVID.”</a:t>
            </a:r>
          </a:p>
        </p:txBody>
      </p:sp>
      <p:sp>
        <p:nvSpPr>
          <p:cNvPr id="19" name="TextBox 18">
            <a:extLst>
              <a:ext uri="{FF2B5EF4-FFF2-40B4-BE49-F238E27FC236}">
                <a16:creationId xmlns:a16="http://schemas.microsoft.com/office/drawing/2014/main" id="{A745F325-5EFD-4D83-8ED9-F25D6DC47926}"/>
              </a:ext>
            </a:extLst>
          </p:cNvPr>
          <p:cNvSpPr txBox="1"/>
          <p:nvPr/>
        </p:nvSpPr>
        <p:spPr>
          <a:xfrm>
            <a:off x="606095" y="2964835"/>
            <a:ext cx="4483238" cy="646331"/>
          </a:xfrm>
          <a:prstGeom prst="rect">
            <a:avLst/>
          </a:prstGeom>
          <a:noFill/>
          <a:ln w="28575">
            <a:solidFill>
              <a:schemeClr val="bg1">
                <a:lumMod val="50000"/>
              </a:schemeClr>
            </a:solidFill>
          </a:ln>
        </p:spPr>
        <p:txBody>
          <a:bodyPr wrap="square" rtlCol="0">
            <a:spAutoFit/>
          </a:bodyPr>
          <a:lstStyle/>
          <a:p>
            <a:r>
              <a:rPr lang="en-GB" i="1" dirty="0"/>
              <a:t>“Grandparents really want to help and look after child.”</a:t>
            </a:r>
          </a:p>
        </p:txBody>
      </p:sp>
      <p:sp>
        <p:nvSpPr>
          <p:cNvPr id="20" name="TextBox 19">
            <a:extLst>
              <a:ext uri="{FF2B5EF4-FFF2-40B4-BE49-F238E27FC236}">
                <a16:creationId xmlns:a16="http://schemas.microsoft.com/office/drawing/2014/main" id="{423CBE7B-ADE3-4783-9351-8769FDAC9D61}"/>
              </a:ext>
            </a:extLst>
          </p:cNvPr>
          <p:cNvSpPr txBox="1"/>
          <p:nvPr/>
        </p:nvSpPr>
        <p:spPr>
          <a:xfrm>
            <a:off x="615546" y="5039823"/>
            <a:ext cx="4483238" cy="646331"/>
          </a:xfrm>
          <a:prstGeom prst="rect">
            <a:avLst/>
          </a:prstGeom>
          <a:noFill/>
          <a:ln w="28575">
            <a:solidFill>
              <a:schemeClr val="bg1">
                <a:lumMod val="50000"/>
              </a:schemeClr>
            </a:solidFill>
          </a:ln>
        </p:spPr>
        <p:txBody>
          <a:bodyPr wrap="square" rtlCol="0">
            <a:spAutoFit/>
          </a:bodyPr>
          <a:lstStyle/>
          <a:p>
            <a:r>
              <a:rPr lang="en-GB" i="1" dirty="0"/>
              <a:t>“We can only afford 1 day a week at nursery.” </a:t>
            </a:r>
          </a:p>
        </p:txBody>
      </p:sp>
      <p:sp>
        <p:nvSpPr>
          <p:cNvPr id="21" name="TextBox 20">
            <a:extLst>
              <a:ext uri="{FF2B5EF4-FFF2-40B4-BE49-F238E27FC236}">
                <a16:creationId xmlns:a16="http://schemas.microsoft.com/office/drawing/2014/main" id="{4EA9A3F0-F3E9-46BE-A343-D8FF0271F4E6}"/>
              </a:ext>
            </a:extLst>
          </p:cNvPr>
          <p:cNvSpPr txBox="1"/>
          <p:nvPr/>
        </p:nvSpPr>
        <p:spPr>
          <a:xfrm>
            <a:off x="628351" y="4153020"/>
            <a:ext cx="4483238" cy="646331"/>
          </a:xfrm>
          <a:prstGeom prst="rect">
            <a:avLst/>
          </a:prstGeom>
          <a:noFill/>
          <a:ln w="28575">
            <a:solidFill>
              <a:schemeClr val="bg1">
                <a:lumMod val="50000"/>
              </a:schemeClr>
            </a:solidFill>
          </a:ln>
        </p:spPr>
        <p:txBody>
          <a:bodyPr wrap="square" rtlCol="0">
            <a:spAutoFit/>
          </a:bodyPr>
          <a:lstStyle/>
          <a:p>
            <a:r>
              <a:rPr lang="en-GB" i="1" dirty="0"/>
              <a:t>“My child is on the waiting list for formal nursery.” </a:t>
            </a:r>
          </a:p>
        </p:txBody>
      </p:sp>
      <p:sp>
        <p:nvSpPr>
          <p:cNvPr id="10" name="TextBox 9">
            <a:extLst>
              <a:ext uri="{FF2B5EF4-FFF2-40B4-BE49-F238E27FC236}">
                <a16:creationId xmlns:a16="http://schemas.microsoft.com/office/drawing/2014/main" id="{A9DEB2FF-2CCA-4690-A545-1F341B9F2545}"/>
              </a:ext>
            </a:extLst>
          </p:cNvPr>
          <p:cNvSpPr txBox="1"/>
          <p:nvPr/>
        </p:nvSpPr>
        <p:spPr>
          <a:xfrm>
            <a:off x="538840" y="834742"/>
            <a:ext cx="11552400" cy="1477328"/>
          </a:xfrm>
          <a:prstGeom prst="rect">
            <a:avLst/>
          </a:prstGeom>
          <a:noFill/>
        </p:spPr>
        <p:txBody>
          <a:bodyPr wrap="square" rtlCol="0">
            <a:spAutoFit/>
          </a:bodyPr>
          <a:lstStyle/>
          <a:p>
            <a:r>
              <a:rPr lang="en-GB" dirty="0"/>
              <a:t>Children enjoy being with their grandparents. Family members also provide the </a:t>
            </a:r>
            <a:r>
              <a:rPr lang="en-GB" b="1" dirty="0"/>
              <a:t>flexibility</a:t>
            </a:r>
            <a:r>
              <a:rPr lang="en-GB" dirty="0"/>
              <a:t> to cover parents’ working hours, school holidays or gaps in current formal provision. While some parents of pre-schoolers have struggled finding childcare during </a:t>
            </a:r>
            <a:r>
              <a:rPr lang="en-GB" dirty="0" err="1"/>
              <a:t>Covid</a:t>
            </a:r>
            <a:r>
              <a:rPr lang="en-GB" dirty="0"/>
              <a:t>, parents of school-aged children have mentioned breakfast and afternoon clubs being suspended. Some parents of younger children are only able to afford a limited number of days in formal childcare.</a:t>
            </a:r>
          </a:p>
        </p:txBody>
      </p:sp>
    </p:spTree>
    <p:extLst>
      <p:ext uri="{BB962C8B-B14F-4D97-AF65-F5344CB8AC3E}">
        <p14:creationId xmlns:p14="http://schemas.microsoft.com/office/powerpoint/2010/main" val="950721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4" y="321743"/>
            <a:ext cx="9465139" cy="828663"/>
          </a:xfrm>
        </p:spPr>
        <p:txBody>
          <a:bodyPr>
            <a:normAutofit/>
          </a:bodyPr>
          <a:lstStyle/>
          <a:p>
            <a:r>
              <a:rPr lang="en-GB" sz="3200" dirty="0"/>
              <a:t>Not using any childcare</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23</a:t>
            </a:fld>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9985096" y="2344283"/>
            <a:ext cx="1807459" cy="285021"/>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367</a:t>
            </a:r>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971063"/>
            <a:ext cx="11162878" cy="1200329"/>
          </a:xfrm>
          <a:prstGeom prst="rect">
            <a:avLst/>
          </a:prstGeom>
          <a:noFill/>
        </p:spPr>
        <p:txBody>
          <a:bodyPr wrap="square" rtlCol="0">
            <a:spAutoFit/>
          </a:bodyPr>
          <a:lstStyle/>
          <a:p>
            <a:r>
              <a:rPr lang="en-GB" dirty="0"/>
              <a:t>Only 17% of parents of pre-school children do not use any childcare, compared to more than half of parents of school-aged children. The reasons are the same for both groups; however while for pre-schoolers the reasons are fairly balanced, there is considerably </a:t>
            </a:r>
            <a:r>
              <a:rPr lang="en-GB" b="1" dirty="0"/>
              <a:t>less need for childcare for school-aged children</a:t>
            </a:r>
            <a:r>
              <a:rPr lang="en-GB" dirty="0"/>
              <a:t>. </a:t>
            </a:r>
            <a:r>
              <a:rPr lang="en-GB" b="1" dirty="0"/>
              <a:t>Personal choice </a:t>
            </a:r>
            <a:r>
              <a:rPr lang="en-GB" dirty="0"/>
              <a:t>appears to be a </a:t>
            </a:r>
            <a:r>
              <a:rPr lang="en-GB" b="1" dirty="0"/>
              <a:t>stronger driver </a:t>
            </a:r>
            <a:r>
              <a:rPr lang="en-GB" dirty="0"/>
              <a:t>rather than cost. </a:t>
            </a:r>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6066000" y="2238981"/>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28C7A5A-1480-44C1-BE17-781679510936}"/>
              </a:ext>
            </a:extLst>
          </p:cNvPr>
          <p:cNvSpPr/>
          <p:nvPr/>
        </p:nvSpPr>
        <p:spPr>
          <a:xfrm>
            <a:off x="4238556" y="2356243"/>
            <a:ext cx="1509985" cy="285021"/>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161</a:t>
            </a:r>
          </a:p>
        </p:txBody>
      </p:sp>
      <p:sp>
        <p:nvSpPr>
          <p:cNvPr id="12" name="TextBox 11">
            <a:extLst>
              <a:ext uri="{FF2B5EF4-FFF2-40B4-BE49-F238E27FC236}">
                <a16:creationId xmlns:a16="http://schemas.microsoft.com/office/drawing/2014/main" id="{4443B269-A138-4C61-A1DC-F58D5821AD19}"/>
              </a:ext>
            </a:extLst>
          </p:cNvPr>
          <p:cNvSpPr txBox="1"/>
          <p:nvPr/>
        </p:nvSpPr>
        <p:spPr>
          <a:xfrm>
            <a:off x="518458" y="2344283"/>
            <a:ext cx="5294732" cy="3970318"/>
          </a:xfrm>
          <a:prstGeom prst="rect">
            <a:avLst/>
          </a:prstGeom>
          <a:noFill/>
        </p:spPr>
        <p:txBody>
          <a:bodyPr wrap="square" rtlCol="0">
            <a:spAutoFit/>
          </a:bodyPr>
          <a:lstStyle/>
          <a:p>
            <a:r>
              <a:rPr lang="en-GB" b="1" dirty="0">
                <a:solidFill>
                  <a:schemeClr val="accent1"/>
                </a:solidFill>
              </a:rPr>
              <a:t>Pre-school children</a:t>
            </a:r>
          </a:p>
          <a:p>
            <a:endParaRPr lang="en-GB" b="1" dirty="0">
              <a:solidFill>
                <a:schemeClr val="accent1"/>
              </a:solidFill>
            </a:endParaRPr>
          </a:p>
          <a:p>
            <a:r>
              <a:rPr lang="en-GB" b="1" dirty="0"/>
              <a:t>Top 3 reasons for not using any childcare (Q23):</a:t>
            </a:r>
          </a:p>
          <a:p>
            <a:pPr marL="342900" indent="-342900">
              <a:buFont typeface="+mj-lt"/>
              <a:buAutoNum type="arabicPeriod"/>
            </a:pPr>
            <a:r>
              <a:rPr lang="en-GB" dirty="0"/>
              <a:t>I don’t need childcare (47%) </a:t>
            </a:r>
          </a:p>
          <a:p>
            <a:pPr marL="342900" indent="-342900">
              <a:buFont typeface="+mj-lt"/>
              <a:buAutoNum type="arabicPeriod"/>
            </a:pPr>
            <a:r>
              <a:rPr lang="en-GB" dirty="0"/>
              <a:t>I prefer to look after my child myself (43%)</a:t>
            </a:r>
          </a:p>
          <a:p>
            <a:pPr marL="342900" indent="-342900">
              <a:buFont typeface="+mj-lt"/>
              <a:buAutoNum type="arabicPeriod"/>
            </a:pPr>
            <a:r>
              <a:rPr lang="en-GB" dirty="0"/>
              <a:t>I cannot afford the cost of formal childcare (41%)</a:t>
            </a:r>
          </a:p>
          <a:p>
            <a:endParaRPr lang="en-GB" dirty="0"/>
          </a:p>
          <a:p>
            <a:r>
              <a:rPr lang="en-GB" dirty="0"/>
              <a:t>Respondents living as couples selecting these options often have only one person working in the household (maternity/paternity leave in case of ‘I don’t need childcare). Lone parent respondents tended not to be working. </a:t>
            </a:r>
          </a:p>
        </p:txBody>
      </p:sp>
      <p:sp>
        <p:nvSpPr>
          <p:cNvPr id="18" name="TextBox 17">
            <a:extLst>
              <a:ext uri="{FF2B5EF4-FFF2-40B4-BE49-F238E27FC236}">
                <a16:creationId xmlns:a16="http://schemas.microsoft.com/office/drawing/2014/main" id="{63C67F89-7942-4942-A797-F22DC46118F4}"/>
              </a:ext>
            </a:extLst>
          </p:cNvPr>
          <p:cNvSpPr txBox="1"/>
          <p:nvPr/>
        </p:nvSpPr>
        <p:spPr>
          <a:xfrm>
            <a:off x="6412184" y="2344283"/>
            <a:ext cx="5313628" cy="4247317"/>
          </a:xfrm>
          <a:prstGeom prst="rect">
            <a:avLst/>
          </a:prstGeom>
          <a:noFill/>
        </p:spPr>
        <p:txBody>
          <a:bodyPr wrap="square" rtlCol="0">
            <a:spAutoFit/>
          </a:bodyPr>
          <a:lstStyle/>
          <a:p>
            <a:r>
              <a:rPr lang="en-GB" b="1" dirty="0">
                <a:solidFill>
                  <a:schemeClr val="accent2"/>
                </a:solidFill>
              </a:rPr>
              <a:t>School-aged children</a:t>
            </a:r>
          </a:p>
          <a:p>
            <a:endParaRPr lang="en-GB" b="1" dirty="0">
              <a:solidFill>
                <a:schemeClr val="accent2"/>
              </a:solidFill>
            </a:endParaRPr>
          </a:p>
          <a:p>
            <a:r>
              <a:rPr lang="en-GB" b="1" dirty="0"/>
              <a:t>Top 3 reasons for not using any childcare (Q51):</a:t>
            </a:r>
          </a:p>
          <a:p>
            <a:pPr marL="342900" indent="-342900">
              <a:buFont typeface="+mj-lt"/>
              <a:buAutoNum type="arabicPeriod"/>
            </a:pPr>
            <a:r>
              <a:rPr lang="en-GB" dirty="0"/>
              <a:t>I don’t need childcare (65%)</a:t>
            </a:r>
          </a:p>
          <a:p>
            <a:pPr marL="342900" indent="-342900">
              <a:buFont typeface="+mj-lt"/>
              <a:buAutoNum type="arabicPeriod"/>
            </a:pPr>
            <a:r>
              <a:rPr lang="en-GB" dirty="0"/>
              <a:t>I prefer to look after my child myself (34%)</a:t>
            </a:r>
          </a:p>
          <a:p>
            <a:pPr marL="342900" indent="-342900">
              <a:buFont typeface="+mj-lt"/>
              <a:buAutoNum type="arabicPeriod"/>
            </a:pPr>
            <a:r>
              <a:rPr lang="en-GB" dirty="0"/>
              <a:t>I cannot afford the cost of formal childcare (22%)</a:t>
            </a:r>
          </a:p>
          <a:p>
            <a:endParaRPr lang="en-GB" b="1" dirty="0">
              <a:solidFill>
                <a:schemeClr val="accent2"/>
              </a:solidFill>
            </a:endParaRPr>
          </a:p>
          <a:p>
            <a:r>
              <a:rPr lang="en-GB" dirty="0"/>
              <a:t>Respondents living as couples selecting these options are either both working, or have one person working. Both working and non-working lone parents were represented.</a:t>
            </a:r>
          </a:p>
          <a:p>
            <a:endParaRPr lang="en-GB" dirty="0"/>
          </a:p>
          <a:p>
            <a:endParaRPr lang="en-GB" b="1" dirty="0">
              <a:solidFill>
                <a:schemeClr val="accent2"/>
              </a:solidFill>
            </a:endParaRPr>
          </a:p>
        </p:txBody>
      </p:sp>
    </p:spTree>
    <p:extLst>
      <p:ext uri="{BB962C8B-B14F-4D97-AF65-F5344CB8AC3E}">
        <p14:creationId xmlns:p14="http://schemas.microsoft.com/office/powerpoint/2010/main" val="3917364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normAutofit fontScale="90000"/>
          </a:bodyPr>
          <a:lstStyle/>
          <a:p>
            <a:r>
              <a:rPr lang="en-GB" dirty="0"/>
              <a:t>Children with SEND and their childcare needs</a:t>
            </a:r>
          </a:p>
        </p:txBody>
      </p:sp>
    </p:spTree>
    <p:extLst>
      <p:ext uri="{BB962C8B-B14F-4D97-AF65-F5344CB8AC3E}">
        <p14:creationId xmlns:p14="http://schemas.microsoft.com/office/powerpoint/2010/main" val="8682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4" y="321743"/>
            <a:ext cx="9465139" cy="828663"/>
          </a:xfrm>
        </p:spPr>
        <p:txBody>
          <a:bodyPr>
            <a:normAutofit/>
          </a:bodyPr>
          <a:lstStyle/>
          <a:p>
            <a:r>
              <a:rPr lang="en-GB" sz="3200" dirty="0"/>
              <a:t>Children with SEND</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25</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971063"/>
            <a:ext cx="4833996" cy="5632311"/>
          </a:xfrm>
          <a:prstGeom prst="rect">
            <a:avLst/>
          </a:prstGeom>
          <a:noFill/>
        </p:spPr>
        <p:txBody>
          <a:bodyPr wrap="square" rtlCol="0">
            <a:spAutoFit/>
          </a:bodyPr>
          <a:lstStyle/>
          <a:p>
            <a:r>
              <a:rPr lang="en-GB" dirty="0"/>
              <a:t>Around </a:t>
            </a:r>
            <a:r>
              <a:rPr lang="en-GB" b="1" dirty="0"/>
              <a:t>8%</a:t>
            </a:r>
            <a:r>
              <a:rPr lang="en-GB" dirty="0"/>
              <a:t> (n=75) of respondents with </a:t>
            </a:r>
            <a:r>
              <a:rPr lang="en-GB" b="1" dirty="0"/>
              <a:t>pre-school</a:t>
            </a:r>
            <a:r>
              <a:rPr lang="en-GB" dirty="0"/>
              <a:t> children reported their child either having SEND (n=55) or being unsure (n=20). </a:t>
            </a:r>
          </a:p>
          <a:p>
            <a:r>
              <a:rPr lang="en-GB" dirty="0"/>
              <a:t>SEND was more prevalent among </a:t>
            </a:r>
            <a:r>
              <a:rPr lang="en-GB" b="1" dirty="0"/>
              <a:t>school-aged</a:t>
            </a:r>
            <a:r>
              <a:rPr lang="en-GB" dirty="0"/>
              <a:t> children – </a:t>
            </a:r>
            <a:r>
              <a:rPr lang="en-GB" b="1" dirty="0"/>
              <a:t>21%</a:t>
            </a:r>
            <a:r>
              <a:rPr lang="en-GB" dirty="0"/>
              <a:t> (n=159), where the majority stated having SEND (n=147) and only few being unsure (n=12).</a:t>
            </a:r>
          </a:p>
          <a:p>
            <a:endParaRPr lang="en-GB" dirty="0"/>
          </a:p>
          <a:p>
            <a:r>
              <a:rPr lang="en-GB" b="1" dirty="0"/>
              <a:t>Formal diagnosis </a:t>
            </a:r>
            <a:r>
              <a:rPr lang="en-GB" dirty="0"/>
              <a:t>is much more prevalent among </a:t>
            </a:r>
            <a:r>
              <a:rPr lang="en-GB" b="1" dirty="0"/>
              <a:t>school-aged</a:t>
            </a:r>
            <a:r>
              <a:rPr lang="en-GB" dirty="0"/>
              <a:t> children, mentioned by more than 56% of respondents, followed by child having SEND being suggested by others.</a:t>
            </a:r>
          </a:p>
          <a:p>
            <a:endParaRPr lang="en-GB" dirty="0"/>
          </a:p>
          <a:p>
            <a:r>
              <a:rPr lang="en-GB" dirty="0"/>
              <a:t>For </a:t>
            </a:r>
            <a:r>
              <a:rPr lang="en-GB" b="1" dirty="0"/>
              <a:t>pre-schoolers</a:t>
            </a:r>
            <a:r>
              <a:rPr lang="en-GB" dirty="0"/>
              <a:t>, </a:t>
            </a:r>
            <a:r>
              <a:rPr lang="en-GB" b="1" dirty="0"/>
              <a:t>parents’ suspicion </a:t>
            </a:r>
            <a:r>
              <a:rPr lang="en-GB" dirty="0"/>
              <a:t>of SEND is the most frequent, followed by other people suggesting child may have SEND needs. Formal diagnosis was mentioned by a quarter of respondents.</a:t>
            </a:r>
          </a:p>
          <a:p>
            <a:endParaRPr lang="en-GB" dirty="0"/>
          </a:p>
        </p:txBody>
      </p:sp>
      <p:graphicFrame>
        <p:nvGraphicFramePr>
          <p:cNvPr id="13" name="Chart 12">
            <a:extLst>
              <a:ext uri="{FF2B5EF4-FFF2-40B4-BE49-F238E27FC236}">
                <a16:creationId xmlns:a16="http://schemas.microsoft.com/office/drawing/2014/main" id="{C2C341B1-F00A-49B9-BDF6-8BD1C05AA920}"/>
              </a:ext>
            </a:extLst>
          </p:cNvPr>
          <p:cNvGraphicFramePr>
            <a:graphicFrameLocks/>
          </p:cNvGraphicFramePr>
          <p:nvPr>
            <p:extLst>
              <p:ext uri="{D42A27DB-BD31-4B8C-83A1-F6EECF244321}">
                <p14:modId xmlns:p14="http://schemas.microsoft.com/office/powerpoint/2010/main" val="1684953858"/>
              </p:ext>
            </p:extLst>
          </p:nvPr>
        </p:nvGraphicFramePr>
        <p:xfrm>
          <a:off x="5139526" y="620372"/>
          <a:ext cx="6851685" cy="5055697"/>
        </p:xfrm>
        <a:graphic>
          <a:graphicData uri="http://schemas.openxmlformats.org/drawingml/2006/chart">
            <c:chart xmlns:c="http://schemas.openxmlformats.org/drawingml/2006/chart" xmlns:r="http://schemas.openxmlformats.org/officeDocument/2006/relationships" r:id="rId2"/>
          </a:graphicData>
        </a:graphic>
      </p:graphicFrame>
      <p:sp>
        <p:nvSpPr>
          <p:cNvPr id="14" name="Arrow: Down 13">
            <a:extLst>
              <a:ext uri="{FF2B5EF4-FFF2-40B4-BE49-F238E27FC236}">
                <a16:creationId xmlns:a16="http://schemas.microsoft.com/office/drawing/2014/main" id="{DE451280-06C8-42F7-A1F4-27A0629D626A}"/>
              </a:ext>
            </a:extLst>
          </p:cNvPr>
          <p:cNvSpPr/>
          <p:nvPr/>
        </p:nvSpPr>
        <p:spPr>
          <a:xfrm rot="3048011">
            <a:off x="7027458" y="1502520"/>
            <a:ext cx="265051" cy="72560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p>
        </p:txBody>
      </p:sp>
      <p:sp>
        <p:nvSpPr>
          <p:cNvPr id="15" name="Rectangle 14">
            <a:extLst>
              <a:ext uri="{FF2B5EF4-FFF2-40B4-BE49-F238E27FC236}">
                <a16:creationId xmlns:a16="http://schemas.microsoft.com/office/drawing/2014/main" id="{427406F8-6D34-4411-AE7D-08D9EE67F335}"/>
              </a:ext>
            </a:extLst>
          </p:cNvPr>
          <p:cNvSpPr/>
          <p:nvPr/>
        </p:nvSpPr>
        <p:spPr>
          <a:xfrm>
            <a:off x="7754229" y="5676069"/>
            <a:ext cx="4104171" cy="61787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‘Other’ comments</a:t>
            </a:r>
            <a:r>
              <a:rPr lang="en-GB" sz="1200" dirty="0"/>
              <a:t>: waiting for diagnosis, going through assessment, referral being in place or having a support plan in place. </a:t>
            </a:r>
          </a:p>
        </p:txBody>
      </p:sp>
    </p:spTree>
    <p:extLst>
      <p:ext uri="{BB962C8B-B14F-4D97-AF65-F5344CB8AC3E}">
        <p14:creationId xmlns:p14="http://schemas.microsoft.com/office/powerpoint/2010/main" val="253080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4" y="321743"/>
            <a:ext cx="9465139" cy="828663"/>
          </a:xfrm>
        </p:spPr>
        <p:txBody>
          <a:bodyPr>
            <a:normAutofit/>
          </a:bodyPr>
          <a:lstStyle/>
          <a:p>
            <a:r>
              <a:rPr lang="en-GB" sz="3200" dirty="0"/>
              <a:t>Pre-schoolers with SEND</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26</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629962" y="1100650"/>
            <a:ext cx="5081290" cy="5355312"/>
          </a:xfrm>
          <a:prstGeom prst="rect">
            <a:avLst/>
          </a:prstGeom>
          <a:noFill/>
        </p:spPr>
        <p:txBody>
          <a:bodyPr wrap="square" rtlCol="0">
            <a:spAutoFit/>
          </a:bodyPr>
          <a:lstStyle/>
          <a:p>
            <a:r>
              <a:rPr lang="en-GB" dirty="0"/>
              <a:t>The most frequently mentioned </a:t>
            </a:r>
            <a:r>
              <a:rPr lang="en-GB" b="1" dirty="0"/>
              <a:t>conditions</a:t>
            </a:r>
            <a:r>
              <a:rPr lang="en-GB" dirty="0"/>
              <a:t> were (Q27):</a:t>
            </a:r>
          </a:p>
          <a:p>
            <a:pPr marL="285750" lvl="0" indent="-285750">
              <a:buFont typeface="Arial" panose="020B0604020202020204" pitchFamily="34" charset="0"/>
              <a:buChar char="•"/>
            </a:pPr>
            <a:r>
              <a:rPr lang="en-GB" b="1" dirty="0"/>
              <a:t>ASD</a:t>
            </a:r>
            <a:r>
              <a:rPr lang="en-GB" dirty="0"/>
              <a:t> (autism) - either suspected or diagnosed – half of children (30 children)</a:t>
            </a:r>
          </a:p>
          <a:p>
            <a:pPr marL="285750" lvl="0" indent="-285750">
              <a:buFont typeface="Arial" panose="020B0604020202020204" pitchFamily="34" charset="0"/>
              <a:buChar char="•"/>
            </a:pPr>
            <a:r>
              <a:rPr lang="en-GB" dirty="0"/>
              <a:t>Speech and language delay/disability – 17 children (29%)</a:t>
            </a:r>
          </a:p>
          <a:p>
            <a:pPr marL="285750" lvl="0" indent="-285750">
              <a:buFont typeface="Arial" panose="020B0604020202020204" pitchFamily="34" charset="0"/>
              <a:buChar char="•"/>
            </a:pPr>
            <a:r>
              <a:rPr lang="en-GB" b="1" dirty="0"/>
              <a:t>ADHD</a:t>
            </a:r>
            <a:r>
              <a:rPr lang="en-GB" dirty="0"/>
              <a:t> – 8 children</a:t>
            </a:r>
          </a:p>
          <a:p>
            <a:pPr marL="285750" lvl="0" indent="-285750">
              <a:buFont typeface="Arial" panose="020B0604020202020204" pitchFamily="34" charset="0"/>
              <a:buChar char="•"/>
            </a:pPr>
            <a:r>
              <a:rPr lang="en-GB" b="1" dirty="0"/>
              <a:t>Developmental delay </a:t>
            </a:r>
            <a:r>
              <a:rPr lang="en-GB" dirty="0"/>
              <a:t>(including global development delay) – 8 children</a:t>
            </a:r>
          </a:p>
          <a:p>
            <a:pPr lvl="0"/>
            <a:endParaRPr lang="en-GB" dirty="0"/>
          </a:p>
          <a:p>
            <a:pPr lvl="0"/>
            <a:r>
              <a:rPr lang="en-GB" b="1" dirty="0"/>
              <a:t>More than half </a:t>
            </a:r>
            <a:r>
              <a:rPr lang="en-GB" dirty="0"/>
              <a:t>(57%; n=40) of respondents stated that their child </a:t>
            </a:r>
            <a:r>
              <a:rPr lang="en-GB" b="1" dirty="0"/>
              <a:t>needs additional support </a:t>
            </a:r>
            <a:r>
              <a:rPr lang="en-GB" dirty="0"/>
              <a:t>to make it possible to attend childcare.</a:t>
            </a:r>
          </a:p>
          <a:p>
            <a:pPr lvl="0"/>
            <a:r>
              <a:rPr lang="en-GB" b="1" dirty="0"/>
              <a:t>Majority</a:t>
            </a:r>
            <a:r>
              <a:rPr lang="en-GB" dirty="0"/>
              <a:t> of these (69%; n=27) </a:t>
            </a:r>
            <a:r>
              <a:rPr lang="en-GB" b="1" dirty="0"/>
              <a:t>have received </a:t>
            </a:r>
            <a:r>
              <a:rPr lang="en-GB" dirty="0"/>
              <a:t>this support, although there is room for improvement.</a:t>
            </a:r>
          </a:p>
          <a:p>
            <a:pPr lvl="0"/>
            <a:r>
              <a:rPr lang="en-GB" b="1" dirty="0"/>
              <a:t>One-to-one support being in place </a:t>
            </a:r>
            <a:r>
              <a:rPr lang="en-GB" dirty="0"/>
              <a:t>appears to be the </a:t>
            </a:r>
            <a:r>
              <a:rPr lang="en-GB" b="1" dirty="0"/>
              <a:t>key. </a:t>
            </a:r>
            <a:endParaRPr lang="en-GB" dirty="0"/>
          </a:p>
          <a:p>
            <a:r>
              <a:rPr lang="en-GB" dirty="0"/>
              <a:t> </a:t>
            </a:r>
          </a:p>
        </p:txBody>
      </p:sp>
      <p:sp>
        <p:nvSpPr>
          <p:cNvPr id="11" name="TextBox 10">
            <a:extLst>
              <a:ext uri="{FF2B5EF4-FFF2-40B4-BE49-F238E27FC236}">
                <a16:creationId xmlns:a16="http://schemas.microsoft.com/office/drawing/2014/main" id="{F63AD3D8-CB97-4976-89FF-97B76F0FB290}"/>
              </a:ext>
            </a:extLst>
          </p:cNvPr>
          <p:cNvSpPr txBox="1"/>
          <p:nvPr/>
        </p:nvSpPr>
        <p:spPr>
          <a:xfrm>
            <a:off x="6359694" y="920717"/>
            <a:ext cx="5202344" cy="5909310"/>
          </a:xfrm>
          <a:prstGeom prst="rect">
            <a:avLst/>
          </a:prstGeom>
          <a:noFill/>
        </p:spPr>
        <p:txBody>
          <a:bodyPr wrap="square" rtlCol="0">
            <a:spAutoFit/>
          </a:bodyPr>
          <a:lstStyle/>
          <a:p>
            <a:r>
              <a:rPr lang="en-GB" b="1" dirty="0"/>
              <a:t>Support children have received that works… </a:t>
            </a:r>
            <a:r>
              <a:rPr lang="en-GB" dirty="0"/>
              <a:t>(23 comments) (Q30):</a:t>
            </a:r>
          </a:p>
          <a:p>
            <a:r>
              <a:rPr lang="en-GB" dirty="0"/>
              <a:t>Most frequently (n=12), children need </a:t>
            </a:r>
            <a:r>
              <a:rPr lang="en-GB" b="1" dirty="0"/>
              <a:t>one-to-one support</a:t>
            </a:r>
            <a:r>
              <a:rPr lang="en-GB" dirty="0"/>
              <a:t>. This may include an assistant or extra support with specific tasks. </a:t>
            </a:r>
          </a:p>
          <a:p>
            <a:r>
              <a:rPr lang="en-GB" dirty="0"/>
              <a:t>5 children received speech and language therapy. Three parents specifically mentioned One Plan being in place, two welcomed regular feedback. </a:t>
            </a:r>
          </a:p>
          <a:p>
            <a:endParaRPr lang="en-GB" dirty="0"/>
          </a:p>
          <a:p>
            <a:endParaRPr lang="en-GB" dirty="0"/>
          </a:p>
          <a:p>
            <a:endParaRPr lang="en-GB" dirty="0"/>
          </a:p>
          <a:p>
            <a:r>
              <a:rPr lang="en-GB" b="1" dirty="0"/>
              <a:t>Support children need but have not received </a:t>
            </a:r>
            <a:r>
              <a:rPr lang="en-GB" dirty="0"/>
              <a:t>(6 comments) (Q31):</a:t>
            </a:r>
          </a:p>
          <a:p>
            <a:r>
              <a:rPr lang="en-GB" dirty="0"/>
              <a:t>Need for one-to-one support or additional help, e.g. with social interaction. </a:t>
            </a:r>
          </a:p>
          <a:p>
            <a:endParaRPr lang="en-GB" dirty="0"/>
          </a:p>
          <a:p>
            <a:endParaRPr lang="en-GB" dirty="0"/>
          </a:p>
          <a:p>
            <a:endParaRPr lang="en-GB" dirty="0"/>
          </a:p>
          <a:p>
            <a:endParaRPr lang="en-GB" dirty="0"/>
          </a:p>
          <a:p>
            <a:endParaRPr lang="en-GB" dirty="0"/>
          </a:p>
        </p:txBody>
      </p:sp>
      <p:sp>
        <p:nvSpPr>
          <p:cNvPr id="12" name="Rectangle 11">
            <a:extLst>
              <a:ext uri="{FF2B5EF4-FFF2-40B4-BE49-F238E27FC236}">
                <a16:creationId xmlns:a16="http://schemas.microsoft.com/office/drawing/2014/main" id="{4C18F821-E785-4926-AC47-C385E6411911}"/>
              </a:ext>
            </a:extLst>
          </p:cNvPr>
          <p:cNvSpPr/>
          <p:nvPr/>
        </p:nvSpPr>
        <p:spPr>
          <a:xfrm>
            <a:off x="5846561" y="340026"/>
            <a:ext cx="1856473" cy="28120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approx. 70</a:t>
            </a:r>
          </a:p>
        </p:txBody>
      </p:sp>
      <p:sp>
        <p:nvSpPr>
          <p:cNvPr id="13" name="TextBox 12">
            <a:extLst>
              <a:ext uri="{FF2B5EF4-FFF2-40B4-BE49-F238E27FC236}">
                <a16:creationId xmlns:a16="http://schemas.microsoft.com/office/drawing/2014/main" id="{0D5C0A44-8D6F-41DD-9F23-BC6A5AB64326}"/>
              </a:ext>
            </a:extLst>
          </p:cNvPr>
          <p:cNvSpPr txBox="1"/>
          <p:nvPr/>
        </p:nvSpPr>
        <p:spPr>
          <a:xfrm>
            <a:off x="6427363" y="5532718"/>
            <a:ext cx="5080647" cy="830997"/>
          </a:xfrm>
          <a:prstGeom prst="rect">
            <a:avLst/>
          </a:prstGeom>
          <a:noFill/>
          <a:ln w="28575">
            <a:solidFill>
              <a:schemeClr val="accent4"/>
            </a:solidFill>
          </a:ln>
        </p:spPr>
        <p:txBody>
          <a:bodyPr wrap="square" rtlCol="0">
            <a:spAutoFit/>
          </a:bodyPr>
          <a:lstStyle/>
          <a:p>
            <a:r>
              <a:rPr lang="en-GB" sz="1600" i="1" dirty="0"/>
              <a:t>“My son does not interact or play with other children or adults and his nursery staff are too stretched to adapt an activity for him to be included.” </a:t>
            </a:r>
          </a:p>
        </p:txBody>
      </p:sp>
      <p:sp>
        <p:nvSpPr>
          <p:cNvPr id="14" name="TextBox 13">
            <a:extLst>
              <a:ext uri="{FF2B5EF4-FFF2-40B4-BE49-F238E27FC236}">
                <a16:creationId xmlns:a16="http://schemas.microsoft.com/office/drawing/2014/main" id="{1A6CFB8C-EC0E-4851-8006-3430C9E395D2}"/>
              </a:ext>
            </a:extLst>
          </p:cNvPr>
          <p:cNvSpPr txBox="1"/>
          <p:nvPr/>
        </p:nvSpPr>
        <p:spPr>
          <a:xfrm>
            <a:off x="6427363" y="3525602"/>
            <a:ext cx="5080647" cy="584775"/>
          </a:xfrm>
          <a:prstGeom prst="rect">
            <a:avLst/>
          </a:prstGeom>
          <a:noFill/>
          <a:ln w="28575">
            <a:solidFill>
              <a:schemeClr val="accent6"/>
            </a:solidFill>
          </a:ln>
        </p:spPr>
        <p:txBody>
          <a:bodyPr wrap="square" rtlCol="0">
            <a:spAutoFit/>
          </a:bodyPr>
          <a:lstStyle/>
          <a:p>
            <a:r>
              <a:rPr lang="en-GB" sz="1600" i="1" dirty="0"/>
              <a:t>“Radio aid, speech and language, quiet environment, adult interaction (informal 1-1).”</a:t>
            </a:r>
          </a:p>
        </p:txBody>
      </p:sp>
    </p:spTree>
    <p:extLst>
      <p:ext uri="{BB962C8B-B14F-4D97-AF65-F5344CB8AC3E}">
        <p14:creationId xmlns:p14="http://schemas.microsoft.com/office/powerpoint/2010/main" val="4139760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4" y="321743"/>
            <a:ext cx="9465139" cy="828663"/>
          </a:xfrm>
        </p:spPr>
        <p:txBody>
          <a:bodyPr>
            <a:normAutofit/>
          </a:bodyPr>
          <a:lstStyle/>
          <a:p>
            <a:r>
              <a:rPr lang="en-GB" sz="3200" dirty="0">
                <a:solidFill>
                  <a:schemeClr val="accent2"/>
                </a:solidFill>
              </a:rPr>
              <a:t>School-aged children with SEND</a:t>
            </a:r>
            <a:endParaRPr lang="en-GB" sz="3200" dirty="0"/>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27</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629962" y="1100650"/>
            <a:ext cx="5081290" cy="5078313"/>
          </a:xfrm>
          <a:prstGeom prst="rect">
            <a:avLst/>
          </a:prstGeom>
          <a:noFill/>
        </p:spPr>
        <p:txBody>
          <a:bodyPr wrap="square" rtlCol="0">
            <a:spAutoFit/>
          </a:bodyPr>
          <a:lstStyle/>
          <a:p>
            <a:r>
              <a:rPr lang="en-GB" dirty="0"/>
              <a:t>The most frequently mentioned </a:t>
            </a:r>
            <a:r>
              <a:rPr lang="en-GB" b="1" dirty="0"/>
              <a:t>conditions</a:t>
            </a:r>
            <a:r>
              <a:rPr lang="en-GB" dirty="0"/>
              <a:t> were (Q55)</a:t>
            </a:r>
            <a:r>
              <a:rPr lang="en-GB" dirty="0">
                <a:solidFill>
                  <a:schemeClr val="accent4"/>
                </a:solidFill>
              </a:rPr>
              <a:t>: </a:t>
            </a:r>
          </a:p>
          <a:p>
            <a:pPr marL="285750" indent="-285750">
              <a:buFont typeface="Arial" panose="020B0604020202020204" pitchFamily="34" charset="0"/>
              <a:buChar char="•"/>
            </a:pPr>
            <a:r>
              <a:rPr lang="en-GB" b="1" dirty="0"/>
              <a:t>ASD </a:t>
            </a:r>
            <a:r>
              <a:rPr lang="en-GB" dirty="0"/>
              <a:t>(autism) – diagnosed (n=55) and suspected (n=30) </a:t>
            </a:r>
          </a:p>
          <a:p>
            <a:pPr marL="285750" indent="-285750">
              <a:buFont typeface="Arial" panose="020B0604020202020204" pitchFamily="34" charset="0"/>
              <a:buChar char="•"/>
            </a:pPr>
            <a:r>
              <a:rPr lang="en-GB" b="1" dirty="0"/>
              <a:t>ADHD</a:t>
            </a:r>
            <a:r>
              <a:rPr lang="en-GB" dirty="0"/>
              <a:t> – 40 children</a:t>
            </a:r>
          </a:p>
          <a:p>
            <a:pPr marL="285750" indent="-285750">
              <a:buFont typeface="Arial" panose="020B0604020202020204" pitchFamily="34" charset="0"/>
              <a:buChar char="•"/>
            </a:pPr>
            <a:r>
              <a:rPr lang="en-GB" b="1" dirty="0"/>
              <a:t>Sensory processing disorder - </a:t>
            </a:r>
            <a:r>
              <a:rPr lang="en-GB" dirty="0"/>
              <a:t>22 children</a:t>
            </a:r>
          </a:p>
          <a:p>
            <a:pPr marL="285750" indent="-285750">
              <a:buFont typeface="Arial" panose="020B0604020202020204" pitchFamily="34" charset="0"/>
              <a:buChar char="•"/>
            </a:pPr>
            <a:r>
              <a:rPr lang="en-GB" b="1" dirty="0"/>
              <a:t>Dyslexia</a:t>
            </a:r>
            <a:r>
              <a:rPr lang="en-GB" dirty="0"/>
              <a:t> – 18 children</a:t>
            </a:r>
          </a:p>
          <a:p>
            <a:pPr marL="285750" indent="-285750">
              <a:buFont typeface="Arial" panose="020B0604020202020204" pitchFamily="34" charset="0"/>
              <a:buChar char="•"/>
            </a:pPr>
            <a:r>
              <a:rPr lang="en-GB" b="1" dirty="0"/>
              <a:t>Anxiety</a:t>
            </a:r>
            <a:r>
              <a:rPr lang="en-GB" dirty="0"/>
              <a:t> disorder – 14 children</a:t>
            </a:r>
          </a:p>
          <a:p>
            <a:pPr marL="285750" lvl="0" indent="-285750">
              <a:buFont typeface="Arial" panose="020B0604020202020204" pitchFamily="34" charset="0"/>
              <a:buChar char="•"/>
            </a:pPr>
            <a:r>
              <a:rPr lang="en-GB" dirty="0"/>
              <a:t>Around 10 children had each of the following: Global developmental delay, other learning difficulty, speech, language and communication needs or a form of a physical disability. </a:t>
            </a:r>
          </a:p>
          <a:p>
            <a:pPr marL="285750" lvl="0" indent="-285750">
              <a:buFont typeface="Arial" panose="020B0604020202020204" pitchFamily="34" charset="0"/>
              <a:buChar char="•"/>
            </a:pPr>
            <a:endParaRPr lang="en-GB" dirty="0"/>
          </a:p>
          <a:p>
            <a:pPr lvl="0"/>
            <a:r>
              <a:rPr lang="en-GB" dirty="0"/>
              <a:t>Almost half of children had one condition only, but almost a third had two conditions. The rest had three conditions or more. </a:t>
            </a:r>
          </a:p>
          <a:p>
            <a:pPr lvl="0"/>
            <a:endParaRPr lang="en-GB" dirty="0"/>
          </a:p>
        </p:txBody>
      </p:sp>
      <p:sp>
        <p:nvSpPr>
          <p:cNvPr id="11" name="TextBox 10">
            <a:extLst>
              <a:ext uri="{FF2B5EF4-FFF2-40B4-BE49-F238E27FC236}">
                <a16:creationId xmlns:a16="http://schemas.microsoft.com/office/drawing/2014/main" id="{F63AD3D8-CB97-4976-89FF-97B76F0FB290}"/>
              </a:ext>
            </a:extLst>
          </p:cNvPr>
          <p:cNvSpPr txBox="1"/>
          <p:nvPr/>
        </p:nvSpPr>
        <p:spPr>
          <a:xfrm>
            <a:off x="6065999" y="1150406"/>
            <a:ext cx="5596117" cy="5355312"/>
          </a:xfrm>
          <a:prstGeom prst="rect">
            <a:avLst/>
          </a:prstGeom>
          <a:noFill/>
        </p:spPr>
        <p:txBody>
          <a:bodyPr wrap="square" rtlCol="0">
            <a:spAutoFit/>
          </a:bodyPr>
          <a:lstStyle/>
          <a:p>
            <a:pPr lvl="0"/>
            <a:r>
              <a:rPr lang="en-GB" b="1" dirty="0"/>
              <a:t>Less than half </a:t>
            </a:r>
            <a:r>
              <a:rPr lang="en-GB" dirty="0"/>
              <a:t>(43%; n=68) of respondents stated that their child </a:t>
            </a:r>
            <a:r>
              <a:rPr lang="en-GB" b="1" dirty="0"/>
              <a:t>needs additional support</a:t>
            </a:r>
            <a:r>
              <a:rPr lang="en-GB" dirty="0"/>
              <a:t> to make it possible to attend childcare.</a:t>
            </a:r>
          </a:p>
          <a:p>
            <a:pPr lvl="0"/>
            <a:r>
              <a:rPr lang="en-GB" dirty="0"/>
              <a:t>From these, </a:t>
            </a:r>
            <a:r>
              <a:rPr lang="en-GB" b="1" dirty="0"/>
              <a:t>more than half </a:t>
            </a:r>
            <a:r>
              <a:rPr lang="en-GB" dirty="0"/>
              <a:t>(60%) have </a:t>
            </a:r>
            <a:r>
              <a:rPr lang="en-GB" b="1" dirty="0"/>
              <a:t>not received </a:t>
            </a:r>
            <a:r>
              <a:rPr lang="en-GB" dirty="0"/>
              <a:t>this support (</a:t>
            </a:r>
            <a:r>
              <a:rPr lang="en-GB" i="1" dirty="0"/>
              <a:t>vs. 69% of pre-schoolers who have</a:t>
            </a:r>
            <a:r>
              <a:rPr lang="en-GB" dirty="0"/>
              <a:t>).</a:t>
            </a:r>
          </a:p>
          <a:p>
            <a:endParaRPr lang="en-GB" dirty="0"/>
          </a:p>
          <a:p>
            <a:r>
              <a:rPr lang="en-GB" dirty="0"/>
              <a:t>Only 16 comments were provided about the support that school-aged children have received that helped (Q58), the key one again being </a:t>
            </a:r>
            <a:r>
              <a:rPr lang="en-GB" b="1" dirty="0"/>
              <a:t>one-to-one support</a:t>
            </a:r>
            <a:r>
              <a:rPr lang="en-GB" dirty="0"/>
              <a:t> (n=7). Other comments were specific to children’s individual needs.  </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12" name="TextBox 11">
            <a:extLst>
              <a:ext uri="{FF2B5EF4-FFF2-40B4-BE49-F238E27FC236}">
                <a16:creationId xmlns:a16="http://schemas.microsoft.com/office/drawing/2014/main" id="{BB98D8D6-11CB-44EE-B3C5-56564C62D35C}"/>
              </a:ext>
            </a:extLst>
          </p:cNvPr>
          <p:cNvSpPr txBox="1"/>
          <p:nvPr/>
        </p:nvSpPr>
        <p:spPr>
          <a:xfrm>
            <a:off x="6066001" y="4682838"/>
            <a:ext cx="5427742" cy="830997"/>
          </a:xfrm>
          <a:prstGeom prst="rect">
            <a:avLst/>
          </a:prstGeom>
          <a:noFill/>
          <a:ln w="28575">
            <a:solidFill>
              <a:schemeClr val="accent6"/>
            </a:solidFill>
          </a:ln>
        </p:spPr>
        <p:txBody>
          <a:bodyPr wrap="square" rtlCol="0">
            <a:spAutoFit/>
          </a:bodyPr>
          <a:lstStyle/>
          <a:p>
            <a:r>
              <a:rPr lang="en-GB" sz="1600" i="1" dirty="0"/>
              <a:t>“Speech and language therapy as he has a diagnosis of expressive language disorder. Plus requires additional support in school for all aspects of learning.” </a:t>
            </a:r>
          </a:p>
        </p:txBody>
      </p:sp>
      <p:sp>
        <p:nvSpPr>
          <p:cNvPr id="13" name="Rectangle 12">
            <a:extLst>
              <a:ext uri="{FF2B5EF4-FFF2-40B4-BE49-F238E27FC236}">
                <a16:creationId xmlns:a16="http://schemas.microsoft.com/office/drawing/2014/main" id="{B3323451-EE9A-4F8F-9081-19FB40E59B23}"/>
              </a:ext>
            </a:extLst>
          </p:cNvPr>
          <p:cNvSpPr/>
          <p:nvPr/>
        </p:nvSpPr>
        <p:spPr>
          <a:xfrm>
            <a:off x="7322985" y="340026"/>
            <a:ext cx="2046098" cy="29302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approx. 157</a:t>
            </a:r>
          </a:p>
        </p:txBody>
      </p:sp>
      <p:sp>
        <p:nvSpPr>
          <p:cNvPr id="14" name="TextBox 13">
            <a:extLst>
              <a:ext uri="{FF2B5EF4-FFF2-40B4-BE49-F238E27FC236}">
                <a16:creationId xmlns:a16="http://schemas.microsoft.com/office/drawing/2014/main" id="{5A344C9F-1524-4849-8670-C4573FB666B6}"/>
              </a:ext>
            </a:extLst>
          </p:cNvPr>
          <p:cNvSpPr txBox="1"/>
          <p:nvPr/>
        </p:nvSpPr>
        <p:spPr>
          <a:xfrm>
            <a:off x="6066001" y="5654388"/>
            <a:ext cx="5427742" cy="584775"/>
          </a:xfrm>
          <a:prstGeom prst="rect">
            <a:avLst/>
          </a:prstGeom>
          <a:noFill/>
          <a:ln w="28575">
            <a:solidFill>
              <a:schemeClr val="accent6"/>
            </a:solidFill>
          </a:ln>
        </p:spPr>
        <p:txBody>
          <a:bodyPr wrap="square" rtlCol="0">
            <a:spAutoFit/>
          </a:bodyPr>
          <a:lstStyle/>
          <a:p>
            <a:r>
              <a:rPr lang="en-GB" sz="1600" i="1" dirty="0"/>
              <a:t>“His childminder received free training from his diabetic nurses.”</a:t>
            </a:r>
          </a:p>
        </p:txBody>
      </p:sp>
    </p:spTree>
    <p:extLst>
      <p:ext uri="{BB962C8B-B14F-4D97-AF65-F5344CB8AC3E}">
        <p14:creationId xmlns:p14="http://schemas.microsoft.com/office/powerpoint/2010/main" val="215690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4" y="321743"/>
            <a:ext cx="9465139" cy="828663"/>
          </a:xfrm>
        </p:spPr>
        <p:txBody>
          <a:bodyPr>
            <a:normAutofit/>
          </a:bodyPr>
          <a:lstStyle/>
          <a:p>
            <a:r>
              <a:rPr lang="en-GB" sz="3200" dirty="0">
                <a:solidFill>
                  <a:schemeClr val="accent2"/>
                </a:solidFill>
              </a:rPr>
              <a:t>School-aged children with SEND</a:t>
            </a:r>
            <a:endParaRPr lang="en-GB" sz="3200" dirty="0"/>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28</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629962" y="1100650"/>
            <a:ext cx="5081290" cy="3139321"/>
          </a:xfrm>
          <a:prstGeom prst="rect">
            <a:avLst/>
          </a:prstGeom>
          <a:noFill/>
        </p:spPr>
        <p:txBody>
          <a:bodyPr wrap="square" rtlCol="0">
            <a:spAutoFit/>
          </a:bodyPr>
          <a:lstStyle/>
          <a:p>
            <a:r>
              <a:rPr lang="en-GB" b="1" dirty="0"/>
              <a:t>Support school aged children need but have not received </a:t>
            </a:r>
            <a:r>
              <a:rPr lang="en-GB" dirty="0"/>
              <a:t>(27 comments) (Q59):</a:t>
            </a:r>
          </a:p>
          <a:p>
            <a:endParaRPr lang="en-GB" dirty="0"/>
          </a:p>
          <a:p>
            <a:r>
              <a:rPr lang="en-GB" dirty="0"/>
              <a:t>A quarter of respondents complained of not having any support. </a:t>
            </a:r>
          </a:p>
          <a:p>
            <a:r>
              <a:rPr lang="en-GB" dirty="0"/>
              <a:t>Again, there is need for </a:t>
            </a:r>
            <a:r>
              <a:rPr lang="en-GB" b="1" dirty="0"/>
              <a:t>one-to-one support</a:t>
            </a:r>
            <a:r>
              <a:rPr lang="en-GB" dirty="0"/>
              <a:t>, some children need quieter environment.</a:t>
            </a:r>
          </a:p>
          <a:p>
            <a:endParaRPr lang="en-GB" dirty="0"/>
          </a:p>
          <a:p>
            <a:r>
              <a:rPr lang="en-GB" dirty="0"/>
              <a:t>Several respondents have mentioned the prohibitive cost of specialist childcare.</a:t>
            </a:r>
          </a:p>
          <a:p>
            <a:endParaRPr lang="en-GB" dirty="0"/>
          </a:p>
        </p:txBody>
      </p:sp>
      <p:sp>
        <p:nvSpPr>
          <p:cNvPr id="12" name="TextBox 11">
            <a:extLst>
              <a:ext uri="{FF2B5EF4-FFF2-40B4-BE49-F238E27FC236}">
                <a16:creationId xmlns:a16="http://schemas.microsoft.com/office/drawing/2014/main" id="{BB98D8D6-11CB-44EE-B3C5-56564C62D35C}"/>
              </a:ext>
            </a:extLst>
          </p:cNvPr>
          <p:cNvSpPr txBox="1"/>
          <p:nvPr/>
        </p:nvSpPr>
        <p:spPr>
          <a:xfrm>
            <a:off x="6268820" y="5151262"/>
            <a:ext cx="5080647" cy="830997"/>
          </a:xfrm>
          <a:prstGeom prst="rect">
            <a:avLst/>
          </a:prstGeom>
          <a:noFill/>
          <a:ln w="28575">
            <a:solidFill>
              <a:schemeClr val="accent4"/>
            </a:solidFill>
          </a:ln>
        </p:spPr>
        <p:txBody>
          <a:bodyPr wrap="square" rtlCol="0">
            <a:spAutoFit/>
          </a:bodyPr>
          <a:lstStyle/>
          <a:p>
            <a:r>
              <a:rPr lang="en-GB" sz="1600" i="1" dirty="0"/>
              <a:t>“School doesn't get funding to support her needs as a family we have had to pay for aids and support for her learning.” </a:t>
            </a:r>
          </a:p>
        </p:txBody>
      </p:sp>
      <p:sp>
        <p:nvSpPr>
          <p:cNvPr id="14" name="TextBox 13">
            <a:extLst>
              <a:ext uri="{FF2B5EF4-FFF2-40B4-BE49-F238E27FC236}">
                <a16:creationId xmlns:a16="http://schemas.microsoft.com/office/drawing/2014/main" id="{8BE06923-174A-4AC6-A620-6918CAF0FB85}"/>
              </a:ext>
            </a:extLst>
          </p:cNvPr>
          <p:cNvSpPr txBox="1"/>
          <p:nvPr/>
        </p:nvSpPr>
        <p:spPr>
          <a:xfrm>
            <a:off x="6261675" y="3680593"/>
            <a:ext cx="5080647" cy="1077218"/>
          </a:xfrm>
          <a:prstGeom prst="rect">
            <a:avLst/>
          </a:prstGeom>
          <a:noFill/>
          <a:ln w="28575">
            <a:solidFill>
              <a:schemeClr val="accent4"/>
            </a:solidFill>
          </a:ln>
        </p:spPr>
        <p:txBody>
          <a:bodyPr wrap="square" rtlCol="0">
            <a:spAutoFit/>
          </a:bodyPr>
          <a:lstStyle/>
          <a:p>
            <a:r>
              <a:rPr lang="en-GB" sz="1600" i="1" dirty="0"/>
              <a:t>“My child needs a structured routine and personal space as well as staff who understand his needs and personality. We have not found support in our area which is suitable and within our budget.”</a:t>
            </a:r>
          </a:p>
        </p:txBody>
      </p:sp>
      <p:sp>
        <p:nvSpPr>
          <p:cNvPr id="15" name="TextBox 14">
            <a:extLst>
              <a:ext uri="{FF2B5EF4-FFF2-40B4-BE49-F238E27FC236}">
                <a16:creationId xmlns:a16="http://schemas.microsoft.com/office/drawing/2014/main" id="{754F819A-314B-4822-890D-F89EF8A873DB}"/>
              </a:ext>
            </a:extLst>
          </p:cNvPr>
          <p:cNvSpPr txBox="1"/>
          <p:nvPr/>
        </p:nvSpPr>
        <p:spPr>
          <a:xfrm>
            <a:off x="6261676" y="1199932"/>
            <a:ext cx="5080647" cy="2062103"/>
          </a:xfrm>
          <a:prstGeom prst="rect">
            <a:avLst/>
          </a:prstGeom>
          <a:noFill/>
          <a:ln w="28575">
            <a:solidFill>
              <a:schemeClr val="accent4"/>
            </a:solidFill>
          </a:ln>
        </p:spPr>
        <p:txBody>
          <a:bodyPr wrap="square" rtlCol="0">
            <a:spAutoFit/>
          </a:bodyPr>
          <a:lstStyle/>
          <a:p>
            <a:r>
              <a:rPr lang="en-GB" sz="1600" i="1" dirty="0"/>
              <a:t>“After school club at former nursery - they have worked with and supported her since a baby and know her triggers. Because of the additional support she requires and that they no longer receive funding for additional staff to support her, they can only take her for one day a week when they have fewest children in. They also take her for two mornings for breakfast club.”</a:t>
            </a:r>
          </a:p>
        </p:txBody>
      </p:sp>
      <p:sp>
        <p:nvSpPr>
          <p:cNvPr id="16" name="TextBox 15">
            <a:extLst>
              <a:ext uri="{FF2B5EF4-FFF2-40B4-BE49-F238E27FC236}">
                <a16:creationId xmlns:a16="http://schemas.microsoft.com/office/drawing/2014/main" id="{0A0141FA-BA9A-4F64-92F1-88FEB14DAB6D}"/>
              </a:ext>
            </a:extLst>
          </p:cNvPr>
          <p:cNvSpPr txBox="1"/>
          <p:nvPr/>
        </p:nvSpPr>
        <p:spPr>
          <a:xfrm>
            <a:off x="554917" y="5397484"/>
            <a:ext cx="5080647" cy="584775"/>
          </a:xfrm>
          <a:prstGeom prst="rect">
            <a:avLst/>
          </a:prstGeom>
          <a:noFill/>
          <a:ln w="28575">
            <a:solidFill>
              <a:schemeClr val="accent4"/>
            </a:solidFill>
          </a:ln>
        </p:spPr>
        <p:txBody>
          <a:bodyPr wrap="square" rtlCol="0">
            <a:spAutoFit/>
          </a:bodyPr>
          <a:lstStyle/>
          <a:p>
            <a:r>
              <a:rPr lang="en-GB" sz="1600" i="1" dirty="0"/>
              <a:t>“</a:t>
            </a:r>
            <a:r>
              <a:rPr lang="en-GB" sz="1600" i="1" dirty="0" err="1"/>
              <a:t>Covid</a:t>
            </a:r>
            <a:r>
              <a:rPr lang="en-GB" sz="1600" i="1" dirty="0"/>
              <a:t> and the pandemic stopped everything, we were just about to get help.” </a:t>
            </a:r>
          </a:p>
        </p:txBody>
      </p:sp>
    </p:spTree>
    <p:extLst>
      <p:ext uri="{BB962C8B-B14F-4D97-AF65-F5344CB8AC3E}">
        <p14:creationId xmlns:p14="http://schemas.microsoft.com/office/powerpoint/2010/main" val="3501668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4" y="321743"/>
            <a:ext cx="10761558" cy="828663"/>
          </a:xfrm>
        </p:spPr>
        <p:txBody>
          <a:bodyPr>
            <a:normAutofit fontScale="90000"/>
          </a:bodyPr>
          <a:lstStyle/>
          <a:p>
            <a:r>
              <a:rPr lang="en-GB" sz="3200" dirty="0"/>
              <a:t>Communication with formal childcare settings about SEND </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29</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58955" y="2817430"/>
            <a:ext cx="5081290" cy="3416320"/>
          </a:xfrm>
          <a:prstGeom prst="rect">
            <a:avLst/>
          </a:prstGeom>
          <a:noFill/>
        </p:spPr>
        <p:txBody>
          <a:bodyPr wrap="square" rtlCol="0">
            <a:spAutoFit/>
          </a:bodyPr>
          <a:lstStyle/>
          <a:p>
            <a:r>
              <a:rPr lang="en-GB" b="1" dirty="0">
                <a:solidFill>
                  <a:schemeClr val="accent1"/>
                </a:solidFill>
              </a:rPr>
              <a:t>Pre-school children</a:t>
            </a:r>
            <a:r>
              <a:rPr lang="en-GB" dirty="0"/>
              <a:t> </a:t>
            </a:r>
          </a:p>
          <a:p>
            <a:endParaRPr lang="en-GB" b="1" dirty="0"/>
          </a:p>
          <a:p>
            <a:pPr marL="285750" indent="-285750">
              <a:buFont typeface="Arial" panose="020B0604020202020204" pitchFamily="34" charset="0"/>
              <a:buChar char="•"/>
            </a:pPr>
            <a:r>
              <a:rPr lang="en-GB" dirty="0"/>
              <a:t>85% (n=40) feel that their </a:t>
            </a:r>
            <a:r>
              <a:rPr lang="en-GB" b="1" dirty="0"/>
              <a:t>child receives </a:t>
            </a:r>
            <a:r>
              <a:rPr lang="en-GB" dirty="0"/>
              <a:t>the level of </a:t>
            </a:r>
            <a:r>
              <a:rPr lang="en-GB" b="1" dirty="0"/>
              <a:t>support</a:t>
            </a:r>
            <a:r>
              <a:rPr lang="en-GB" dirty="0"/>
              <a:t> that they need for their development.</a:t>
            </a:r>
          </a:p>
          <a:p>
            <a:pPr marL="285750" indent="-285750">
              <a:buFont typeface="Arial" panose="020B0604020202020204" pitchFamily="34" charset="0"/>
              <a:buChar char="•"/>
            </a:pPr>
            <a:r>
              <a:rPr lang="en-GB" dirty="0"/>
              <a:t>89% (n=42) </a:t>
            </a:r>
            <a:r>
              <a:rPr lang="en-GB" b="1" dirty="0"/>
              <a:t>regularly receive information </a:t>
            </a:r>
            <a:r>
              <a:rPr lang="en-GB" dirty="0"/>
              <a:t>from their childcare setting about their child’s development. </a:t>
            </a:r>
          </a:p>
          <a:p>
            <a:pPr marL="285750" indent="-285750">
              <a:buFont typeface="Arial" panose="020B0604020202020204" pitchFamily="34" charset="0"/>
              <a:buChar char="•"/>
            </a:pPr>
            <a:r>
              <a:rPr lang="en-GB" dirty="0"/>
              <a:t>57% (n=27) stated that their childcare setting has </a:t>
            </a:r>
            <a:r>
              <a:rPr lang="en-GB" b="1" dirty="0"/>
              <a:t>not raised concerns </a:t>
            </a:r>
            <a:r>
              <a:rPr lang="en-GB" dirty="0"/>
              <a:t>about their child’s development with them.</a:t>
            </a:r>
          </a:p>
          <a:p>
            <a:endParaRPr lang="en-GB" dirty="0"/>
          </a:p>
        </p:txBody>
      </p:sp>
      <p:sp>
        <p:nvSpPr>
          <p:cNvPr id="11" name="TextBox 10">
            <a:extLst>
              <a:ext uri="{FF2B5EF4-FFF2-40B4-BE49-F238E27FC236}">
                <a16:creationId xmlns:a16="http://schemas.microsoft.com/office/drawing/2014/main" id="{F63AD3D8-CB97-4976-89FF-97B76F0FB290}"/>
              </a:ext>
            </a:extLst>
          </p:cNvPr>
          <p:cNvSpPr txBox="1"/>
          <p:nvPr/>
        </p:nvSpPr>
        <p:spPr>
          <a:xfrm>
            <a:off x="6558372" y="2817430"/>
            <a:ext cx="4522428" cy="3139321"/>
          </a:xfrm>
          <a:prstGeom prst="rect">
            <a:avLst/>
          </a:prstGeom>
          <a:noFill/>
        </p:spPr>
        <p:txBody>
          <a:bodyPr wrap="square" rtlCol="0">
            <a:spAutoFit/>
          </a:bodyPr>
          <a:lstStyle/>
          <a:p>
            <a:r>
              <a:rPr lang="en-GB" b="1" dirty="0">
                <a:solidFill>
                  <a:schemeClr val="accent2"/>
                </a:solidFill>
              </a:rPr>
              <a:t>School-aged children</a:t>
            </a:r>
          </a:p>
          <a:p>
            <a:endParaRPr lang="en-GB" b="1" dirty="0"/>
          </a:p>
          <a:p>
            <a:pPr marL="285750" indent="-285750">
              <a:buFont typeface="Arial" panose="020B0604020202020204" pitchFamily="34" charset="0"/>
              <a:buChar char="•"/>
            </a:pPr>
            <a:r>
              <a:rPr lang="en-GB" dirty="0"/>
              <a:t>84% (n=32) feel that their </a:t>
            </a:r>
            <a:r>
              <a:rPr lang="en-GB" b="1" dirty="0"/>
              <a:t>child receives </a:t>
            </a:r>
            <a:r>
              <a:rPr lang="en-GB" dirty="0"/>
              <a:t>the level of </a:t>
            </a:r>
            <a:r>
              <a:rPr lang="en-GB" b="1" dirty="0"/>
              <a:t>support</a:t>
            </a:r>
            <a:r>
              <a:rPr lang="en-GB" dirty="0"/>
              <a:t> that they need for their development.</a:t>
            </a:r>
          </a:p>
          <a:p>
            <a:pPr marL="285750" indent="-285750">
              <a:buFont typeface="Arial" panose="020B0604020202020204" pitchFamily="34" charset="0"/>
              <a:buChar char="•"/>
            </a:pPr>
            <a:r>
              <a:rPr lang="en-GB" dirty="0"/>
              <a:t>71% (n=27) </a:t>
            </a:r>
            <a:r>
              <a:rPr lang="en-GB" b="1" dirty="0"/>
              <a:t>regularly receive information </a:t>
            </a:r>
            <a:r>
              <a:rPr lang="en-GB" dirty="0"/>
              <a:t>from their childcare setting about their child’s development. </a:t>
            </a:r>
          </a:p>
          <a:p>
            <a:pPr marL="285750" indent="-285750">
              <a:buFont typeface="Arial" panose="020B0604020202020204" pitchFamily="34" charset="0"/>
              <a:buChar char="•"/>
            </a:pPr>
            <a:r>
              <a:rPr lang="en-GB" dirty="0"/>
              <a:t>82% (n=31) stated that their childcare setting has </a:t>
            </a:r>
            <a:r>
              <a:rPr lang="en-GB" b="1" dirty="0"/>
              <a:t>not raised concerns </a:t>
            </a:r>
            <a:r>
              <a:rPr lang="en-GB" dirty="0"/>
              <a:t>about their child’s development with them.</a:t>
            </a:r>
          </a:p>
        </p:txBody>
      </p:sp>
      <p:sp>
        <p:nvSpPr>
          <p:cNvPr id="13" name="Rectangle 12">
            <a:extLst>
              <a:ext uri="{FF2B5EF4-FFF2-40B4-BE49-F238E27FC236}">
                <a16:creationId xmlns:a16="http://schemas.microsoft.com/office/drawing/2014/main" id="{4BE09B43-FA42-4D26-9408-58EEB7690B41}"/>
              </a:ext>
            </a:extLst>
          </p:cNvPr>
          <p:cNvSpPr/>
          <p:nvPr/>
        </p:nvSpPr>
        <p:spPr>
          <a:xfrm>
            <a:off x="4095642" y="2800785"/>
            <a:ext cx="1362119" cy="28502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47</a:t>
            </a:r>
          </a:p>
        </p:txBody>
      </p:sp>
      <p:sp>
        <p:nvSpPr>
          <p:cNvPr id="14" name="Rectangle 13">
            <a:extLst>
              <a:ext uri="{FF2B5EF4-FFF2-40B4-BE49-F238E27FC236}">
                <a16:creationId xmlns:a16="http://schemas.microsoft.com/office/drawing/2014/main" id="{48108865-E8A2-4EB7-A681-82679A7E8EE8}"/>
              </a:ext>
            </a:extLst>
          </p:cNvPr>
          <p:cNvSpPr/>
          <p:nvPr/>
        </p:nvSpPr>
        <p:spPr>
          <a:xfrm>
            <a:off x="9962373" y="2848182"/>
            <a:ext cx="1362119" cy="28502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38</a:t>
            </a:r>
          </a:p>
        </p:txBody>
      </p:sp>
      <p:sp>
        <p:nvSpPr>
          <p:cNvPr id="3" name="TextBox 2">
            <a:extLst>
              <a:ext uri="{FF2B5EF4-FFF2-40B4-BE49-F238E27FC236}">
                <a16:creationId xmlns:a16="http://schemas.microsoft.com/office/drawing/2014/main" id="{5F45A75A-2A09-422E-B00E-0B223ABA79FE}"/>
              </a:ext>
            </a:extLst>
          </p:cNvPr>
          <p:cNvSpPr txBox="1"/>
          <p:nvPr/>
        </p:nvSpPr>
        <p:spPr>
          <a:xfrm>
            <a:off x="558955" y="871678"/>
            <a:ext cx="10435445" cy="1754326"/>
          </a:xfrm>
          <a:prstGeom prst="rect">
            <a:avLst/>
          </a:prstGeom>
          <a:noFill/>
        </p:spPr>
        <p:txBody>
          <a:bodyPr wrap="square" rtlCol="0">
            <a:spAutoFit/>
          </a:bodyPr>
          <a:lstStyle/>
          <a:p>
            <a:r>
              <a:rPr lang="en-GB" dirty="0"/>
              <a:t>On the whole, </a:t>
            </a:r>
            <a:r>
              <a:rPr lang="en-GB" b="1" dirty="0"/>
              <a:t>most</a:t>
            </a:r>
            <a:r>
              <a:rPr lang="en-GB" dirty="0"/>
              <a:t> of parents whose children have SEND and attend a formal childcare setting </a:t>
            </a:r>
            <a:r>
              <a:rPr lang="en-GB" b="1" dirty="0"/>
              <a:t>feel</a:t>
            </a:r>
            <a:r>
              <a:rPr lang="en-GB" dirty="0"/>
              <a:t> that </a:t>
            </a:r>
            <a:r>
              <a:rPr lang="en-GB" b="1" dirty="0"/>
              <a:t>their child receives the level of support that they need </a:t>
            </a:r>
            <a:r>
              <a:rPr lang="en-GB" dirty="0"/>
              <a:t>for their development. </a:t>
            </a:r>
          </a:p>
          <a:p>
            <a:r>
              <a:rPr lang="en-GB" dirty="0"/>
              <a:t>Formal settings looking after school-aged children are less likely to raise a concern about child's development. </a:t>
            </a:r>
          </a:p>
          <a:p>
            <a:endParaRPr lang="en-GB" dirty="0"/>
          </a:p>
          <a:p>
            <a:r>
              <a:rPr lang="en-GB" i="1" dirty="0"/>
              <a:t>Please note small sample sizes. </a:t>
            </a:r>
          </a:p>
        </p:txBody>
      </p:sp>
    </p:spTree>
    <p:extLst>
      <p:ext uri="{BB962C8B-B14F-4D97-AF65-F5344CB8AC3E}">
        <p14:creationId xmlns:p14="http://schemas.microsoft.com/office/powerpoint/2010/main" val="122640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A9B188A4-8F34-44A8-9BFE-5551E6B74ADA}"/>
              </a:ext>
            </a:extLst>
          </p:cNvPr>
          <p:cNvSpPr>
            <a:spLocks noGrp="1"/>
          </p:cNvSpPr>
          <p:nvPr>
            <p:ph type="body" sz="quarter" idx="29"/>
          </p:nvPr>
        </p:nvSpPr>
        <p:spPr/>
        <p:txBody>
          <a:bodyPr/>
          <a:lstStyle/>
          <a:p>
            <a:r>
              <a:rPr lang="en-GB" dirty="0"/>
              <a:t>9</a:t>
            </a:r>
          </a:p>
        </p:txBody>
      </p:sp>
      <p:sp>
        <p:nvSpPr>
          <p:cNvPr id="4" name="Text Placeholder 3">
            <a:extLst>
              <a:ext uri="{FF2B5EF4-FFF2-40B4-BE49-F238E27FC236}">
                <a16:creationId xmlns:a16="http://schemas.microsoft.com/office/drawing/2014/main" id="{0D9C1788-1A4B-4EF8-931F-86B1604D26E0}"/>
              </a:ext>
            </a:extLst>
          </p:cNvPr>
          <p:cNvSpPr>
            <a:spLocks noGrp="1"/>
          </p:cNvSpPr>
          <p:nvPr>
            <p:ph type="body" sz="quarter" idx="14"/>
          </p:nvPr>
        </p:nvSpPr>
        <p:spPr/>
        <p:txBody>
          <a:bodyPr>
            <a:normAutofit fontScale="92500" lnSpcReduction="20000"/>
          </a:bodyPr>
          <a:lstStyle/>
          <a:p>
            <a:r>
              <a:rPr lang="en-GB" sz="2400" dirty="0"/>
              <a:t>Parents’ confidence at supporting children’s learning at home</a:t>
            </a:r>
          </a:p>
        </p:txBody>
      </p:sp>
      <p:sp>
        <p:nvSpPr>
          <p:cNvPr id="29" name="Text Placeholder 28">
            <a:extLst>
              <a:ext uri="{FF2B5EF4-FFF2-40B4-BE49-F238E27FC236}">
                <a16:creationId xmlns:a16="http://schemas.microsoft.com/office/drawing/2014/main" id="{88BE39DD-5061-477B-92CE-BDAD2559B3E8}"/>
              </a:ext>
            </a:extLst>
          </p:cNvPr>
          <p:cNvSpPr>
            <a:spLocks noGrp="1"/>
          </p:cNvSpPr>
          <p:nvPr>
            <p:ph type="body" sz="quarter" idx="30"/>
          </p:nvPr>
        </p:nvSpPr>
        <p:spPr/>
        <p:txBody>
          <a:bodyPr/>
          <a:lstStyle/>
          <a:p>
            <a:r>
              <a:rPr lang="en-GB" dirty="0"/>
              <a:t>10</a:t>
            </a:r>
          </a:p>
        </p:txBody>
      </p:sp>
      <p:sp>
        <p:nvSpPr>
          <p:cNvPr id="6" name="Text Placeholder 5">
            <a:extLst>
              <a:ext uri="{FF2B5EF4-FFF2-40B4-BE49-F238E27FC236}">
                <a16:creationId xmlns:a16="http://schemas.microsoft.com/office/drawing/2014/main" id="{DAB4FC5B-7F3D-4F38-BE06-BB6C7575EC7D}"/>
              </a:ext>
            </a:extLst>
          </p:cNvPr>
          <p:cNvSpPr>
            <a:spLocks noGrp="1"/>
          </p:cNvSpPr>
          <p:nvPr>
            <p:ph type="body" sz="quarter" idx="16"/>
          </p:nvPr>
        </p:nvSpPr>
        <p:spPr/>
        <p:txBody>
          <a:bodyPr>
            <a:normAutofit fontScale="92500"/>
          </a:bodyPr>
          <a:lstStyle/>
          <a:p>
            <a:r>
              <a:rPr lang="en-GB" sz="2400" dirty="0"/>
              <a:t>Childcare needs during and after coronavirus lockdown</a:t>
            </a:r>
          </a:p>
        </p:txBody>
      </p:sp>
      <p:sp>
        <p:nvSpPr>
          <p:cNvPr id="30" name="Text Placeholder 29">
            <a:extLst>
              <a:ext uri="{FF2B5EF4-FFF2-40B4-BE49-F238E27FC236}">
                <a16:creationId xmlns:a16="http://schemas.microsoft.com/office/drawing/2014/main" id="{1EFC430D-72A4-4621-B925-EF512B142F6F}"/>
              </a:ext>
            </a:extLst>
          </p:cNvPr>
          <p:cNvSpPr>
            <a:spLocks noGrp="1"/>
          </p:cNvSpPr>
          <p:nvPr>
            <p:ph type="body" sz="quarter" idx="31"/>
          </p:nvPr>
        </p:nvSpPr>
        <p:spPr/>
        <p:txBody>
          <a:bodyPr/>
          <a:lstStyle/>
          <a:p>
            <a:r>
              <a:rPr lang="en-GB" dirty="0"/>
              <a:t>11</a:t>
            </a:r>
          </a:p>
        </p:txBody>
      </p:sp>
      <p:sp>
        <p:nvSpPr>
          <p:cNvPr id="8" name="Text Placeholder 7">
            <a:extLst>
              <a:ext uri="{FF2B5EF4-FFF2-40B4-BE49-F238E27FC236}">
                <a16:creationId xmlns:a16="http://schemas.microsoft.com/office/drawing/2014/main" id="{26AFDDE7-2683-47A0-81A4-8ACE8C2889D9}"/>
              </a:ext>
            </a:extLst>
          </p:cNvPr>
          <p:cNvSpPr>
            <a:spLocks noGrp="1"/>
          </p:cNvSpPr>
          <p:nvPr>
            <p:ph type="body" sz="quarter" idx="18"/>
          </p:nvPr>
        </p:nvSpPr>
        <p:spPr/>
        <p:txBody>
          <a:bodyPr>
            <a:normAutofit fontScale="77500" lnSpcReduction="20000"/>
          </a:bodyPr>
          <a:lstStyle/>
          <a:p>
            <a:r>
              <a:rPr lang="en-GB" dirty="0"/>
              <a:t>Awareness and usage of FEEE and Tax-free childcare</a:t>
            </a:r>
          </a:p>
        </p:txBody>
      </p:sp>
      <p:sp>
        <p:nvSpPr>
          <p:cNvPr id="31" name="Text Placeholder 30">
            <a:extLst>
              <a:ext uri="{FF2B5EF4-FFF2-40B4-BE49-F238E27FC236}">
                <a16:creationId xmlns:a16="http://schemas.microsoft.com/office/drawing/2014/main" id="{338699F6-D5C2-490D-832B-23C2E3D5B7F4}"/>
              </a:ext>
            </a:extLst>
          </p:cNvPr>
          <p:cNvSpPr>
            <a:spLocks noGrp="1"/>
          </p:cNvSpPr>
          <p:nvPr>
            <p:ph type="body" sz="quarter" idx="32"/>
          </p:nvPr>
        </p:nvSpPr>
        <p:spPr/>
        <p:txBody>
          <a:bodyPr/>
          <a:lstStyle/>
          <a:p>
            <a:r>
              <a:rPr lang="en-GB" dirty="0"/>
              <a:t>12</a:t>
            </a:r>
          </a:p>
        </p:txBody>
      </p:sp>
      <p:sp>
        <p:nvSpPr>
          <p:cNvPr id="10" name="Text Placeholder 9">
            <a:extLst>
              <a:ext uri="{FF2B5EF4-FFF2-40B4-BE49-F238E27FC236}">
                <a16:creationId xmlns:a16="http://schemas.microsoft.com/office/drawing/2014/main" id="{24EB72F2-6F61-4232-B477-C4B33C18BEA5}"/>
              </a:ext>
            </a:extLst>
          </p:cNvPr>
          <p:cNvSpPr>
            <a:spLocks noGrp="1"/>
          </p:cNvSpPr>
          <p:nvPr>
            <p:ph type="body" sz="quarter" idx="20"/>
          </p:nvPr>
        </p:nvSpPr>
        <p:spPr/>
        <p:txBody>
          <a:bodyPr>
            <a:normAutofit/>
          </a:bodyPr>
          <a:lstStyle/>
          <a:p>
            <a:r>
              <a:rPr lang="en-GB" sz="2200" dirty="0"/>
              <a:t>Open ended comments</a:t>
            </a:r>
          </a:p>
        </p:txBody>
      </p:sp>
      <p:sp>
        <p:nvSpPr>
          <p:cNvPr id="32" name="Text Placeholder 31">
            <a:extLst>
              <a:ext uri="{FF2B5EF4-FFF2-40B4-BE49-F238E27FC236}">
                <a16:creationId xmlns:a16="http://schemas.microsoft.com/office/drawing/2014/main" id="{A64DECC3-D88B-49AA-8DEF-90076D329727}"/>
              </a:ext>
            </a:extLst>
          </p:cNvPr>
          <p:cNvSpPr>
            <a:spLocks noGrp="1"/>
          </p:cNvSpPr>
          <p:nvPr>
            <p:ph type="body" sz="quarter" idx="33"/>
          </p:nvPr>
        </p:nvSpPr>
        <p:spPr/>
        <p:txBody>
          <a:bodyPr/>
          <a:lstStyle/>
          <a:p>
            <a:r>
              <a:rPr lang="en-GB" dirty="0"/>
              <a:t>13</a:t>
            </a:r>
          </a:p>
        </p:txBody>
      </p:sp>
      <p:sp>
        <p:nvSpPr>
          <p:cNvPr id="37" name="Footer Placeholder 36" descr="Produced by Essex County Council Strategy Insight and Engagement&#10;">
            <a:extLst>
              <a:ext uri="{FF2B5EF4-FFF2-40B4-BE49-F238E27FC236}">
                <a16:creationId xmlns:a16="http://schemas.microsoft.com/office/drawing/2014/main" id="{0BFB277B-CED1-4FD3-B246-C2B9615CA1EB}"/>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36" name="Date Placeholder 35" descr="Date">
            <a:extLst>
              <a:ext uri="{FF2B5EF4-FFF2-40B4-BE49-F238E27FC236}">
                <a16:creationId xmlns:a16="http://schemas.microsoft.com/office/drawing/2014/main" id="{864D951B-2777-42ED-ABE5-4FF7D7DBF265}"/>
              </a:ext>
            </a:extLst>
          </p:cNvPr>
          <p:cNvSpPr>
            <a:spLocks noGrp="1"/>
          </p:cNvSpPr>
          <p:nvPr>
            <p:ph type="dt" sz="half" idx="10"/>
          </p:nvPr>
        </p:nvSpPr>
        <p:spPr/>
        <p:txBody>
          <a:bodyPr/>
          <a:lstStyle/>
          <a:p>
            <a:fld id="{90725AA4-1374-49A6-8C1B-ECB3DB925385}" type="datetime1">
              <a:rPr lang="en-GB" smtClean="0"/>
              <a:t>19/03/2021</a:t>
            </a:fld>
            <a:endParaRPr lang="en-GB" dirty="0"/>
          </a:p>
        </p:txBody>
      </p:sp>
      <p:sp>
        <p:nvSpPr>
          <p:cNvPr id="38" name="Slide Number Placeholder 37" descr="Slide number">
            <a:extLst>
              <a:ext uri="{FF2B5EF4-FFF2-40B4-BE49-F238E27FC236}">
                <a16:creationId xmlns:a16="http://schemas.microsoft.com/office/drawing/2014/main" id="{2E8B6A81-D019-4938-9A2A-85223C79B024}"/>
              </a:ext>
            </a:extLst>
          </p:cNvPr>
          <p:cNvSpPr>
            <a:spLocks noGrp="1"/>
          </p:cNvSpPr>
          <p:nvPr>
            <p:ph type="sldNum" sz="quarter" idx="12"/>
          </p:nvPr>
        </p:nvSpPr>
        <p:spPr/>
        <p:txBody>
          <a:bodyPr/>
          <a:lstStyle/>
          <a:p>
            <a:r>
              <a:rPr lang="en-GB" dirty="0"/>
              <a:t>|   </a:t>
            </a:r>
            <a:fld id="{5898CC38-F149-5B45-A1B4-290B41364A0C}" type="slidenum">
              <a:rPr lang="en-GB" smtClean="0"/>
              <a:pPr/>
              <a:t>3</a:t>
            </a:fld>
            <a:endParaRPr lang="en-GB" dirty="0"/>
          </a:p>
        </p:txBody>
      </p:sp>
      <p:pic>
        <p:nvPicPr>
          <p:cNvPr id="27" name="Picture 26" descr="A picture containing person, baby&#10;&#10;Description automatically generated">
            <a:extLst>
              <a:ext uri="{FF2B5EF4-FFF2-40B4-BE49-F238E27FC236}">
                <a16:creationId xmlns:a16="http://schemas.microsoft.com/office/drawing/2014/main" id="{547A37C3-26D2-4A07-B9C2-F5817D0DC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025" y="3429000"/>
            <a:ext cx="5143500" cy="3429000"/>
          </a:xfrm>
          <a:prstGeom prst="rect">
            <a:avLst/>
          </a:prstGeom>
        </p:spPr>
      </p:pic>
      <p:sp>
        <p:nvSpPr>
          <p:cNvPr id="3" name="Text Placeholder 2">
            <a:extLst>
              <a:ext uri="{FF2B5EF4-FFF2-40B4-BE49-F238E27FC236}">
                <a16:creationId xmlns:a16="http://schemas.microsoft.com/office/drawing/2014/main" id="{DD9CD818-6E30-4581-A854-69B182AC6201}"/>
              </a:ext>
            </a:extLst>
          </p:cNvPr>
          <p:cNvSpPr>
            <a:spLocks noGrp="1"/>
          </p:cNvSpPr>
          <p:nvPr>
            <p:ph type="body" sz="quarter" idx="22"/>
          </p:nvPr>
        </p:nvSpPr>
        <p:spPr/>
        <p:txBody>
          <a:bodyPr>
            <a:normAutofit/>
          </a:bodyPr>
          <a:lstStyle/>
          <a:p>
            <a:r>
              <a:rPr lang="en-GB" sz="2200" dirty="0"/>
              <a:t>Further resources</a:t>
            </a:r>
          </a:p>
        </p:txBody>
      </p:sp>
    </p:spTree>
    <p:extLst>
      <p:ext uri="{BB962C8B-B14F-4D97-AF65-F5344CB8AC3E}">
        <p14:creationId xmlns:p14="http://schemas.microsoft.com/office/powerpoint/2010/main" val="1929735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normAutofit/>
          </a:bodyPr>
          <a:lstStyle/>
          <a:p>
            <a:r>
              <a:rPr lang="en-GB" dirty="0"/>
              <a:t>Getting ready for school</a:t>
            </a:r>
          </a:p>
        </p:txBody>
      </p:sp>
      <p:sp>
        <p:nvSpPr>
          <p:cNvPr id="3" name="Text Placeholder 2">
            <a:extLst>
              <a:ext uri="{FF2B5EF4-FFF2-40B4-BE49-F238E27FC236}">
                <a16:creationId xmlns:a16="http://schemas.microsoft.com/office/drawing/2014/main" id="{09D28183-D227-4D14-B858-8452DD3DDA5B}"/>
              </a:ext>
            </a:extLst>
          </p:cNvPr>
          <p:cNvSpPr>
            <a:spLocks noGrp="1"/>
          </p:cNvSpPr>
          <p:nvPr>
            <p:ph type="body" idx="1"/>
          </p:nvPr>
        </p:nvSpPr>
        <p:spPr/>
        <p:txBody>
          <a:bodyPr>
            <a:normAutofit fontScale="85000" lnSpcReduction="20000"/>
          </a:bodyPr>
          <a:lstStyle/>
          <a:p>
            <a:r>
              <a:rPr lang="en-GB" dirty="0"/>
              <a:t>Experiences of starting school in Sept 2019 and 2020</a:t>
            </a:r>
          </a:p>
          <a:p>
            <a:r>
              <a:rPr lang="en-GB" dirty="0"/>
              <a:t>Planning for transitions in Sept 2021</a:t>
            </a:r>
          </a:p>
        </p:txBody>
      </p:sp>
    </p:spTree>
    <p:extLst>
      <p:ext uri="{BB962C8B-B14F-4D97-AF65-F5344CB8AC3E}">
        <p14:creationId xmlns:p14="http://schemas.microsoft.com/office/powerpoint/2010/main" val="810942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9465139" cy="828663"/>
          </a:xfrm>
        </p:spPr>
        <p:txBody>
          <a:bodyPr>
            <a:normAutofit/>
          </a:bodyPr>
          <a:lstStyle/>
          <a:p>
            <a:r>
              <a:rPr lang="en-GB" sz="3200" dirty="0"/>
              <a:t>Experiences of starting school</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31</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1003147"/>
            <a:ext cx="11129394" cy="1200329"/>
          </a:xfrm>
          <a:prstGeom prst="rect">
            <a:avLst/>
          </a:prstGeom>
          <a:noFill/>
        </p:spPr>
        <p:txBody>
          <a:bodyPr wrap="square" rtlCol="0">
            <a:spAutoFit/>
          </a:bodyPr>
          <a:lstStyle/>
          <a:p>
            <a:r>
              <a:rPr lang="en-GB" dirty="0"/>
              <a:t>Around </a:t>
            </a:r>
            <a:r>
              <a:rPr lang="en-GB" b="1" dirty="0"/>
              <a:t>44%</a:t>
            </a:r>
            <a:r>
              <a:rPr lang="en-GB" dirty="0"/>
              <a:t> of respondents (n=516) have a recent experience of their children starting in a Reception class school, or are getting ready for starting school in September 2021. </a:t>
            </a:r>
          </a:p>
          <a:p>
            <a:r>
              <a:rPr lang="en-GB" dirty="0"/>
              <a:t>48% of parents of pre-school children using formal childcare stated they used formal childcare to help their child get ready for school. </a:t>
            </a:r>
          </a:p>
        </p:txBody>
      </p:sp>
      <p:graphicFrame>
        <p:nvGraphicFramePr>
          <p:cNvPr id="11" name="Chart 10">
            <a:extLst>
              <a:ext uri="{FF2B5EF4-FFF2-40B4-BE49-F238E27FC236}">
                <a16:creationId xmlns:a16="http://schemas.microsoft.com/office/drawing/2014/main" id="{22EDA77C-83BC-4001-AD21-6B0072F750E1}"/>
              </a:ext>
            </a:extLst>
          </p:cNvPr>
          <p:cNvGraphicFramePr>
            <a:graphicFrameLocks/>
          </p:cNvGraphicFramePr>
          <p:nvPr>
            <p:extLst>
              <p:ext uri="{D42A27DB-BD31-4B8C-83A1-F6EECF244321}">
                <p14:modId xmlns:p14="http://schemas.microsoft.com/office/powerpoint/2010/main" val="3303715417"/>
              </p:ext>
            </p:extLst>
          </p:nvPr>
        </p:nvGraphicFramePr>
        <p:xfrm>
          <a:off x="293382" y="1826402"/>
          <a:ext cx="3456531" cy="457354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53738895-A01B-4441-8954-A88F286B2F4D}"/>
              </a:ext>
            </a:extLst>
          </p:cNvPr>
          <p:cNvSpPr txBox="1"/>
          <p:nvPr/>
        </p:nvSpPr>
        <p:spPr>
          <a:xfrm>
            <a:off x="9586755" y="2052552"/>
            <a:ext cx="2271645" cy="3970318"/>
          </a:xfrm>
          <a:prstGeom prst="rect">
            <a:avLst/>
          </a:prstGeom>
          <a:noFill/>
        </p:spPr>
        <p:txBody>
          <a:bodyPr wrap="square" rtlCol="0">
            <a:spAutoFit/>
          </a:bodyPr>
          <a:lstStyle/>
          <a:p>
            <a:r>
              <a:rPr lang="en-GB" b="1" dirty="0"/>
              <a:t>Three quarters </a:t>
            </a:r>
            <a:r>
              <a:rPr lang="en-GB" dirty="0"/>
              <a:t>(n=213) of parents felt either </a:t>
            </a:r>
            <a:r>
              <a:rPr lang="en-GB" b="1" dirty="0"/>
              <a:t>confident</a:t>
            </a:r>
            <a:r>
              <a:rPr lang="en-GB" dirty="0"/>
              <a:t> or very confident about their child starting school in Sept 2019 or 2020 – this incudes the pandemic period.</a:t>
            </a:r>
          </a:p>
          <a:p>
            <a:endParaRPr lang="en-GB" dirty="0"/>
          </a:p>
          <a:p>
            <a:r>
              <a:rPr lang="en-GB" b="1" dirty="0"/>
              <a:t>66% </a:t>
            </a:r>
            <a:r>
              <a:rPr lang="en-GB" dirty="0"/>
              <a:t>(n=138) feel </a:t>
            </a:r>
            <a:r>
              <a:rPr lang="en-GB" b="1" dirty="0"/>
              <a:t>confident</a:t>
            </a:r>
            <a:r>
              <a:rPr lang="en-GB" dirty="0"/>
              <a:t> or very confident about </a:t>
            </a:r>
            <a:r>
              <a:rPr lang="en-GB" b="1" dirty="0"/>
              <a:t>Sept 2021 </a:t>
            </a:r>
            <a:r>
              <a:rPr lang="en-GB" dirty="0"/>
              <a:t>start. </a:t>
            </a:r>
          </a:p>
        </p:txBody>
      </p:sp>
      <p:graphicFrame>
        <p:nvGraphicFramePr>
          <p:cNvPr id="19" name="Chart 18">
            <a:extLst>
              <a:ext uri="{FF2B5EF4-FFF2-40B4-BE49-F238E27FC236}">
                <a16:creationId xmlns:a16="http://schemas.microsoft.com/office/drawing/2014/main" id="{D3C5D8BF-F606-4506-A228-C48E614E0641}"/>
              </a:ext>
            </a:extLst>
          </p:cNvPr>
          <p:cNvGraphicFramePr>
            <a:graphicFrameLocks/>
          </p:cNvGraphicFramePr>
          <p:nvPr>
            <p:extLst>
              <p:ext uri="{D42A27DB-BD31-4B8C-83A1-F6EECF244321}">
                <p14:modId xmlns:p14="http://schemas.microsoft.com/office/powerpoint/2010/main" val="2910114268"/>
              </p:ext>
            </p:extLst>
          </p:nvPr>
        </p:nvGraphicFramePr>
        <p:xfrm>
          <a:off x="4142574" y="1931189"/>
          <a:ext cx="5143074" cy="4306959"/>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51762588-60A0-4B9E-9E02-2C738CA1C537}"/>
              </a:ext>
            </a:extLst>
          </p:cNvPr>
          <p:cNvCxnSpPr/>
          <p:nvPr/>
        </p:nvCxnSpPr>
        <p:spPr>
          <a:xfrm>
            <a:off x="3811467" y="2299357"/>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287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62931" y="367208"/>
            <a:ext cx="9465139" cy="828663"/>
          </a:xfrm>
        </p:spPr>
        <p:txBody>
          <a:bodyPr>
            <a:normAutofit/>
          </a:bodyPr>
          <a:lstStyle/>
          <a:p>
            <a:r>
              <a:rPr lang="en-GB" sz="3200" dirty="0"/>
              <a:t>Experiences of starting school in 2019 or 2020</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32</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1003147"/>
            <a:ext cx="10968706" cy="646331"/>
          </a:xfrm>
          <a:prstGeom prst="rect">
            <a:avLst/>
          </a:prstGeom>
          <a:noFill/>
        </p:spPr>
        <p:txBody>
          <a:bodyPr wrap="square" rtlCol="0">
            <a:spAutoFit/>
          </a:bodyPr>
          <a:lstStyle/>
          <a:p>
            <a:r>
              <a:rPr lang="en-GB" b="1" dirty="0"/>
              <a:t>Majority</a:t>
            </a:r>
            <a:r>
              <a:rPr lang="en-GB" dirty="0"/>
              <a:t> (86%; n=246) had either an </a:t>
            </a:r>
            <a:r>
              <a:rPr lang="en-GB" b="1" dirty="0"/>
              <a:t>excellent or good experience </a:t>
            </a:r>
            <a:r>
              <a:rPr lang="en-GB" dirty="0"/>
              <a:t>of starting school, despite some children experiencing this under coronavirus conditions. </a:t>
            </a:r>
          </a:p>
        </p:txBody>
      </p:sp>
      <p:sp>
        <p:nvSpPr>
          <p:cNvPr id="5" name="TextBox 4">
            <a:extLst>
              <a:ext uri="{FF2B5EF4-FFF2-40B4-BE49-F238E27FC236}">
                <a16:creationId xmlns:a16="http://schemas.microsoft.com/office/drawing/2014/main" id="{A50E20E6-883B-40EE-A90A-08D7F13BEE83}"/>
              </a:ext>
            </a:extLst>
          </p:cNvPr>
          <p:cNvSpPr txBox="1"/>
          <p:nvPr/>
        </p:nvSpPr>
        <p:spPr>
          <a:xfrm>
            <a:off x="562931" y="1743624"/>
            <a:ext cx="6160146" cy="4801314"/>
          </a:xfrm>
          <a:prstGeom prst="rect">
            <a:avLst/>
          </a:prstGeom>
          <a:noFill/>
        </p:spPr>
        <p:txBody>
          <a:bodyPr wrap="square" rtlCol="0">
            <a:spAutoFit/>
          </a:bodyPr>
          <a:lstStyle/>
          <a:p>
            <a:r>
              <a:rPr lang="en-GB" dirty="0"/>
              <a:t>Parents complemented schools on the extra effort they made to help children settle into the school environment and keep parents informed. </a:t>
            </a:r>
            <a:r>
              <a:rPr lang="en-GB" b="1" dirty="0"/>
              <a:t>Good communication received from schools</a:t>
            </a:r>
            <a:r>
              <a:rPr lang="en-GB" dirty="0"/>
              <a:t> prior to starting was </a:t>
            </a:r>
            <a:r>
              <a:rPr lang="en-GB" b="1" dirty="0"/>
              <a:t>key</a:t>
            </a:r>
            <a:r>
              <a:rPr lang="en-GB" dirty="0"/>
              <a:t> to the overall positive experience, including virtual tours, videos and Zoom calls; some schools held socially distanced face-to-face events. Some schools adopted staggered starts, others did not – either seemed to work well for parents and children; most could see the benefit of either approach. Parents felt that adequate safety measures have been put into place, teachers were welcoming and friendly. </a:t>
            </a:r>
          </a:p>
          <a:p>
            <a:endParaRPr lang="en-GB" dirty="0"/>
          </a:p>
          <a:p>
            <a:r>
              <a:rPr lang="en-GB" b="1" dirty="0"/>
              <a:t>Negative experiences </a:t>
            </a:r>
            <a:r>
              <a:rPr lang="en-GB" dirty="0"/>
              <a:t>were caused mostly by </a:t>
            </a:r>
            <a:r>
              <a:rPr lang="en-GB" b="1" dirty="0"/>
              <a:t>poor communication </a:t>
            </a:r>
            <a:r>
              <a:rPr lang="en-GB" dirty="0"/>
              <a:t>from the school, making parents and children feel unprepared. Staggered starts were viewed as inconvenient for working parents.</a:t>
            </a:r>
          </a:p>
        </p:txBody>
      </p:sp>
      <p:sp>
        <p:nvSpPr>
          <p:cNvPr id="12" name="TextBox 11">
            <a:extLst>
              <a:ext uri="{FF2B5EF4-FFF2-40B4-BE49-F238E27FC236}">
                <a16:creationId xmlns:a16="http://schemas.microsoft.com/office/drawing/2014/main" id="{1247BF15-B1BE-44B4-B511-6087C95D8E58}"/>
              </a:ext>
            </a:extLst>
          </p:cNvPr>
          <p:cNvSpPr txBox="1"/>
          <p:nvPr/>
        </p:nvSpPr>
        <p:spPr>
          <a:xfrm>
            <a:off x="6879799" y="5200723"/>
            <a:ext cx="4749270" cy="923330"/>
          </a:xfrm>
          <a:prstGeom prst="rect">
            <a:avLst/>
          </a:prstGeom>
          <a:noFill/>
          <a:ln w="28575">
            <a:solidFill>
              <a:schemeClr val="accent4"/>
            </a:solidFill>
          </a:ln>
        </p:spPr>
        <p:txBody>
          <a:bodyPr wrap="square" rtlCol="0">
            <a:spAutoFit/>
          </a:bodyPr>
          <a:lstStyle/>
          <a:p>
            <a:r>
              <a:rPr lang="en-GB" i="1" dirty="0"/>
              <a:t>“A longer transition period than they would have had in previous years and no childcare to help which made it difficult with work.” </a:t>
            </a:r>
          </a:p>
        </p:txBody>
      </p:sp>
      <p:sp>
        <p:nvSpPr>
          <p:cNvPr id="13" name="TextBox 12">
            <a:extLst>
              <a:ext uri="{FF2B5EF4-FFF2-40B4-BE49-F238E27FC236}">
                <a16:creationId xmlns:a16="http://schemas.microsoft.com/office/drawing/2014/main" id="{25BBD952-61EC-4988-B7B4-BD3FD97F6815}"/>
              </a:ext>
            </a:extLst>
          </p:cNvPr>
          <p:cNvSpPr txBox="1"/>
          <p:nvPr/>
        </p:nvSpPr>
        <p:spPr>
          <a:xfrm>
            <a:off x="6879798" y="1699192"/>
            <a:ext cx="4749270" cy="1200329"/>
          </a:xfrm>
          <a:prstGeom prst="rect">
            <a:avLst/>
          </a:prstGeom>
          <a:noFill/>
          <a:ln w="28575">
            <a:solidFill>
              <a:schemeClr val="accent6"/>
            </a:solidFill>
          </a:ln>
        </p:spPr>
        <p:txBody>
          <a:bodyPr wrap="square" rtlCol="0">
            <a:spAutoFit/>
          </a:bodyPr>
          <a:lstStyle/>
          <a:p>
            <a:r>
              <a:rPr lang="en-GB" i="1" dirty="0"/>
              <a:t>“The setting has made a massive effort to make everything as safe as possible ensuring children don't miss out on much needed fun and interaction with peers.” </a:t>
            </a:r>
          </a:p>
        </p:txBody>
      </p:sp>
      <p:sp>
        <p:nvSpPr>
          <p:cNvPr id="15" name="TextBox 14">
            <a:extLst>
              <a:ext uri="{FF2B5EF4-FFF2-40B4-BE49-F238E27FC236}">
                <a16:creationId xmlns:a16="http://schemas.microsoft.com/office/drawing/2014/main" id="{AC6F8B89-F031-4260-9FAD-7A56B7445280}"/>
              </a:ext>
            </a:extLst>
          </p:cNvPr>
          <p:cNvSpPr txBox="1"/>
          <p:nvPr/>
        </p:nvSpPr>
        <p:spPr>
          <a:xfrm>
            <a:off x="6879798" y="3034459"/>
            <a:ext cx="4749270" cy="2031325"/>
          </a:xfrm>
          <a:prstGeom prst="rect">
            <a:avLst/>
          </a:prstGeom>
          <a:noFill/>
          <a:ln w="28575">
            <a:solidFill>
              <a:schemeClr val="accent6"/>
            </a:solidFill>
          </a:ln>
        </p:spPr>
        <p:txBody>
          <a:bodyPr wrap="square" rtlCol="0">
            <a:spAutoFit/>
          </a:bodyPr>
          <a:lstStyle/>
          <a:p>
            <a:r>
              <a:rPr lang="en-GB" i="1" dirty="0"/>
              <a:t>“School tried really hard to still provide a transition into school for children (with doorstep visits) and for parents (with online meetings and calls). School staff have been so nurturing and seemed very prepared for any possible difficulties after such a long gap from education.” </a:t>
            </a:r>
          </a:p>
        </p:txBody>
      </p:sp>
    </p:spTree>
    <p:extLst>
      <p:ext uri="{BB962C8B-B14F-4D97-AF65-F5344CB8AC3E}">
        <p14:creationId xmlns:p14="http://schemas.microsoft.com/office/powerpoint/2010/main" val="2230995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5C513F6D-47E5-4599-A867-51BD3D3A7B5B}"/>
              </a:ext>
            </a:extLst>
          </p:cNvPr>
          <p:cNvGraphicFramePr/>
          <p:nvPr>
            <p:extLst>
              <p:ext uri="{D42A27DB-BD31-4B8C-83A1-F6EECF244321}">
                <p14:modId xmlns:p14="http://schemas.microsoft.com/office/powerpoint/2010/main" val="2689826456"/>
              </p:ext>
            </p:extLst>
          </p:nvPr>
        </p:nvGraphicFramePr>
        <p:xfrm>
          <a:off x="5846561" y="2309716"/>
          <a:ext cx="6199730" cy="2998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FB4E366D-5CF7-4475-B520-624126C41038}"/>
              </a:ext>
            </a:extLst>
          </p:cNvPr>
          <p:cNvGraphicFramePr/>
          <p:nvPr>
            <p:extLst>
              <p:ext uri="{D42A27DB-BD31-4B8C-83A1-F6EECF244321}">
                <p14:modId xmlns:p14="http://schemas.microsoft.com/office/powerpoint/2010/main" val="3073092748"/>
              </p:ext>
            </p:extLst>
          </p:nvPr>
        </p:nvGraphicFramePr>
        <p:xfrm>
          <a:off x="93471" y="2279686"/>
          <a:ext cx="5874236" cy="2929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08812FD4-2293-45A8-8C14-6265692F4488}"/>
              </a:ext>
            </a:extLst>
          </p:cNvPr>
          <p:cNvGraphicFramePr/>
          <p:nvPr>
            <p:extLst>
              <p:ext uri="{D42A27DB-BD31-4B8C-83A1-F6EECF244321}">
                <p14:modId xmlns:p14="http://schemas.microsoft.com/office/powerpoint/2010/main" val="1920390064"/>
              </p:ext>
            </p:extLst>
          </p:nvPr>
        </p:nvGraphicFramePr>
        <p:xfrm>
          <a:off x="5829534" y="2261826"/>
          <a:ext cx="6199730" cy="29984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4E5BADAC-E58B-4F81-830B-40A13C809C40}"/>
              </a:ext>
            </a:extLst>
          </p:cNvPr>
          <p:cNvGraphicFramePr/>
          <p:nvPr>
            <p:extLst>
              <p:ext uri="{D42A27DB-BD31-4B8C-83A1-F6EECF244321}">
                <p14:modId xmlns:p14="http://schemas.microsoft.com/office/powerpoint/2010/main" val="2047813356"/>
              </p:ext>
            </p:extLst>
          </p:nvPr>
        </p:nvGraphicFramePr>
        <p:xfrm>
          <a:off x="76444" y="2231796"/>
          <a:ext cx="5874236" cy="292957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379428" y="103070"/>
            <a:ext cx="9465139" cy="584988"/>
          </a:xfrm>
        </p:spPr>
        <p:txBody>
          <a:bodyPr>
            <a:normAutofit fontScale="90000"/>
          </a:bodyPr>
          <a:lstStyle/>
          <a:p>
            <a:r>
              <a:rPr lang="en-GB" sz="3200" dirty="0"/>
              <a:t>Parents’ information needs around ‘starting school’ </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33</a:t>
            </a:fld>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3821230" y="1526307"/>
            <a:ext cx="1681422" cy="207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97</a:t>
            </a:r>
          </a:p>
        </p:txBody>
      </p:sp>
      <p:sp>
        <p:nvSpPr>
          <p:cNvPr id="4" name="Rectangle 3">
            <a:extLst>
              <a:ext uri="{FF2B5EF4-FFF2-40B4-BE49-F238E27FC236}">
                <a16:creationId xmlns:a16="http://schemas.microsoft.com/office/drawing/2014/main" id="{74A14EDF-8F69-49B2-BBA5-C0279886DF3A}"/>
              </a:ext>
            </a:extLst>
          </p:cNvPr>
          <p:cNvSpPr/>
          <p:nvPr/>
        </p:nvSpPr>
        <p:spPr>
          <a:xfrm>
            <a:off x="5846561" y="1228725"/>
            <a:ext cx="498880" cy="4172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391303" y="465833"/>
            <a:ext cx="11237765" cy="923330"/>
          </a:xfrm>
          <a:prstGeom prst="rect">
            <a:avLst/>
          </a:prstGeom>
          <a:noFill/>
        </p:spPr>
        <p:txBody>
          <a:bodyPr wrap="square" rtlCol="0">
            <a:spAutoFit/>
          </a:bodyPr>
          <a:lstStyle/>
          <a:p>
            <a:r>
              <a:rPr lang="en-GB" dirty="0"/>
              <a:t>For the children that had started, their parents wanted guidance/ a checklist of what their child should be able to do before starting school. For children preparing to start, their parents also wanted this guidance, as well as more communication on applying for school, and face-to-face school visits were very important.  </a:t>
            </a:r>
            <a:endParaRPr lang="en-GB" b="1" dirty="0"/>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6030984" y="1658918"/>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6451F72-0DDF-4E9B-8A74-5143EC274A29}"/>
              </a:ext>
            </a:extLst>
          </p:cNvPr>
          <p:cNvSpPr txBox="1"/>
          <p:nvPr/>
        </p:nvSpPr>
        <p:spPr>
          <a:xfrm>
            <a:off x="459618" y="1737553"/>
            <a:ext cx="5294732" cy="646331"/>
          </a:xfrm>
          <a:prstGeom prst="rect">
            <a:avLst/>
          </a:prstGeom>
          <a:noFill/>
        </p:spPr>
        <p:txBody>
          <a:bodyPr wrap="square" rtlCol="0">
            <a:spAutoFit/>
          </a:bodyPr>
          <a:lstStyle/>
          <a:p>
            <a:r>
              <a:rPr lang="en-GB" b="1" dirty="0">
                <a:solidFill>
                  <a:schemeClr val="accent1"/>
                </a:solidFill>
              </a:rPr>
              <a:t>In hindsight, parents would have liked to have known (Q82): </a:t>
            </a:r>
          </a:p>
        </p:txBody>
      </p:sp>
      <p:sp>
        <p:nvSpPr>
          <p:cNvPr id="12" name="TextBox 11">
            <a:extLst>
              <a:ext uri="{FF2B5EF4-FFF2-40B4-BE49-F238E27FC236}">
                <a16:creationId xmlns:a16="http://schemas.microsoft.com/office/drawing/2014/main" id="{63C64CAC-3930-4342-BE29-F26312F18E7E}"/>
              </a:ext>
            </a:extLst>
          </p:cNvPr>
          <p:cNvSpPr txBox="1"/>
          <p:nvPr/>
        </p:nvSpPr>
        <p:spPr>
          <a:xfrm>
            <a:off x="6334336" y="1734244"/>
            <a:ext cx="5294732" cy="646331"/>
          </a:xfrm>
          <a:prstGeom prst="rect">
            <a:avLst/>
          </a:prstGeom>
          <a:noFill/>
        </p:spPr>
        <p:txBody>
          <a:bodyPr wrap="square" rtlCol="0">
            <a:spAutoFit/>
          </a:bodyPr>
          <a:lstStyle/>
          <a:p>
            <a:r>
              <a:rPr lang="en-GB" b="1" dirty="0">
                <a:solidFill>
                  <a:schemeClr val="accent1"/>
                </a:solidFill>
              </a:rPr>
              <a:t>Parents of children starting school in the future would like to know (Q87): </a:t>
            </a:r>
          </a:p>
        </p:txBody>
      </p:sp>
      <p:sp>
        <p:nvSpPr>
          <p:cNvPr id="14" name="Rectangle 13">
            <a:extLst>
              <a:ext uri="{FF2B5EF4-FFF2-40B4-BE49-F238E27FC236}">
                <a16:creationId xmlns:a16="http://schemas.microsoft.com/office/drawing/2014/main" id="{382737E1-2027-48F3-97DA-4A98B3E6E86C}"/>
              </a:ext>
            </a:extLst>
          </p:cNvPr>
          <p:cNvSpPr/>
          <p:nvPr/>
        </p:nvSpPr>
        <p:spPr>
          <a:xfrm>
            <a:off x="9536813" y="1466984"/>
            <a:ext cx="1681422" cy="26726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100</a:t>
            </a:r>
          </a:p>
        </p:txBody>
      </p:sp>
      <p:sp>
        <p:nvSpPr>
          <p:cNvPr id="16" name="TextBox 15">
            <a:extLst>
              <a:ext uri="{FF2B5EF4-FFF2-40B4-BE49-F238E27FC236}">
                <a16:creationId xmlns:a16="http://schemas.microsoft.com/office/drawing/2014/main" id="{4667AD32-ECB3-44A5-AE8D-D45CD3019A25}"/>
              </a:ext>
            </a:extLst>
          </p:cNvPr>
          <p:cNvSpPr txBox="1"/>
          <p:nvPr/>
        </p:nvSpPr>
        <p:spPr>
          <a:xfrm>
            <a:off x="356775" y="5190945"/>
            <a:ext cx="5500417" cy="1323439"/>
          </a:xfrm>
          <a:prstGeom prst="rect">
            <a:avLst/>
          </a:prstGeom>
          <a:noFill/>
          <a:ln w="28575">
            <a:solidFill>
              <a:schemeClr val="accent1"/>
            </a:solidFill>
          </a:ln>
        </p:spPr>
        <p:txBody>
          <a:bodyPr wrap="square" rtlCol="0">
            <a:spAutoFit/>
          </a:bodyPr>
          <a:lstStyle/>
          <a:p>
            <a:r>
              <a:rPr lang="en-GB" sz="1600" i="1" dirty="0"/>
              <a:t>“I literally got one letter in the post and that was it. My child was not at all ready for school. I would have liked something for children who may have more trouble adjusting to the change. Also, something relating to helping children affected by lockdown who are starting school.”</a:t>
            </a:r>
          </a:p>
        </p:txBody>
      </p:sp>
      <p:sp>
        <p:nvSpPr>
          <p:cNvPr id="18" name="TextBox 17">
            <a:extLst>
              <a:ext uri="{FF2B5EF4-FFF2-40B4-BE49-F238E27FC236}">
                <a16:creationId xmlns:a16="http://schemas.microsoft.com/office/drawing/2014/main" id="{991B8ACD-6A31-45AE-8F1B-2583303772E4}"/>
              </a:ext>
            </a:extLst>
          </p:cNvPr>
          <p:cNvSpPr txBox="1"/>
          <p:nvPr/>
        </p:nvSpPr>
        <p:spPr>
          <a:xfrm>
            <a:off x="6201101" y="5213207"/>
            <a:ext cx="5500417" cy="1323439"/>
          </a:xfrm>
          <a:prstGeom prst="rect">
            <a:avLst/>
          </a:prstGeom>
          <a:noFill/>
          <a:ln w="28575">
            <a:solidFill>
              <a:schemeClr val="accent1"/>
            </a:solidFill>
          </a:ln>
        </p:spPr>
        <p:txBody>
          <a:bodyPr wrap="square" rtlCol="0">
            <a:spAutoFit/>
          </a:bodyPr>
          <a:lstStyle/>
          <a:p>
            <a:pPr lvl="0"/>
            <a:r>
              <a:rPr lang="en-GB" sz="1600" i="1" dirty="0"/>
              <a:t>“It has been incredibly difficult to not have the option of looking around schools. It feels like making an incredibly important decision, blind. I was lucky enough to look round one school and it was managed very safely. I have no idea why others couldn't have done the same.”</a:t>
            </a:r>
            <a:endParaRPr lang="en-GB" sz="1600" dirty="0"/>
          </a:p>
        </p:txBody>
      </p:sp>
    </p:spTree>
    <p:extLst>
      <p:ext uri="{BB962C8B-B14F-4D97-AF65-F5344CB8AC3E}">
        <p14:creationId xmlns:p14="http://schemas.microsoft.com/office/powerpoint/2010/main" val="121343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0E78-B5AC-420C-AEF6-DA69F6CBBC2A}"/>
              </a:ext>
            </a:extLst>
          </p:cNvPr>
          <p:cNvSpPr>
            <a:spLocks noGrp="1"/>
          </p:cNvSpPr>
          <p:nvPr>
            <p:ph type="title"/>
          </p:nvPr>
        </p:nvSpPr>
        <p:spPr/>
        <p:txBody>
          <a:bodyPr/>
          <a:lstStyle/>
          <a:p>
            <a:r>
              <a:rPr lang="en-GB" dirty="0"/>
              <a:t>Term of birth </a:t>
            </a:r>
          </a:p>
        </p:txBody>
      </p:sp>
      <p:sp>
        <p:nvSpPr>
          <p:cNvPr id="3" name="Text Placeholder 2">
            <a:extLst>
              <a:ext uri="{FF2B5EF4-FFF2-40B4-BE49-F238E27FC236}">
                <a16:creationId xmlns:a16="http://schemas.microsoft.com/office/drawing/2014/main" id="{C93C8DA9-0EA4-4B0B-8FA2-F73B9B211C16}"/>
              </a:ext>
            </a:extLst>
          </p:cNvPr>
          <p:cNvSpPr>
            <a:spLocks noGrp="1"/>
          </p:cNvSpPr>
          <p:nvPr>
            <p:ph type="body" idx="1"/>
          </p:nvPr>
        </p:nvSpPr>
        <p:spPr/>
        <p:txBody>
          <a:bodyPr/>
          <a:lstStyle/>
          <a:p>
            <a:r>
              <a:rPr lang="en-GB" dirty="0"/>
              <a:t>Parents’ concerns about Summer born children starting school</a:t>
            </a:r>
          </a:p>
        </p:txBody>
      </p:sp>
    </p:spTree>
    <p:extLst>
      <p:ext uri="{BB962C8B-B14F-4D97-AF65-F5344CB8AC3E}">
        <p14:creationId xmlns:p14="http://schemas.microsoft.com/office/powerpoint/2010/main" val="1507679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A863-6F87-4BA1-874E-27F9DB1ED1D8}"/>
              </a:ext>
            </a:extLst>
          </p:cNvPr>
          <p:cNvSpPr>
            <a:spLocks noGrp="1"/>
          </p:cNvSpPr>
          <p:nvPr>
            <p:ph type="title"/>
          </p:nvPr>
        </p:nvSpPr>
        <p:spPr>
          <a:xfrm>
            <a:off x="306000" y="68766"/>
            <a:ext cx="11552400" cy="830676"/>
          </a:xfrm>
        </p:spPr>
        <p:txBody>
          <a:bodyPr/>
          <a:lstStyle/>
          <a:p>
            <a:r>
              <a:rPr lang="en-GB" sz="3200" dirty="0">
                <a:solidFill>
                  <a:schemeClr val="accent1"/>
                </a:solidFill>
              </a:rPr>
              <a:t>Term of birth</a:t>
            </a:r>
          </a:p>
        </p:txBody>
      </p:sp>
      <p:sp>
        <p:nvSpPr>
          <p:cNvPr id="6" name="Text Placeholder 5">
            <a:extLst>
              <a:ext uri="{FF2B5EF4-FFF2-40B4-BE49-F238E27FC236}">
                <a16:creationId xmlns:a16="http://schemas.microsoft.com/office/drawing/2014/main" id="{33D1509C-FC0E-4D60-AD10-5F0D24BFD282}"/>
              </a:ext>
            </a:extLst>
          </p:cNvPr>
          <p:cNvSpPr>
            <a:spLocks noGrp="1"/>
          </p:cNvSpPr>
          <p:nvPr>
            <p:ph type="body" sz="quarter" idx="13"/>
          </p:nvPr>
        </p:nvSpPr>
        <p:spPr>
          <a:xfrm>
            <a:off x="319881" y="1081271"/>
            <a:ext cx="11552238" cy="619200"/>
          </a:xfrm>
        </p:spPr>
        <p:txBody>
          <a:bodyPr>
            <a:normAutofit lnSpcReduction="10000"/>
          </a:bodyPr>
          <a:lstStyle/>
          <a:p>
            <a:r>
              <a:rPr lang="en-GB" b="0" dirty="0">
                <a:solidFill>
                  <a:schemeClr val="tx1"/>
                </a:solidFill>
              </a:rPr>
              <a:t>Among both pre-school and school aged children, those born in the Spring term were the least represented. Combined, </a:t>
            </a:r>
            <a:r>
              <a:rPr lang="en-GB" dirty="0">
                <a:solidFill>
                  <a:schemeClr val="tx1"/>
                </a:solidFill>
              </a:rPr>
              <a:t>almost 40% </a:t>
            </a:r>
            <a:r>
              <a:rPr lang="en-GB" b="0" dirty="0">
                <a:solidFill>
                  <a:schemeClr val="tx1"/>
                </a:solidFill>
              </a:rPr>
              <a:t>of children were </a:t>
            </a:r>
            <a:r>
              <a:rPr lang="en-GB" dirty="0">
                <a:solidFill>
                  <a:schemeClr val="tx1"/>
                </a:solidFill>
              </a:rPr>
              <a:t>Summer born</a:t>
            </a:r>
            <a:r>
              <a:rPr lang="en-GB" b="0" dirty="0">
                <a:solidFill>
                  <a:schemeClr val="tx1"/>
                </a:solidFill>
              </a:rPr>
              <a:t>. </a:t>
            </a:r>
          </a:p>
        </p:txBody>
      </p:sp>
      <p:sp>
        <p:nvSpPr>
          <p:cNvPr id="4" name="Footer Placeholder 3">
            <a:extLst>
              <a:ext uri="{FF2B5EF4-FFF2-40B4-BE49-F238E27FC236}">
                <a16:creationId xmlns:a16="http://schemas.microsoft.com/office/drawing/2014/main" id="{487D7310-9D28-486B-8808-70B61ACC9DB8}"/>
              </a:ext>
            </a:extLst>
          </p:cNvPr>
          <p:cNvSpPr>
            <a:spLocks noGrp="1"/>
          </p:cNvSpPr>
          <p:nvPr>
            <p:ph type="ftr" sz="quarter" idx="11"/>
          </p:nvPr>
        </p:nvSpPr>
        <p:spPr/>
        <p:txBody>
          <a:bodyPr/>
          <a:lstStyle/>
          <a:p>
            <a:r>
              <a:rPr lang="en-GB"/>
              <a:t>Produced by Essex County Council Strategy Insight and Engagement</a:t>
            </a:r>
            <a:endParaRPr lang="en-GB" dirty="0"/>
          </a:p>
        </p:txBody>
      </p:sp>
      <p:sp>
        <p:nvSpPr>
          <p:cNvPr id="3" name="Date Placeholder 2">
            <a:extLst>
              <a:ext uri="{FF2B5EF4-FFF2-40B4-BE49-F238E27FC236}">
                <a16:creationId xmlns:a16="http://schemas.microsoft.com/office/drawing/2014/main" id="{9B875DBA-CEF2-4884-B733-B3E8413DD8A6}"/>
              </a:ext>
            </a:extLst>
          </p:cNvPr>
          <p:cNvSpPr>
            <a:spLocks noGrp="1"/>
          </p:cNvSpPr>
          <p:nvPr>
            <p:ph type="dt" sz="half" idx="10"/>
          </p:nvPr>
        </p:nvSpPr>
        <p:spPr/>
        <p:txBody>
          <a:bodyPr/>
          <a:lstStyle/>
          <a:p>
            <a:fld id="{DC13AD85-CE77-4F8C-BEB7-3D123B861324}" type="datetime1">
              <a:rPr lang="en-GB" smtClean="0"/>
              <a:pPr/>
              <a:t>19/03/2021</a:t>
            </a:fld>
            <a:endParaRPr lang="en-GB" dirty="0"/>
          </a:p>
        </p:txBody>
      </p:sp>
      <p:sp>
        <p:nvSpPr>
          <p:cNvPr id="5" name="Slide Number Placeholder 4">
            <a:extLst>
              <a:ext uri="{FF2B5EF4-FFF2-40B4-BE49-F238E27FC236}">
                <a16:creationId xmlns:a16="http://schemas.microsoft.com/office/drawing/2014/main" id="{CE4E41F2-2579-4152-934A-ED409BCD991A}"/>
              </a:ext>
            </a:extLst>
          </p:cNvPr>
          <p:cNvSpPr>
            <a:spLocks noGrp="1"/>
          </p:cNvSpPr>
          <p:nvPr>
            <p:ph type="sldNum" sz="quarter" idx="12"/>
          </p:nvPr>
        </p:nvSpPr>
        <p:spPr/>
        <p:txBody>
          <a:bodyPr/>
          <a:lstStyle/>
          <a:p>
            <a:r>
              <a:rPr lang="en-GB"/>
              <a:t>|   </a:t>
            </a:r>
            <a:fld id="{5898CC38-F149-5B45-A1B4-290B41364A0C}" type="slidenum">
              <a:rPr lang="en-GB" smtClean="0"/>
              <a:pPr/>
              <a:t>35</a:t>
            </a:fld>
            <a:endParaRPr lang="en-GB" dirty="0"/>
          </a:p>
        </p:txBody>
      </p:sp>
      <p:graphicFrame>
        <p:nvGraphicFramePr>
          <p:cNvPr id="11" name="Chart 10">
            <a:extLst>
              <a:ext uri="{FF2B5EF4-FFF2-40B4-BE49-F238E27FC236}">
                <a16:creationId xmlns:a16="http://schemas.microsoft.com/office/drawing/2014/main" id="{BB07A1ED-F1B1-4773-B454-9AE06A73E8D5}"/>
              </a:ext>
            </a:extLst>
          </p:cNvPr>
          <p:cNvGraphicFramePr>
            <a:graphicFrameLocks/>
          </p:cNvGraphicFramePr>
          <p:nvPr>
            <p:extLst>
              <p:ext uri="{D42A27DB-BD31-4B8C-83A1-F6EECF244321}">
                <p14:modId xmlns:p14="http://schemas.microsoft.com/office/powerpoint/2010/main" val="3230643438"/>
              </p:ext>
            </p:extLst>
          </p:nvPr>
        </p:nvGraphicFramePr>
        <p:xfrm>
          <a:off x="1540080" y="1974126"/>
          <a:ext cx="8982554" cy="4314132"/>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339BD9F7-3795-495E-87BC-0C7159769E1B}"/>
              </a:ext>
            </a:extLst>
          </p:cNvPr>
          <p:cNvCxnSpPr/>
          <p:nvPr/>
        </p:nvCxnSpPr>
        <p:spPr>
          <a:xfrm>
            <a:off x="7680960" y="2658794"/>
            <a:ext cx="0" cy="273660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918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A863-6F87-4BA1-874E-27F9DB1ED1D8}"/>
              </a:ext>
            </a:extLst>
          </p:cNvPr>
          <p:cNvSpPr>
            <a:spLocks noGrp="1"/>
          </p:cNvSpPr>
          <p:nvPr>
            <p:ph type="title"/>
          </p:nvPr>
        </p:nvSpPr>
        <p:spPr>
          <a:xfrm>
            <a:off x="306000" y="68766"/>
            <a:ext cx="11552400" cy="830676"/>
          </a:xfrm>
        </p:spPr>
        <p:txBody>
          <a:bodyPr>
            <a:normAutofit fontScale="90000"/>
          </a:bodyPr>
          <a:lstStyle/>
          <a:p>
            <a:r>
              <a:rPr lang="en-GB" sz="3200" dirty="0">
                <a:solidFill>
                  <a:schemeClr val="accent1"/>
                </a:solidFill>
              </a:rPr>
              <a:t>Summer born children – parents’ concerns about starting school </a:t>
            </a:r>
          </a:p>
        </p:txBody>
      </p:sp>
      <p:sp>
        <p:nvSpPr>
          <p:cNvPr id="6" name="Text Placeholder 5">
            <a:extLst>
              <a:ext uri="{FF2B5EF4-FFF2-40B4-BE49-F238E27FC236}">
                <a16:creationId xmlns:a16="http://schemas.microsoft.com/office/drawing/2014/main" id="{33D1509C-FC0E-4D60-AD10-5F0D24BFD282}"/>
              </a:ext>
            </a:extLst>
          </p:cNvPr>
          <p:cNvSpPr>
            <a:spLocks noGrp="1"/>
          </p:cNvSpPr>
          <p:nvPr>
            <p:ph type="body" sz="quarter" idx="13"/>
          </p:nvPr>
        </p:nvSpPr>
        <p:spPr>
          <a:xfrm>
            <a:off x="319881" y="1081270"/>
            <a:ext cx="11552238" cy="1544762"/>
          </a:xfrm>
        </p:spPr>
        <p:txBody>
          <a:bodyPr>
            <a:normAutofit fontScale="92500" lnSpcReduction="10000"/>
          </a:bodyPr>
          <a:lstStyle/>
          <a:p>
            <a:r>
              <a:rPr lang="en-GB" sz="1600" b="0" dirty="0">
                <a:solidFill>
                  <a:schemeClr val="tx1"/>
                </a:solidFill>
              </a:rPr>
              <a:t>From the respondents whose children had started school recently (n=252), just over half (53%; n=134) stated their child was born in the Summer term. </a:t>
            </a:r>
            <a:r>
              <a:rPr lang="en-GB" sz="1600" dirty="0">
                <a:solidFill>
                  <a:schemeClr val="tx1"/>
                </a:solidFill>
              </a:rPr>
              <a:t>Over a third </a:t>
            </a:r>
            <a:r>
              <a:rPr lang="en-GB" sz="1600" b="0" dirty="0">
                <a:solidFill>
                  <a:schemeClr val="tx1"/>
                </a:solidFill>
              </a:rPr>
              <a:t>of these (38%; n=51) </a:t>
            </a:r>
            <a:r>
              <a:rPr lang="en-GB" sz="1600" dirty="0">
                <a:solidFill>
                  <a:schemeClr val="tx1"/>
                </a:solidFill>
              </a:rPr>
              <a:t>had some </a:t>
            </a:r>
            <a:r>
              <a:rPr lang="en-GB" sz="1600" b="0" dirty="0">
                <a:solidFill>
                  <a:schemeClr val="tx1"/>
                </a:solidFill>
              </a:rPr>
              <a:t>specific </a:t>
            </a:r>
            <a:r>
              <a:rPr lang="en-GB" sz="1600" dirty="0">
                <a:solidFill>
                  <a:schemeClr val="tx1"/>
                </a:solidFill>
              </a:rPr>
              <a:t>concerns</a:t>
            </a:r>
            <a:r>
              <a:rPr lang="en-GB" sz="1600" b="0" dirty="0">
                <a:solidFill>
                  <a:schemeClr val="tx1"/>
                </a:solidFill>
              </a:rPr>
              <a:t> about their child being Summer born and starting school. The rest had no concerns. </a:t>
            </a:r>
          </a:p>
          <a:p>
            <a:r>
              <a:rPr lang="en-GB" sz="1600" b="0" dirty="0">
                <a:solidFill>
                  <a:schemeClr val="tx1"/>
                </a:solidFill>
              </a:rPr>
              <a:t>Most frequently, respondents shared a </a:t>
            </a:r>
            <a:r>
              <a:rPr lang="en-GB" sz="1600" dirty="0">
                <a:solidFill>
                  <a:schemeClr val="tx1"/>
                </a:solidFill>
              </a:rPr>
              <a:t>general concern over their child being younger than the other</a:t>
            </a:r>
            <a:r>
              <a:rPr lang="en-GB" sz="1600" b="0" dirty="0">
                <a:solidFill>
                  <a:schemeClr val="tx1"/>
                </a:solidFill>
              </a:rPr>
              <a:t>, especially Autumn born children and being emotionally and developmentally ready for school. This was sometimes combined with having had a limited time at an EY setting, due to their actual age, or due to the </a:t>
            </a:r>
            <a:r>
              <a:rPr lang="en-GB" sz="1600" b="0" dirty="0" err="1">
                <a:solidFill>
                  <a:schemeClr val="tx1"/>
                </a:solidFill>
              </a:rPr>
              <a:t>Covid</a:t>
            </a:r>
            <a:r>
              <a:rPr lang="en-GB" sz="1600" b="0" dirty="0">
                <a:solidFill>
                  <a:schemeClr val="tx1"/>
                </a:solidFill>
              </a:rPr>
              <a:t> lockdown. </a:t>
            </a:r>
          </a:p>
        </p:txBody>
      </p:sp>
      <p:sp>
        <p:nvSpPr>
          <p:cNvPr id="4" name="Footer Placeholder 3">
            <a:extLst>
              <a:ext uri="{FF2B5EF4-FFF2-40B4-BE49-F238E27FC236}">
                <a16:creationId xmlns:a16="http://schemas.microsoft.com/office/drawing/2014/main" id="{487D7310-9D28-486B-8808-70B61ACC9DB8}"/>
              </a:ext>
            </a:extLst>
          </p:cNvPr>
          <p:cNvSpPr>
            <a:spLocks noGrp="1"/>
          </p:cNvSpPr>
          <p:nvPr>
            <p:ph type="ftr" sz="quarter" idx="11"/>
          </p:nvPr>
        </p:nvSpPr>
        <p:spPr/>
        <p:txBody>
          <a:bodyPr/>
          <a:lstStyle/>
          <a:p>
            <a:r>
              <a:rPr lang="en-GB"/>
              <a:t>Produced by Essex County Council Strategy Insight and Engagement</a:t>
            </a:r>
            <a:endParaRPr lang="en-GB" dirty="0"/>
          </a:p>
        </p:txBody>
      </p:sp>
      <p:sp>
        <p:nvSpPr>
          <p:cNvPr id="3" name="Date Placeholder 2">
            <a:extLst>
              <a:ext uri="{FF2B5EF4-FFF2-40B4-BE49-F238E27FC236}">
                <a16:creationId xmlns:a16="http://schemas.microsoft.com/office/drawing/2014/main" id="{9B875DBA-CEF2-4884-B733-B3E8413DD8A6}"/>
              </a:ext>
            </a:extLst>
          </p:cNvPr>
          <p:cNvSpPr>
            <a:spLocks noGrp="1"/>
          </p:cNvSpPr>
          <p:nvPr>
            <p:ph type="dt" sz="half" idx="10"/>
          </p:nvPr>
        </p:nvSpPr>
        <p:spPr/>
        <p:txBody>
          <a:bodyPr/>
          <a:lstStyle/>
          <a:p>
            <a:fld id="{DC13AD85-CE77-4F8C-BEB7-3D123B861324}" type="datetime1">
              <a:rPr lang="en-GB" smtClean="0"/>
              <a:pPr/>
              <a:t>19/03/2021</a:t>
            </a:fld>
            <a:endParaRPr lang="en-GB" dirty="0"/>
          </a:p>
        </p:txBody>
      </p:sp>
      <p:sp>
        <p:nvSpPr>
          <p:cNvPr id="5" name="Slide Number Placeholder 4">
            <a:extLst>
              <a:ext uri="{FF2B5EF4-FFF2-40B4-BE49-F238E27FC236}">
                <a16:creationId xmlns:a16="http://schemas.microsoft.com/office/drawing/2014/main" id="{CE4E41F2-2579-4152-934A-ED409BCD991A}"/>
              </a:ext>
            </a:extLst>
          </p:cNvPr>
          <p:cNvSpPr>
            <a:spLocks noGrp="1"/>
          </p:cNvSpPr>
          <p:nvPr>
            <p:ph type="sldNum" sz="quarter" idx="12"/>
          </p:nvPr>
        </p:nvSpPr>
        <p:spPr/>
        <p:txBody>
          <a:bodyPr/>
          <a:lstStyle/>
          <a:p>
            <a:r>
              <a:rPr lang="en-GB"/>
              <a:t>|   </a:t>
            </a:r>
            <a:fld id="{5898CC38-F149-5B45-A1B4-290B41364A0C}" type="slidenum">
              <a:rPr lang="en-GB" smtClean="0"/>
              <a:pPr/>
              <a:t>36</a:t>
            </a:fld>
            <a:endParaRPr lang="en-GB" dirty="0"/>
          </a:p>
        </p:txBody>
      </p:sp>
      <p:graphicFrame>
        <p:nvGraphicFramePr>
          <p:cNvPr id="8" name="Chart 7">
            <a:extLst>
              <a:ext uri="{FF2B5EF4-FFF2-40B4-BE49-F238E27FC236}">
                <a16:creationId xmlns:a16="http://schemas.microsoft.com/office/drawing/2014/main" id="{4E12D721-CD9B-40CF-8511-9A95AEA5C2F7}"/>
              </a:ext>
            </a:extLst>
          </p:cNvPr>
          <p:cNvGraphicFramePr>
            <a:graphicFrameLocks/>
          </p:cNvGraphicFramePr>
          <p:nvPr>
            <p:extLst>
              <p:ext uri="{D42A27DB-BD31-4B8C-83A1-F6EECF244321}">
                <p14:modId xmlns:p14="http://schemas.microsoft.com/office/powerpoint/2010/main" val="2128237629"/>
              </p:ext>
            </p:extLst>
          </p:nvPr>
        </p:nvGraphicFramePr>
        <p:xfrm>
          <a:off x="580596" y="2626032"/>
          <a:ext cx="11003208" cy="3748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5691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A863-6F87-4BA1-874E-27F9DB1ED1D8}"/>
              </a:ext>
            </a:extLst>
          </p:cNvPr>
          <p:cNvSpPr>
            <a:spLocks noGrp="1"/>
          </p:cNvSpPr>
          <p:nvPr>
            <p:ph type="title"/>
          </p:nvPr>
        </p:nvSpPr>
        <p:spPr>
          <a:xfrm>
            <a:off x="306000" y="68766"/>
            <a:ext cx="11552400" cy="830676"/>
          </a:xfrm>
        </p:spPr>
        <p:txBody>
          <a:bodyPr>
            <a:normAutofit fontScale="90000"/>
          </a:bodyPr>
          <a:lstStyle/>
          <a:p>
            <a:r>
              <a:rPr lang="en-GB" sz="3200" dirty="0">
                <a:solidFill>
                  <a:schemeClr val="accent1"/>
                </a:solidFill>
              </a:rPr>
              <a:t>Summer born children – parents’ concerns about starting school </a:t>
            </a:r>
          </a:p>
        </p:txBody>
      </p:sp>
      <p:sp>
        <p:nvSpPr>
          <p:cNvPr id="4" name="Footer Placeholder 3">
            <a:extLst>
              <a:ext uri="{FF2B5EF4-FFF2-40B4-BE49-F238E27FC236}">
                <a16:creationId xmlns:a16="http://schemas.microsoft.com/office/drawing/2014/main" id="{487D7310-9D28-486B-8808-70B61ACC9DB8}"/>
              </a:ext>
            </a:extLst>
          </p:cNvPr>
          <p:cNvSpPr>
            <a:spLocks noGrp="1"/>
          </p:cNvSpPr>
          <p:nvPr>
            <p:ph type="ftr" sz="quarter" idx="11"/>
          </p:nvPr>
        </p:nvSpPr>
        <p:spPr/>
        <p:txBody>
          <a:bodyPr/>
          <a:lstStyle/>
          <a:p>
            <a:r>
              <a:rPr lang="en-GB"/>
              <a:t>Produced by Essex County Council Strategy Insight and Engagement</a:t>
            </a:r>
            <a:endParaRPr lang="en-GB" dirty="0"/>
          </a:p>
        </p:txBody>
      </p:sp>
      <p:sp>
        <p:nvSpPr>
          <p:cNvPr id="3" name="Date Placeholder 2">
            <a:extLst>
              <a:ext uri="{FF2B5EF4-FFF2-40B4-BE49-F238E27FC236}">
                <a16:creationId xmlns:a16="http://schemas.microsoft.com/office/drawing/2014/main" id="{9B875DBA-CEF2-4884-B733-B3E8413DD8A6}"/>
              </a:ext>
            </a:extLst>
          </p:cNvPr>
          <p:cNvSpPr>
            <a:spLocks noGrp="1"/>
          </p:cNvSpPr>
          <p:nvPr>
            <p:ph type="dt" sz="half" idx="10"/>
          </p:nvPr>
        </p:nvSpPr>
        <p:spPr/>
        <p:txBody>
          <a:bodyPr/>
          <a:lstStyle/>
          <a:p>
            <a:fld id="{DC13AD85-CE77-4F8C-BEB7-3D123B861324}" type="datetime1">
              <a:rPr lang="en-GB" smtClean="0"/>
              <a:pPr/>
              <a:t>19/03/2021</a:t>
            </a:fld>
            <a:endParaRPr lang="en-GB" dirty="0"/>
          </a:p>
        </p:txBody>
      </p:sp>
      <p:sp>
        <p:nvSpPr>
          <p:cNvPr id="5" name="Slide Number Placeholder 4">
            <a:extLst>
              <a:ext uri="{FF2B5EF4-FFF2-40B4-BE49-F238E27FC236}">
                <a16:creationId xmlns:a16="http://schemas.microsoft.com/office/drawing/2014/main" id="{CE4E41F2-2579-4152-934A-ED409BCD991A}"/>
              </a:ext>
            </a:extLst>
          </p:cNvPr>
          <p:cNvSpPr>
            <a:spLocks noGrp="1"/>
          </p:cNvSpPr>
          <p:nvPr>
            <p:ph type="sldNum" sz="quarter" idx="12"/>
          </p:nvPr>
        </p:nvSpPr>
        <p:spPr/>
        <p:txBody>
          <a:bodyPr/>
          <a:lstStyle/>
          <a:p>
            <a:r>
              <a:rPr lang="en-GB"/>
              <a:t>|   </a:t>
            </a:r>
            <a:fld id="{5898CC38-F149-5B45-A1B4-290B41364A0C}" type="slidenum">
              <a:rPr lang="en-GB" smtClean="0"/>
              <a:pPr/>
              <a:t>37</a:t>
            </a:fld>
            <a:endParaRPr lang="en-GB" dirty="0"/>
          </a:p>
        </p:txBody>
      </p:sp>
      <p:sp>
        <p:nvSpPr>
          <p:cNvPr id="10" name="TextBox 9">
            <a:extLst>
              <a:ext uri="{FF2B5EF4-FFF2-40B4-BE49-F238E27FC236}">
                <a16:creationId xmlns:a16="http://schemas.microsoft.com/office/drawing/2014/main" id="{B07EE140-044D-4BAC-8306-00BF15E04B1A}"/>
              </a:ext>
            </a:extLst>
          </p:cNvPr>
          <p:cNvSpPr txBox="1"/>
          <p:nvPr/>
        </p:nvSpPr>
        <p:spPr>
          <a:xfrm>
            <a:off x="577474" y="2855577"/>
            <a:ext cx="5518527" cy="923330"/>
          </a:xfrm>
          <a:prstGeom prst="rect">
            <a:avLst/>
          </a:prstGeom>
          <a:noFill/>
          <a:ln w="28575">
            <a:solidFill>
              <a:schemeClr val="accent1"/>
            </a:solidFill>
          </a:ln>
        </p:spPr>
        <p:txBody>
          <a:bodyPr wrap="square" rtlCol="0">
            <a:spAutoFit/>
          </a:bodyPr>
          <a:lstStyle/>
          <a:p>
            <a:r>
              <a:rPr lang="en-GB" i="1" dirty="0"/>
              <a:t>“He is so young. Due to his age he only got 1 year at preschool whereas others get 2 to prepare. Seems very unfair to the younger ones.” </a:t>
            </a:r>
          </a:p>
        </p:txBody>
      </p:sp>
      <p:sp>
        <p:nvSpPr>
          <p:cNvPr id="11" name="TextBox 10">
            <a:extLst>
              <a:ext uri="{FF2B5EF4-FFF2-40B4-BE49-F238E27FC236}">
                <a16:creationId xmlns:a16="http://schemas.microsoft.com/office/drawing/2014/main" id="{71E819DE-1030-44B5-B551-251B17EEC3F9}"/>
              </a:ext>
            </a:extLst>
          </p:cNvPr>
          <p:cNvSpPr txBox="1"/>
          <p:nvPr/>
        </p:nvSpPr>
        <p:spPr>
          <a:xfrm>
            <a:off x="577474" y="1455145"/>
            <a:ext cx="5518526" cy="1200329"/>
          </a:xfrm>
          <a:prstGeom prst="rect">
            <a:avLst/>
          </a:prstGeom>
          <a:noFill/>
          <a:ln w="28575">
            <a:solidFill>
              <a:schemeClr val="accent1"/>
            </a:solidFill>
          </a:ln>
        </p:spPr>
        <p:txBody>
          <a:bodyPr wrap="square" rtlCol="0">
            <a:spAutoFit/>
          </a:bodyPr>
          <a:lstStyle/>
          <a:p>
            <a:r>
              <a:rPr lang="en-GB" i="1" dirty="0"/>
              <a:t>“I was worried as her time at nursery was very short compared to my other child’s. I could not afford for her to attend nursery until she was 3 and then she missed so much time there due to COVID.” </a:t>
            </a:r>
          </a:p>
        </p:txBody>
      </p:sp>
      <p:sp>
        <p:nvSpPr>
          <p:cNvPr id="12" name="TextBox 11">
            <a:extLst>
              <a:ext uri="{FF2B5EF4-FFF2-40B4-BE49-F238E27FC236}">
                <a16:creationId xmlns:a16="http://schemas.microsoft.com/office/drawing/2014/main" id="{157301E1-11C2-48AD-B373-AAB90A83740C}"/>
              </a:ext>
            </a:extLst>
          </p:cNvPr>
          <p:cNvSpPr txBox="1"/>
          <p:nvPr/>
        </p:nvSpPr>
        <p:spPr>
          <a:xfrm>
            <a:off x="6339872" y="2823043"/>
            <a:ext cx="5518528" cy="923330"/>
          </a:xfrm>
          <a:prstGeom prst="rect">
            <a:avLst/>
          </a:prstGeom>
          <a:noFill/>
          <a:ln w="28575">
            <a:solidFill>
              <a:schemeClr val="accent1"/>
            </a:solidFill>
          </a:ln>
        </p:spPr>
        <p:txBody>
          <a:bodyPr wrap="square" rtlCol="0">
            <a:spAutoFit/>
          </a:bodyPr>
          <a:lstStyle/>
          <a:p>
            <a:r>
              <a:rPr lang="en-GB" i="1" dirty="0"/>
              <a:t>“Very young and with the additional SEN barriers I was and still am worried about how he can make himself understood with his peers and teachers.” </a:t>
            </a:r>
          </a:p>
        </p:txBody>
      </p:sp>
      <p:sp>
        <p:nvSpPr>
          <p:cNvPr id="13" name="TextBox 12">
            <a:extLst>
              <a:ext uri="{FF2B5EF4-FFF2-40B4-BE49-F238E27FC236}">
                <a16:creationId xmlns:a16="http://schemas.microsoft.com/office/drawing/2014/main" id="{A7965661-776A-4883-B2BD-33D3421E0F21}"/>
              </a:ext>
            </a:extLst>
          </p:cNvPr>
          <p:cNvSpPr txBox="1"/>
          <p:nvPr/>
        </p:nvSpPr>
        <p:spPr>
          <a:xfrm>
            <a:off x="6339872" y="1455145"/>
            <a:ext cx="5518527" cy="1200329"/>
          </a:xfrm>
          <a:prstGeom prst="rect">
            <a:avLst/>
          </a:prstGeom>
          <a:noFill/>
          <a:ln w="28575">
            <a:solidFill>
              <a:schemeClr val="accent1"/>
            </a:solidFill>
          </a:ln>
        </p:spPr>
        <p:txBody>
          <a:bodyPr wrap="square" rtlCol="0">
            <a:spAutoFit/>
          </a:bodyPr>
          <a:lstStyle/>
          <a:p>
            <a:r>
              <a:rPr lang="en-GB" i="1" dirty="0"/>
              <a:t>“Just turning 4 and starting two weeks later. More around emotional development and being in a class of 30 having been at a small pre school and having time at home. She did really well though.” </a:t>
            </a:r>
          </a:p>
        </p:txBody>
      </p:sp>
      <p:sp>
        <p:nvSpPr>
          <p:cNvPr id="14" name="TextBox 13">
            <a:extLst>
              <a:ext uri="{FF2B5EF4-FFF2-40B4-BE49-F238E27FC236}">
                <a16:creationId xmlns:a16="http://schemas.microsoft.com/office/drawing/2014/main" id="{DB1C13C3-72C3-40F9-AC58-C5F8FD757601}"/>
              </a:ext>
            </a:extLst>
          </p:cNvPr>
          <p:cNvSpPr txBox="1"/>
          <p:nvPr/>
        </p:nvSpPr>
        <p:spPr>
          <a:xfrm>
            <a:off x="6339872" y="5089133"/>
            <a:ext cx="5518528" cy="923330"/>
          </a:xfrm>
          <a:prstGeom prst="rect">
            <a:avLst/>
          </a:prstGeom>
          <a:noFill/>
          <a:ln w="28575">
            <a:solidFill>
              <a:schemeClr val="accent1"/>
            </a:solidFill>
          </a:ln>
        </p:spPr>
        <p:txBody>
          <a:bodyPr wrap="square" rtlCol="0">
            <a:spAutoFit/>
          </a:bodyPr>
          <a:lstStyle/>
          <a:p>
            <a:r>
              <a:rPr lang="en-GB" i="1" dirty="0"/>
              <a:t>“Born 30 August and notably behind on skills and maturity to older children in his year group.”</a:t>
            </a:r>
          </a:p>
          <a:p>
            <a:endParaRPr lang="en-GB" i="1" dirty="0"/>
          </a:p>
        </p:txBody>
      </p:sp>
      <p:sp>
        <p:nvSpPr>
          <p:cNvPr id="15" name="TextBox 14">
            <a:extLst>
              <a:ext uri="{FF2B5EF4-FFF2-40B4-BE49-F238E27FC236}">
                <a16:creationId xmlns:a16="http://schemas.microsoft.com/office/drawing/2014/main" id="{DF793492-F7F6-470E-B4C3-1953EEBDC057}"/>
              </a:ext>
            </a:extLst>
          </p:cNvPr>
          <p:cNvSpPr txBox="1"/>
          <p:nvPr/>
        </p:nvSpPr>
        <p:spPr>
          <a:xfrm>
            <a:off x="6339874" y="4002344"/>
            <a:ext cx="5518525" cy="923330"/>
          </a:xfrm>
          <a:prstGeom prst="rect">
            <a:avLst/>
          </a:prstGeom>
          <a:noFill/>
          <a:ln w="28575">
            <a:solidFill>
              <a:schemeClr val="accent1"/>
            </a:solidFill>
          </a:ln>
        </p:spPr>
        <p:txBody>
          <a:bodyPr wrap="square" rtlCol="0">
            <a:spAutoFit/>
          </a:bodyPr>
          <a:lstStyle/>
          <a:p>
            <a:r>
              <a:rPr lang="en-GB" i="1" dirty="0"/>
              <a:t>“My younger child is 18/08 birthday, so very young in the school year, and I was (and still am) concerned about her tiredness levels.”</a:t>
            </a:r>
          </a:p>
        </p:txBody>
      </p:sp>
      <p:sp>
        <p:nvSpPr>
          <p:cNvPr id="17" name="TextBox 16">
            <a:extLst>
              <a:ext uri="{FF2B5EF4-FFF2-40B4-BE49-F238E27FC236}">
                <a16:creationId xmlns:a16="http://schemas.microsoft.com/office/drawing/2014/main" id="{1099D067-29A6-429F-BD1C-6BB7E9EC4DD1}"/>
              </a:ext>
            </a:extLst>
          </p:cNvPr>
          <p:cNvSpPr txBox="1"/>
          <p:nvPr/>
        </p:nvSpPr>
        <p:spPr>
          <a:xfrm>
            <a:off x="595583" y="5089133"/>
            <a:ext cx="5500417" cy="923330"/>
          </a:xfrm>
          <a:prstGeom prst="rect">
            <a:avLst/>
          </a:prstGeom>
          <a:noFill/>
          <a:ln w="28575">
            <a:solidFill>
              <a:schemeClr val="accent1"/>
            </a:solidFill>
          </a:ln>
        </p:spPr>
        <p:txBody>
          <a:bodyPr wrap="square" rtlCol="0">
            <a:spAutoFit/>
          </a:bodyPr>
          <a:lstStyle/>
          <a:p>
            <a:r>
              <a:rPr lang="en-GB" i="1" dirty="0"/>
              <a:t>“Being that bit younger, I thought she may struggled but she has proved me wrong. She's loving school.”</a:t>
            </a:r>
          </a:p>
          <a:p>
            <a:endParaRPr lang="en-GB" i="1" dirty="0"/>
          </a:p>
        </p:txBody>
      </p:sp>
      <p:sp>
        <p:nvSpPr>
          <p:cNvPr id="18" name="TextBox 17">
            <a:extLst>
              <a:ext uri="{FF2B5EF4-FFF2-40B4-BE49-F238E27FC236}">
                <a16:creationId xmlns:a16="http://schemas.microsoft.com/office/drawing/2014/main" id="{1A96103B-FDF5-439E-ACD5-CA0784C6A788}"/>
              </a:ext>
            </a:extLst>
          </p:cNvPr>
          <p:cNvSpPr txBox="1"/>
          <p:nvPr/>
        </p:nvSpPr>
        <p:spPr>
          <a:xfrm>
            <a:off x="577475" y="3914119"/>
            <a:ext cx="5518525" cy="923330"/>
          </a:xfrm>
          <a:prstGeom prst="rect">
            <a:avLst/>
          </a:prstGeom>
          <a:noFill/>
          <a:ln w="28575">
            <a:solidFill>
              <a:schemeClr val="accent1"/>
            </a:solidFill>
          </a:ln>
        </p:spPr>
        <p:txBody>
          <a:bodyPr wrap="square" rtlCol="0">
            <a:spAutoFit/>
          </a:bodyPr>
          <a:lstStyle/>
          <a:p>
            <a:r>
              <a:rPr lang="en-GB" i="1" dirty="0"/>
              <a:t>“He was deferred 1 year, he started school age 5. My concerns last year were around toilet training and speech.”</a:t>
            </a:r>
          </a:p>
        </p:txBody>
      </p:sp>
    </p:spTree>
    <p:extLst>
      <p:ext uri="{BB962C8B-B14F-4D97-AF65-F5344CB8AC3E}">
        <p14:creationId xmlns:p14="http://schemas.microsoft.com/office/powerpoint/2010/main" val="487487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normAutofit fontScale="90000"/>
          </a:bodyPr>
          <a:lstStyle/>
          <a:p>
            <a:r>
              <a:rPr lang="en-GB" dirty="0"/>
              <a:t>Usage of ECC early years and childcare resources</a:t>
            </a:r>
          </a:p>
        </p:txBody>
      </p:sp>
      <p:sp>
        <p:nvSpPr>
          <p:cNvPr id="3" name="Text Placeholder 2">
            <a:extLst>
              <a:ext uri="{FF2B5EF4-FFF2-40B4-BE49-F238E27FC236}">
                <a16:creationId xmlns:a16="http://schemas.microsoft.com/office/drawing/2014/main" id="{09D28183-D227-4D14-B858-8452DD3DDA5B}"/>
              </a:ext>
            </a:extLst>
          </p:cNvPr>
          <p:cNvSpPr>
            <a:spLocks noGrp="1"/>
          </p:cNvSpPr>
          <p:nvPr>
            <p:ph type="body" idx="1"/>
          </p:nvPr>
        </p:nvSpPr>
        <p:spPr/>
        <p:txBody>
          <a:bodyPr>
            <a:normAutofit fontScale="85000" lnSpcReduction="20000"/>
          </a:bodyPr>
          <a:lstStyle/>
          <a:p>
            <a:r>
              <a:rPr lang="en-GB" dirty="0"/>
              <a:t>TLC </a:t>
            </a:r>
          </a:p>
          <a:p>
            <a:r>
              <a:rPr lang="en-GB" dirty="0"/>
              <a:t>Family Information Service</a:t>
            </a:r>
          </a:p>
          <a:p>
            <a:r>
              <a:rPr lang="en-GB" dirty="0"/>
              <a:t>Essex Child and Family Wellbeing Service </a:t>
            </a:r>
          </a:p>
        </p:txBody>
      </p:sp>
    </p:spTree>
    <p:extLst>
      <p:ext uri="{BB962C8B-B14F-4D97-AF65-F5344CB8AC3E}">
        <p14:creationId xmlns:p14="http://schemas.microsoft.com/office/powerpoint/2010/main" val="1409360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10968706" cy="828663"/>
          </a:xfrm>
        </p:spPr>
        <p:txBody>
          <a:bodyPr>
            <a:normAutofit/>
          </a:bodyPr>
          <a:lstStyle/>
          <a:p>
            <a:r>
              <a:rPr lang="en-GB" sz="3200" dirty="0"/>
              <a:t>Very low usage of ECC ‘starting school’ resources</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39</a:t>
            </a:fld>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381744" y="5737887"/>
            <a:ext cx="1440236" cy="39399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289</a:t>
            </a:r>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691340" y="1003147"/>
            <a:ext cx="9153133" cy="369332"/>
          </a:xfrm>
          <a:prstGeom prst="rect">
            <a:avLst/>
          </a:prstGeom>
          <a:noFill/>
        </p:spPr>
        <p:txBody>
          <a:bodyPr wrap="square" rtlCol="0">
            <a:spAutoFit/>
          </a:bodyPr>
          <a:lstStyle/>
          <a:p>
            <a:r>
              <a:rPr lang="en-GB" dirty="0"/>
              <a:t>Awareness, and thus usage, of ECC ‘starting school’ resources is low.  </a:t>
            </a:r>
            <a:endParaRPr lang="en-GB" b="1" dirty="0"/>
          </a:p>
        </p:txBody>
      </p:sp>
      <p:graphicFrame>
        <p:nvGraphicFramePr>
          <p:cNvPr id="11" name="Chart 10">
            <a:extLst>
              <a:ext uri="{FF2B5EF4-FFF2-40B4-BE49-F238E27FC236}">
                <a16:creationId xmlns:a16="http://schemas.microsoft.com/office/drawing/2014/main" id="{DFC66FF5-1449-4605-838D-F7F98B753E70}"/>
              </a:ext>
            </a:extLst>
          </p:cNvPr>
          <p:cNvGraphicFramePr>
            <a:graphicFrameLocks/>
          </p:cNvGraphicFramePr>
          <p:nvPr>
            <p:extLst>
              <p:ext uri="{D42A27DB-BD31-4B8C-83A1-F6EECF244321}">
                <p14:modId xmlns:p14="http://schemas.microsoft.com/office/powerpoint/2010/main" val="1700633206"/>
              </p:ext>
            </p:extLst>
          </p:nvPr>
        </p:nvGraphicFramePr>
        <p:xfrm>
          <a:off x="468315" y="1421507"/>
          <a:ext cx="5435370" cy="483713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39CF2F8-5A06-4E02-91B6-DBF2D90B2EE5}"/>
              </a:ext>
            </a:extLst>
          </p:cNvPr>
          <p:cNvSpPr txBox="1"/>
          <p:nvPr/>
        </p:nvSpPr>
        <p:spPr>
          <a:xfrm>
            <a:off x="6505731" y="1843378"/>
            <a:ext cx="5123335" cy="3416320"/>
          </a:xfrm>
          <a:prstGeom prst="rect">
            <a:avLst/>
          </a:prstGeom>
          <a:noFill/>
        </p:spPr>
        <p:txBody>
          <a:bodyPr wrap="square" rtlCol="0">
            <a:spAutoFit/>
          </a:bodyPr>
          <a:lstStyle/>
          <a:p>
            <a:r>
              <a:rPr lang="en-GB" b="1" dirty="0"/>
              <a:t>More than half </a:t>
            </a:r>
            <a:r>
              <a:rPr lang="en-GB" dirty="0"/>
              <a:t>of respondents whose children had started school in 2019 or 2020 have </a:t>
            </a:r>
            <a:r>
              <a:rPr lang="en-GB" b="1" dirty="0"/>
              <a:t>never heard of TLC</a:t>
            </a:r>
            <a:r>
              <a:rPr lang="en-GB" dirty="0"/>
              <a:t> resources. 45% had never heard of the School Readiness workshops which indicates that slightly more were aware of them but had not taken then up. </a:t>
            </a:r>
          </a:p>
          <a:p>
            <a:endParaRPr lang="en-GB" dirty="0"/>
          </a:p>
          <a:p>
            <a:r>
              <a:rPr lang="en-GB" dirty="0"/>
              <a:t>From the approximate 30 users of either resource, majority found the resources ‘</a:t>
            </a:r>
            <a:r>
              <a:rPr lang="en-GB" b="1" dirty="0"/>
              <a:t>helpful</a:t>
            </a:r>
            <a:r>
              <a:rPr lang="en-GB" dirty="0"/>
              <a:t>’ (61% TLC; 69% workshop) or ‘very helpful’. </a:t>
            </a:r>
          </a:p>
          <a:p>
            <a:endParaRPr lang="en-GB" dirty="0"/>
          </a:p>
          <a:p>
            <a:endParaRPr lang="en-GB" dirty="0"/>
          </a:p>
        </p:txBody>
      </p:sp>
      <p:sp>
        <p:nvSpPr>
          <p:cNvPr id="13" name="TextBox 12">
            <a:extLst>
              <a:ext uri="{FF2B5EF4-FFF2-40B4-BE49-F238E27FC236}">
                <a16:creationId xmlns:a16="http://schemas.microsoft.com/office/drawing/2014/main" id="{3288697F-53A6-46DE-9458-2BB776E82737}"/>
              </a:ext>
            </a:extLst>
          </p:cNvPr>
          <p:cNvSpPr txBox="1"/>
          <p:nvPr/>
        </p:nvSpPr>
        <p:spPr>
          <a:xfrm>
            <a:off x="6720330" y="5531687"/>
            <a:ext cx="4749270" cy="923330"/>
          </a:xfrm>
          <a:custGeom>
            <a:avLst/>
            <a:gdLst>
              <a:gd name="connsiteX0" fmla="*/ 0 w 4749270"/>
              <a:gd name="connsiteY0" fmla="*/ 0 h 923330"/>
              <a:gd name="connsiteX1" fmla="*/ 641151 w 4749270"/>
              <a:gd name="connsiteY1" fmla="*/ 0 h 923330"/>
              <a:gd name="connsiteX2" fmla="*/ 1092332 w 4749270"/>
              <a:gd name="connsiteY2" fmla="*/ 0 h 923330"/>
              <a:gd name="connsiteX3" fmla="*/ 1780976 w 4749270"/>
              <a:gd name="connsiteY3" fmla="*/ 0 h 923330"/>
              <a:gd name="connsiteX4" fmla="*/ 2279650 w 4749270"/>
              <a:gd name="connsiteY4" fmla="*/ 0 h 923330"/>
              <a:gd name="connsiteX5" fmla="*/ 2778323 w 4749270"/>
              <a:gd name="connsiteY5" fmla="*/ 0 h 923330"/>
              <a:gd name="connsiteX6" fmla="*/ 3371982 w 4749270"/>
              <a:gd name="connsiteY6" fmla="*/ 0 h 923330"/>
              <a:gd name="connsiteX7" fmla="*/ 3965640 w 4749270"/>
              <a:gd name="connsiteY7" fmla="*/ 0 h 923330"/>
              <a:gd name="connsiteX8" fmla="*/ 4749270 w 4749270"/>
              <a:gd name="connsiteY8" fmla="*/ 0 h 923330"/>
              <a:gd name="connsiteX9" fmla="*/ 4749270 w 4749270"/>
              <a:gd name="connsiteY9" fmla="*/ 470898 h 923330"/>
              <a:gd name="connsiteX10" fmla="*/ 4749270 w 4749270"/>
              <a:gd name="connsiteY10" fmla="*/ 923330 h 923330"/>
              <a:gd name="connsiteX11" fmla="*/ 4250597 w 4749270"/>
              <a:gd name="connsiteY11" fmla="*/ 923330 h 923330"/>
              <a:gd name="connsiteX12" fmla="*/ 3704431 w 4749270"/>
              <a:gd name="connsiteY12" fmla="*/ 923330 h 923330"/>
              <a:gd name="connsiteX13" fmla="*/ 3158265 w 4749270"/>
              <a:gd name="connsiteY13" fmla="*/ 923330 h 923330"/>
              <a:gd name="connsiteX14" fmla="*/ 2612099 w 4749270"/>
              <a:gd name="connsiteY14" fmla="*/ 923330 h 923330"/>
              <a:gd name="connsiteX15" fmla="*/ 2065932 w 4749270"/>
              <a:gd name="connsiteY15" fmla="*/ 923330 h 923330"/>
              <a:gd name="connsiteX16" fmla="*/ 1614752 w 4749270"/>
              <a:gd name="connsiteY16" fmla="*/ 923330 h 923330"/>
              <a:gd name="connsiteX17" fmla="*/ 973600 w 4749270"/>
              <a:gd name="connsiteY17" fmla="*/ 923330 h 923330"/>
              <a:gd name="connsiteX18" fmla="*/ 522420 w 4749270"/>
              <a:gd name="connsiteY18" fmla="*/ 923330 h 923330"/>
              <a:gd name="connsiteX19" fmla="*/ 0 w 4749270"/>
              <a:gd name="connsiteY19" fmla="*/ 923330 h 923330"/>
              <a:gd name="connsiteX20" fmla="*/ 0 w 4749270"/>
              <a:gd name="connsiteY20" fmla="*/ 461665 h 923330"/>
              <a:gd name="connsiteX21" fmla="*/ 0 w 4749270"/>
              <a:gd name="connsiteY21"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49270" h="923330" extrusionOk="0">
                <a:moveTo>
                  <a:pt x="0" y="0"/>
                </a:moveTo>
                <a:cubicBezTo>
                  <a:pt x="167569" y="-51631"/>
                  <a:pt x="400184" y="183"/>
                  <a:pt x="641151" y="0"/>
                </a:cubicBezTo>
                <a:cubicBezTo>
                  <a:pt x="882118" y="-183"/>
                  <a:pt x="978958" y="27134"/>
                  <a:pt x="1092332" y="0"/>
                </a:cubicBezTo>
                <a:cubicBezTo>
                  <a:pt x="1205706" y="-27134"/>
                  <a:pt x="1634437" y="49579"/>
                  <a:pt x="1780976" y="0"/>
                </a:cubicBezTo>
                <a:cubicBezTo>
                  <a:pt x="1927515" y="-49579"/>
                  <a:pt x="2067250" y="11967"/>
                  <a:pt x="2279650" y="0"/>
                </a:cubicBezTo>
                <a:cubicBezTo>
                  <a:pt x="2492050" y="-11967"/>
                  <a:pt x="2625476" y="52184"/>
                  <a:pt x="2778323" y="0"/>
                </a:cubicBezTo>
                <a:cubicBezTo>
                  <a:pt x="2931170" y="-52184"/>
                  <a:pt x="3178080" y="26747"/>
                  <a:pt x="3371982" y="0"/>
                </a:cubicBezTo>
                <a:cubicBezTo>
                  <a:pt x="3565884" y="-26747"/>
                  <a:pt x="3810010" y="18594"/>
                  <a:pt x="3965640" y="0"/>
                </a:cubicBezTo>
                <a:cubicBezTo>
                  <a:pt x="4121270" y="-18594"/>
                  <a:pt x="4579931" y="3027"/>
                  <a:pt x="4749270" y="0"/>
                </a:cubicBezTo>
                <a:cubicBezTo>
                  <a:pt x="4796112" y="194408"/>
                  <a:pt x="4720161" y="372953"/>
                  <a:pt x="4749270" y="470898"/>
                </a:cubicBezTo>
                <a:cubicBezTo>
                  <a:pt x="4778379" y="568843"/>
                  <a:pt x="4729526" y="790613"/>
                  <a:pt x="4749270" y="923330"/>
                </a:cubicBezTo>
                <a:cubicBezTo>
                  <a:pt x="4548960" y="976046"/>
                  <a:pt x="4439888" y="897196"/>
                  <a:pt x="4250597" y="923330"/>
                </a:cubicBezTo>
                <a:cubicBezTo>
                  <a:pt x="4061306" y="949464"/>
                  <a:pt x="3919293" y="918182"/>
                  <a:pt x="3704431" y="923330"/>
                </a:cubicBezTo>
                <a:cubicBezTo>
                  <a:pt x="3489569" y="928478"/>
                  <a:pt x="3410034" y="877533"/>
                  <a:pt x="3158265" y="923330"/>
                </a:cubicBezTo>
                <a:cubicBezTo>
                  <a:pt x="2906496" y="969127"/>
                  <a:pt x="2864742" y="859061"/>
                  <a:pt x="2612099" y="923330"/>
                </a:cubicBezTo>
                <a:cubicBezTo>
                  <a:pt x="2359456" y="987599"/>
                  <a:pt x="2246319" y="871018"/>
                  <a:pt x="2065932" y="923330"/>
                </a:cubicBezTo>
                <a:cubicBezTo>
                  <a:pt x="1885545" y="975642"/>
                  <a:pt x="1835849" y="909498"/>
                  <a:pt x="1614752" y="923330"/>
                </a:cubicBezTo>
                <a:cubicBezTo>
                  <a:pt x="1393655" y="937162"/>
                  <a:pt x="1157216" y="917699"/>
                  <a:pt x="973600" y="923330"/>
                </a:cubicBezTo>
                <a:cubicBezTo>
                  <a:pt x="789984" y="928961"/>
                  <a:pt x="660219" y="877639"/>
                  <a:pt x="522420" y="923330"/>
                </a:cubicBezTo>
                <a:cubicBezTo>
                  <a:pt x="384621" y="969021"/>
                  <a:pt x="259319" y="861515"/>
                  <a:pt x="0" y="923330"/>
                </a:cubicBezTo>
                <a:cubicBezTo>
                  <a:pt x="-14621" y="709213"/>
                  <a:pt x="17412" y="637156"/>
                  <a:pt x="0" y="461665"/>
                </a:cubicBezTo>
                <a:cubicBezTo>
                  <a:pt x="-17412" y="286175"/>
                  <a:pt x="7848" y="227971"/>
                  <a:pt x="0" y="0"/>
                </a:cubicBezTo>
                <a:close/>
              </a:path>
            </a:pathLst>
          </a:custGeom>
          <a:noFill/>
          <a:ln w="28575">
            <a:solidFill>
              <a:schemeClr val="accent4"/>
            </a:solidFill>
            <a:extLst>
              <a:ext uri="{C807C97D-BFC1-408E-A445-0C87EB9F89A2}">
                <ask:lineSketchStyleProps xmlns:ask="http://schemas.microsoft.com/office/drawing/2018/sketchyshapes" sd="2019975909">
                  <a:prstGeom prst="rect">
                    <a:avLst/>
                  </a:prstGeom>
                  <ask:type>
                    <ask:lineSketchScribble/>
                  </ask:type>
                </ask:lineSketchStyleProps>
              </a:ext>
            </a:extLst>
          </a:ln>
        </p:spPr>
        <p:txBody>
          <a:bodyPr wrap="square" rtlCol="0">
            <a:spAutoFit/>
          </a:bodyPr>
          <a:lstStyle/>
          <a:p>
            <a:pPr algn="ctr"/>
            <a:r>
              <a:rPr lang="en-GB" i="1" dirty="0">
                <a:solidFill>
                  <a:schemeClr val="accent4"/>
                </a:solidFill>
              </a:rPr>
              <a:t>How can ECC better promote its existing resources?? </a:t>
            </a:r>
          </a:p>
          <a:p>
            <a:pPr algn="ctr"/>
            <a:r>
              <a:rPr lang="en-GB" i="1" dirty="0">
                <a:solidFill>
                  <a:schemeClr val="accent4"/>
                </a:solidFill>
              </a:rPr>
              <a:t>How can these resources be enhanced?</a:t>
            </a:r>
          </a:p>
        </p:txBody>
      </p:sp>
    </p:spTree>
    <p:extLst>
      <p:ext uri="{BB962C8B-B14F-4D97-AF65-F5344CB8AC3E}">
        <p14:creationId xmlns:p14="http://schemas.microsoft.com/office/powerpoint/2010/main" val="54579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A3B5-F63B-4312-A607-CB90F08B22AC}"/>
              </a:ext>
            </a:extLst>
          </p:cNvPr>
          <p:cNvSpPr>
            <a:spLocks noGrp="1"/>
          </p:cNvSpPr>
          <p:nvPr>
            <p:ph type="title"/>
          </p:nvPr>
        </p:nvSpPr>
        <p:spPr>
          <a:xfrm>
            <a:off x="306000" y="364544"/>
            <a:ext cx="11552400" cy="820800"/>
          </a:xfrm>
        </p:spPr>
        <p:txBody>
          <a:bodyPr>
            <a:normAutofit fontScale="90000"/>
          </a:bodyPr>
          <a:lstStyle/>
          <a:p>
            <a:r>
              <a:rPr lang="en-GB" sz="3100" dirty="0"/>
              <a:t>EY and childcare strategy aims and relevant survey sections</a:t>
            </a:r>
            <a:br>
              <a:rPr lang="en-GB" dirty="0"/>
            </a:br>
            <a:endParaRPr lang="en-GB" dirty="0"/>
          </a:p>
        </p:txBody>
      </p:sp>
      <p:sp>
        <p:nvSpPr>
          <p:cNvPr id="4" name="Footer Placeholder 3">
            <a:extLst>
              <a:ext uri="{FF2B5EF4-FFF2-40B4-BE49-F238E27FC236}">
                <a16:creationId xmlns:a16="http://schemas.microsoft.com/office/drawing/2014/main" id="{0D4F623A-E777-4F0A-8283-4CD149B42A07}"/>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E6C205DC-1F0C-4B98-B810-BE21B2297663}"/>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19C5B68C-72D2-41BB-807A-E8B3651BFF5B}"/>
              </a:ext>
            </a:extLst>
          </p:cNvPr>
          <p:cNvSpPr>
            <a:spLocks noGrp="1"/>
          </p:cNvSpPr>
          <p:nvPr>
            <p:ph type="sldNum" sz="quarter" idx="12"/>
          </p:nvPr>
        </p:nvSpPr>
        <p:spPr/>
        <p:txBody>
          <a:bodyPr/>
          <a:lstStyle/>
          <a:p>
            <a:r>
              <a:rPr lang="en-GB"/>
              <a:t>|   </a:t>
            </a:r>
            <a:fld id="{5898CC38-F149-5B45-A1B4-290B41364A0C}" type="slidenum">
              <a:rPr lang="en-GB" smtClean="0"/>
              <a:pPr/>
              <a:t>4</a:t>
            </a:fld>
            <a:endParaRPr lang="en-GB" dirty="0"/>
          </a:p>
        </p:txBody>
      </p:sp>
      <p:graphicFrame>
        <p:nvGraphicFramePr>
          <p:cNvPr id="8" name="Table 5">
            <a:extLst>
              <a:ext uri="{FF2B5EF4-FFF2-40B4-BE49-F238E27FC236}">
                <a16:creationId xmlns:a16="http://schemas.microsoft.com/office/drawing/2014/main" id="{254EAF43-3789-4FD1-9A35-6350BEC0E894}"/>
              </a:ext>
            </a:extLst>
          </p:cNvPr>
          <p:cNvGraphicFramePr>
            <a:graphicFrameLocks noGrp="1"/>
          </p:cNvGraphicFramePr>
          <p:nvPr>
            <p:extLst>
              <p:ext uri="{D42A27DB-BD31-4B8C-83A1-F6EECF244321}">
                <p14:modId xmlns:p14="http://schemas.microsoft.com/office/powerpoint/2010/main" val="2259547658"/>
              </p:ext>
            </p:extLst>
          </p:nvPr>
        </p:nvGraphicFramePr>
        <p:xfrm>
          <a:off x="370088" y="873418"/>
          <a:ext cx="11451824" cy="5471111"/>
        </p:xfrm>
        <a:graphic>
          <a:graphicData uri="http://schemas.openxmlformats.org/drawingml/2006/table">
            <a:tbl>
              <a:tblPr firstRow="1" bandRow="1">
                <a:tableStyleId>{5C22544A-7EE6-4342-B048-85BDC9FD1C3A}</a:tableStyleId>
              </a:tblPr>
              <a:tblGrid>
                <a:gridCol w="5725912">
                  <a:extLst>
                    <a:ext uri="{9D8B030D-6E8A-4147-A177-3AD203B41FA5}">
                      <a16:colId xmlns:a16="http://schemas.microsoft.com/office/drawing/2014/main" val="1686169031"/>
                    </a:ext>
                  </a:extLst>
                </a:gridCol>
                <a:gridCol w="5725912">
                  <a:extLst>
                    <a:ext uri="{9D8B030D-6E8A-4147-A177-3AD203B41FA5}">
                      <a16:colId xmlns:a16="http://schemas.microsoft.com/office/drawing/2014/main" val="351239261"/>
                    </a:ext>
                  </a:extLst>
                </a:gridCol>
              </a:tblGrid>
              <a:tr h="474456">
                <a:tc>
                  <a:txBody>
                    <a:bodyPr/>
                    <a:lstStyle/>
                    <a:p>
                      <a:r>
                        <a:rPr lang="en-GB" sz="1400" dirty="0"/>
                        <a:t>Strategy aim</a:t>
                      </a:r>
                    </a:p>
                  </a:txBody>
                  <a:tcPr/>
                </a:tc>
                <a:tc>
                  <a:txBody>
                    <a:bodyPr/>
                    <a:lstStyle/>
                    <a:p>
                      <a:r>
                        <a:rPr lang="en-GB" sz="1400" dirty="0"/>
                        <a:t>Particularly relevant sections</a:t>
                      </a:r>
                    </a:p>
                  </a:txBody>
                  <a:tcPr/>
                </a:tc>
                <a:extLst>
                  <a:ext uri="{0D108BD9-81ED-4DB2-BD59-A6C34878D82A}">
                    <a16:rowId xmlns:a16="http://schemas.microsoft.com/office/drawing/2014/main" val="350780692"/>
                  </a:ext>
                </a:extLst>
              </a:tr>
              <a:tr h="7844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1. Increasing the number of children who make expected or better than expected progress from their starting points in the Early Years. ​</a:t>
                      </a:r>
                      <a:endParaRPr lang="en-GB" sz="14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Getting ready for school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Children with SEND and their childcare needs</a:t>
                      </a:r>
                    </a:p>
                    <a:p>
                      <a:r>
                        <a:rPr lang="en-GB" sz="1400" dirty="0">
                          <a:solidFill>
                            <a:schemeClr val="tx2"/>
                          </a:solidFill>
                        </a:rPr>
                        <a:t>Gaps around disadvantaged children</a:t>
                      </a:r>
                    </a:p>
                  </a:txBody>
                  <a:tcPr/>
                </a:tc>
                <a:extLst>
                  <a:ext uri="{0D108BD9-81ED-4DB2-BD59-A6C34878D82A}">
                    <a16:rowId xmlns:a16="http://schemas.microsoft.com/office/drawing/2014/main" val="3368266150"/>
                  </a:ext>
                </a:extLst>
              </a:tr>
              <a:tr h="7844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2. Supporting every child to be the best they can be​</a:t>
                      </a:r>
                      <a:endParaRPr lang="en-GB" sz="1400" kern="1200" dirty="0">
                        <a:solidFill>
                          <a:schemeClr val="dk1"/>
                        </a:solidFill>
                        <a:effectLst/>
                        <a:latin typeface="+mn-lt"/>
                        <a:ea typeface="+mn-ea"/>
                        <a:cs typeface="+mn-cs"/>
                      </a:endParaRPr>
                    </a:p>
                    <a:p>
                      <a:endParaRPr lang="en-GB" sz="1400" dirty="0"/>
                    </a:p>
                  </a:txBody>
                  <a:tcPr/>
                </a:tc>
                <a:tc>
                  <a:txBody>
                    <a:bodyPr/>
                    <a:lstStyle/>
                    <a:p>
                      <a:r>
                        <a:rPr lang="en-GB" sz="1400" dirty="0"/>
                        <a:t>Getting ready for school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Children with SEND and their childcare needs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Parents’ confidence at supporting children’s learning at home</a:t>
                      </a:r>
                    </a:p>
                  </a:txBody>
                  <a:tcPr/>
                </a:tc>
                <a:extLst>
                  <a:ext uri="{0D108BD9-81ED-4DB2-BD59-A6C34878D82A}">
                    <a16:rowId xmlns:a16="http://schemas.microsoft.com/office/drawing/2014/main" val="17720516"/>
                  </a:ext>
                </a:extLst>
              </a:tr>
              <a:tr h="7844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3. Developing the early years workforce to provide the expertise and knowledge to support children’s early learning and development ​</a:t>
                      </a:r>
                      <a:endParaRPr lang="en-GB" sz="1400" kern="1200" dirty="0">
                        <a:solidFill>
                          <a:schemeClr val="dk1"/>
                        </a:solidFill>
                        <a:effectLst/>
                        <a:latin typeface="+mn-lt"/>
                        <a:ea typeface="+mn-ea"/>
                        <a:cs typeface="+mn-cs"/>
                      </a:endParaRPr>
                    </a:p>
                    <a:p>
                      <a:endParaRPr lang="en-GB" sz="1400" dirty="0"/>
                    </a:p>
                  </a:txBody>
                  <a:tcPr/>
                </a:tc>
                <a:tc>
                  <a:txBody>
                    <a:bodyPr/>
                    <a:lstStyle/>
                    <a:p>
                      <a:r>
                        <a:rPr lang="en-GB" sz="1400" dirty="0">
                          <a:solidFill>
                            <a:schemeClr val="tx2"/>
                          </a:solidFill>
                        </a:rPr>
                        <a:t>Not enough data around workforce skills gaps in ‘Children with SEND and their childcare needs’ to inform this.</a:t>
                      </a:r>
                    </a:p>
                    <a:p>
                      <a:pPr lvl="0">
                        <a:buNone/>
                      </a:pPr>
                      <a:r>
                        <a:rPr lang="en-GB" sz="1400" i="1" dirty="0">
                          <a:solidFill>
                            <a:schemeClr val="tx2"/>
                          </a:solidFill>
                        </a:rPr>
                        <a:t>Could draw on Children with Disabilities work and past SEND reviews (</a:t>
                      </a:r>
                      <a:r>
                        <a:rPr lang="en-GB" sz="1400" i="1" dirty="0" err="1">
                          <a:solidFill>
                            <a:schemeClr val="tx2"/>
                          </a:solidFill>
                        </a:rPr>
                        <a:t>Notty</a:t>
                      </a:r>
                      <a:r>
                        <a:rPr lang="en-GB" sz="1400" i="1" dirty="0">
                          <a:solidFill>
                            <a:schemeClr val="tx2"/>
                          </a:solidFill>
                        </a:rPr>
                        <a:t> Stone). </a:t>
                      </a:r>
                    </a:p>
                  </a:txBody>
                  <a:tcPr/>
                </a:tc>
                <a:extLst>
                  <a:ext uri="{0D108BD9-81ED-4DB2-BD59-A6C34878D82A}">
                    <a16:rowId xmlns:a16="http://schemas.microsoft.com/office/drawing/2014/main" val="14786580"/>
                  </a:ext>
                </a:extLst>
              </a:tr>
              <a:tr h="7844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4. Ensuring sufficient quality and inclusive childcare places to support early learning and childcare for working parents​</a:t>
                      </a:r>
                      <a:endParaRPr lang="en-GB" sz="1400" kern="1200" dirty="0">
                        <a:solidFill>
                          <a:schemeClr val="dk1"/>
                        </a:solidFill>
                        <a:effectLst/>
                        <a:latin typeface="+mn-lt"/>
                        <a:ea typeface="+mn-ea"/>
                        <a:cs typeface="+mn-cs"/>
                      </a:endParaRPr>
                    </a:p>
                    <a:p>
                      <a:endParaRPr lang="en-GB"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Whole survey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Childcare needs during and after coronavirus lockdown</a:t>
                      </a:r>
                    </a:p>
                    <a:p>
                      <a:endParaRPr lang="en-GB" sz="1400" dirty="0"/>
                    </a:p>
                  </a:txBody>
                  <a:tcPr/>
                </a:tc>
                <a:extLst>
                  <a:ext uri="{0D108BD9-81ED-4DB2-BD59-A6C34878D82A}">
                    <a16:rowId xmlns:a16="http://schemas.microsoft.com/office/drawing/2014/main" val="4105891260"/>
                  </a:ext>
                </a:extLst>
              </a:tr>
              <a:tr h="10085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5. An effective, connected whole early years system that has a clear vision, purpose and direction – with primary focus on elements that will deliver strategy aims</a:t>
                      </a:r>
                      <a:endParaRPr lang="en-GB" sz="1400" kern="1200" dirty="0">
                        <a:solidFill>
                          <a:schemeClr val="dk1"/>
                        </a:solidFill>
                        <a:effectLst/>
                        <a:latin typeface="+mn-lt"/>
                        <a:ea typeface="+mn-ea"/>
                        <a:cs typeface="+mn-cs"/>
                      </a:endParaRPr>
                    </a:p>
                    <a:p>
                      <a:endParaRPr lang="en-GB"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Usage of ECC early years and childcare resources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Getting ready for school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Childcare needs during and after coronavirus lockdown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Open-ended comments</a:t>
                      </a:r>
                    </a:p>
                  </a:txBody>
                  <a:tcPr/>
                </a:tc>
                <a:extLst>
                  <a:ext uri="{0D108BD9-81ED-4DB2-BD59-A6C34878D82A}">
                    <a16:rowId xmlns:a16="http://schemas.microsoft.com/office/drawing/2014/main" val="2946264436"/>
                  </a:ext>
                </a:extLst>
              </a:tr>
              <a:tr h="689885">
                <a:tc>
                  <a:txBody>
                    <a:bodyPr/>
                    <a:lstStyle/>
                    <a:p>
                      <a:r>
                        <a:rPr lang="en-GB" sz="1400" dirty="0"/>
                        <a:t>NEW: 6. Supporting parents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Open ended comments – Q103 and Q104</a:t>
                      </a:r>
                    </a:p>
                  </a:txBody>
                  <a:tcPr/>
                </a:tc>
                <a:extLst>
                  <a:ext uri="{0D108BD9-81ED-4DB2-BD59-A6C34878D82A}">
                    <a16:rowId xmlns:a16="http://schemas.microsoft.com/office/drawing/2014/main" val="3363632888"/>
                  </a:ext>
                </a:extLst>
              </a:tr>
            </a:tbl>
          </a:graphicData>
        </a:graphic>
      </p:graphicFrame>
    </p:spTree>
    <p:extLst>
      <p:ext uri="{BB962C8B-B14F-4D97-AF65-F5344CB8AC3E}">
        <p14:creationId xmlns:p14="http://schemas.microsoft.com/office/powerpoint/2010/main" val="1451621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509666" y="353268"/>
            <a:ext cx="11119400" cy="828663"/>
          </a:xfrm>
        </p:spPr>
        <p:txBody>
          <a:bodyPr>
            <a:normAutofit/>
          </a:bodyPr>
          <a:lstStyle/>
          <a:p>
            <a:r>
              <a:rPr lang="en-GB" sz="2800" dirty="0"/>
              <a:t>Family Information Service and the Essex Child and Family Wellbeing Service </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40</a:t>
            </a:fld>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175798" y="5751731"/>
            <a:ext cx="1440236" cy="39399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approx. 1100</a:t>
            </a:r>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601400" y="1198017"/>
            <a:ext cx="10581263" cy="369332"/>
          </a:xfrm>
          <a:prstGeom prst="rect">
            <a:avLst/>
          </a:prstGeom>
          <a:noFill/>
        </p:spPr>
        <p:txBody>
          <a:bodyPr wrap="square" rtlCol="0">
            <a:spAutoFit/>
          </a:bodyPr>
          <a:lstStyle/>
          <a:p>
            <a:r>
              <a:rPr lang="en-GB" dirty="0"/>
              <a:t>Usage of FIS and the ECFWS was obtained from the majority of survey respondents (approx. 1100) .  </a:t>
            </a:r>
            <a:endParaRPr lang="en-GB" b="1" dirty="0"/>
          </a:p>
        </p:txBody>
      </p:sp>
      <p:sp>
        <p:nvSpPr>
          <p:cNvPr id="5" name="TextBox 4">
            <a:extLst>
              <a:ext uri="{FF2B5EF4-FFF2-40B4-BE49-F238E27FC236}">
                <a16:creationId xmlns:a16="http://schemas.microsoft.com/office/drawing/2014/main" id="{439CF2F8-5A06-4E02-91B6-DBF2D90B2EE5}"/>
              </a:ext>
            </a:extLst>
          </p:cNvPr>
          <p:cNvSpPr txBox="1"/>
          <p:nvPr/>
        </p:nvSpPr>
        <p:spPr>
          <a:xfrm>
            <a:off x="6205158" y="1743551"/>
            <a:ext cx="5477178" cy="5078313"/>
          </a:xfrm>
          <a:prstGeom prst="rect">
            <a:avLst/>
          </a:prstGeom>
          <a:noFill/>
        </p:spPr>
        <p:txBody>
          <a:bodyPr wrap="square" rtlCol="0">
            <a:spAutoFit/>
          </a:bodyPr>
          <a:lstStyle/>
          <a:p>
            <a:r>
              <a:rPr lang="en-GB" b="1" dirty="0"/>
              <a:t>Family Information Service </a:t>
            </a:r>
            <a:r>
              <a:rPr lang="en-GB" dirty="0"/>
              <a:t>is largely </a:t>
            </a:r>
            <a:r>
              <a:rPr lang="en-GB" b="1" dirty="0"/>
              <a:t>unused</a:t>
            </a:r>
            <a:r>
              <a:rPr lang="en-GB" dirty="0"/>
              <a:t>. Only 9% (n=106) have used it.</a:t>
            </a:r>
          </a:p>
          <a:p>
            <a:r>
              <a:rPr lang="en-GB" i="1" dirty="0"/>
              <a:t>See next slide for more detail around actual usage. </a:t>
            </a:r>
          </a:p>
          <a:p>
            <a:endParaRPr lang="en-GB" dirty="0"/>
          </a:p>
          <a:p>
            <a:r>
              <a:rPr lang="en-GB" b="1" dirty="0"/>
              <a:t>Essex Child and Family Wellbeing Service </a:t>
            </a:r>
            <a:r>
              <a:rPr lang="en-GB" dirty="0"/>
              <a:t>has been used by almost half of respondents (n=524), mostly for their </a:t>
            </a:r>
            <a:r>
              <a:rPr lang="en-GB" b="1" dirty="0"/>
              <a:t>health visiting services </a:t>
            </a:r>
            <a:r>
              <a:rPr lang="en-GB" dirty="0"/>
              <a:t>(83%), followed by parenting support (37%). People have also attended baby playgroups, baby self-weigh sessions, speech and language drop-ins and sought speech and language referrals. </a:t>
            </a:r>
          </a:p>
          <a:p>
            <a:r>
              <a:rPr lang="en-GB" dirty="0"/>
              <a:t>Note that Health Visitors tend to proactively contact new parents, which may explain the higher usage compared to other ECC early years services. Still, over half of respondents have either not used the service or never heard of it. </a:t>
            </a:r>
          </a:p>
          <a:p>
            <a:endParaRPr lang="en-GB" dirty="0"/>
          </a:p>
          <a:p>
            <a:endParaRPr lang="en-GB" dirty="0"/>
          </a:p>
        </p:txBody>
      </p:sp>
      <p:graphicFrame>
        <p:nvGraphicFramePr>
          <p:cNvPr id="15" name="Chart 14">
            <a:extLst>
              <a:ext uri="{FF2B5EF4-FFF2-40B4-BE49-F238E27FC236}">
                <a16:creationId xmlns:a16="http://schemas.microsoft.com/office/drawing/2014/main" id="{EE6F4499-A5E3-4930-A883-1566D36A3363}"/>
              </a:ext>
            </a:extLst>
          </p:cNvPr>
          <p:cNvGraphicFramePr>
            <a:graphicFrameLocks/>
          </p:cNvGraphicFramePr>
          <p:nvPr>
            <p:extLst>
              <p:ext uri="{D42A27DB-BD31-4B8C-83A1-F6EECF244321}">
                <p14:modId xmlns:p14="http://schemas.microsoft.com/office/powerpoint/2010/main" val="4245673113"/>
              </p:ext>
            </p:extLst>
          </p:nvPr>
        </p:nvGraphicFramePr>
        <p:xfrm>
          <a:off x="779509" y="1860361"/>
          <a:ext cx="5124162" cy="4438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5756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9465139" cy="828663"/>
          </a:xfrm>
        </p:spPr>
        <p:txBody>
          <a:bodyPr>
            <a:normAutofit/>
          </a:bodyPr>
          <a:lstStyle/>
          <a:p>
            <a:r>
              <a:rPr lang="en-GB" sz="3200" dirty="0"/>
              <a:t>Family Information Service</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41</a:t>
            </a:fld>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7915843" y="6143411"/>
            <a:ext cx="2018947" cy="30206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approx. 94</a:t>
            </a:r>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491168" y="1085803"/>
            <a:ext cx="5006570" cy="4247317"/>
          </a:xfrm>
          <a:prstGeom prst="rect">
            <a:avLst/>
          </a:prstGeom>
          <a:noFill/>
        </p:spPr>
        <p:txBody>
          <a:bodyPr wrap="square" rtlCol="0">
            <a:spAutoFit/>
          </a:bodyPr>
          <a:lstStyle/>
          <a:p>
            <a:r>
              <a:rPr lang="en-GB" dirty="0"/>
              <a:t>From the 9% of respondents who have used FIS, this was for a range of information, </a:t>
            </a:r>
            <a:r>
              <a:rPr lang="en-GB" b="1" dirty="0"/>
              <a:t>with information on FEEE2, 3, 4 </a:t>
            </a:r>
            <a:r>
              <a:rPr lang="en-GB" dirty="0"/>
              <a:t>and </a:t>
            </a:r>
            <a:r>
              <a:rPr lang="en-GB" b="1" dirty="0"/>
              <a:t>TLC</a:t>
            </a:r>
            <a:r>
              <a:rPr lang="en-GB" dirty="0"/>
              <a:t> resources being the most frequent, each sought by around a third of respondents. </a:t>
            </a:r>
          </a:p>
          <a:p>
            <a:endParaRPr lang="en-GB" dirty="0"/>
          </a:p>
          <a:p>
            <a:r>
              <a:rPr lang="en-GB" dirty="0"/>
              <a:t>Information was mostly ‘</a:t>
            </a:r>
            <a:r>
              <a:rPr lang="en-GB" b="1" dirty="0"/>
              <a:t>helpful</a:t>
            </a:r>
            <a:r>
              <a:rPr lang="en-GB" dirty="0"/>
              <a:t>’ (55%), followed by ‘very helpful’ (18%) and ‘unsure’ (17%).</a:t>
            </a:r>
          </a:p>
          <a:p>
            <a:endParaRPr lang="en-GB" dirty="0"/>
          </a:p>
          <a:p>
            <a:r>
              <a:rPr lang="en-GB" dirty="0"/>
              <a:t>Most (62%) found it ‘</a:t>
            </a:r>
            <a:r>
              <a:rPr lang="en-GB" b="1" dirty="0"/>
              <a:t>clear</a:t>
            </a:r>
            <a:r>
              <a:rPr lang="en-GB" dirty="0"/>
              <a:t>’, further 13% ‘very clear’, but 16% were ‘unsure’. </a:t>
            </a:r>
          </a:p>
          <a:p>
            <a:endParaRPr lang="en-GB" dirty="0"/>
          </a:p>
          <a:p>
            <a:endParaRPr lang="en-GB" dirty="0"/>
          </a:p>
          <a:p>
            <a:endParaRPr lang="en-GB" dirty="0"/>
          </a:p>
        </p:txBody>
      </p:sp>
      <p:sp>
        <p:nvSpPr>
          <p:cNvPr id="12" name="TextBox 11">
            <a:extLst>
              <a:ext uri="{FF2B5EF4-FFF2-40B4-BE49-F238E27FC236}">
                <a16:creationId xmlns:a16="http://schemas.microsoft.com/office/drawing/2014/main" id="{15F04590-A29D-494F-9444-31F19A76608C}"/>
              </a:ext>
            </a:extLst>
          </p:cNvPr>
          <p:cNvSpPr txBox="1"/>
          <p:nvPr/>
        </p:nvSpPr>
        <p:spPr>
          <a:xfrm>
            <a:off x="660360" y="5471921"/>
            <a:ext cx="4052317" cy="665343"/>
          </a:xfrm>
          <a:custGeom>
            <a:avLst/>
            <a:gdLst>
              <a:gd name="connsiteX0" fmla="*/ 0 w 4052317"/>
              <a:gd name="connsiteY0" fmla="*/ 0 h 665343"/>
              <a:gd name="connsiteX1" fmla="*/ 619426 w 4052317"/>
              <a:gd name="connsiteY1" fmla="*/ 0 h 665343"/>
              <a:gd name="connsiteX2" fmla="*/ 1076759 w 4052317"/>
              <a:gd name="connsiteY2" fmla="*/ 0 h 665343"/>
              <a:gd name="connsiteX3" fmla="*/ 1736707 w 4052317"/>
              <a:gd name="connsiteY3" fmla="*/ 0 h 665343"/>
              <a:gd name="connsiteX4" fmla="*/ 2234563 w 4052317"/>
              <a:gd name="connsiteY4" fmla="*/ 0 h 665343"/>
              <a:gd name="connsiteX5" fmla="*/ 2732419 w 4052317"/>
              <a:gd name="connsiteY5" fmla="*/ 0 h 665343"/>
              <a:gd name="connsiteX6" fmla="*/ 3311322 w 4052317"/>
              <a:gd name="connsiteY6" fmla="*/ 0 h 665343"/>
              <a:gd name="connsiteX7" fmla="*/ 4052317 w 4052317"/>
              <a:gd name="connsiteY7" fmla="*/ 0 h 665343"/>
              <a:gd name="connsiteX8" fmla="*/ 4052317 w 4052317"/>
              <a:gd name="connsiteY8" fmla="*/ 312711 h 665343"/>
              <a:gd name="connsiteX9" fmla="*/ 4052317 w 4052317"/>
              <a:gd name="connsiteY9" fmla="*/ 665343 h 665343"/>
              <a:gd name="connsiteX10" fmla="*/ 3594984 w 4052317"/>
              <a:gd name="connsiteY10" fmla="*/ 665343 h 665343"/>
              <a:gd name="connsiteX11" fmla="*/ 2975558 w 4052317"/>
              <a:gd name="connsiteY11" fmla="*/ 665343 h 665343"/>
              <a:gd name="connsiteX12" fmla="*/ 2437179 w 4052317"/>
              <a:gd name="connsiteY12" fmla="*/ 665343 h 665343"/>
              <a:gd name="connsiteX13" fmla="*/ 1898800 w 4052317"/>
              <a:gd name="connsiteY13" fmla="*/ 665343 h 665343"/>
              <a:gd name="connsiteX14" fmla="*/ 1360421 w 4052317"/>
              <a:gd name="connsiteY14" fmla="*/ 665343 h 665343"/>
              <a:gd name="connsiteX15" fmla="*/ 822041 w 4052317"/>
              <a:gd name="connsiteY15" fmla="*/ 665343 h 665343"/>
              <a:gd name="connsiteX16" fmla="*/ 0 w 4052317"/>
              <a:gd name="connsiteY16" fmla="*/ 665343 h 665343"/>
              <a:gd name="connsiteX17" fmla="*/ 0 w 4052317"/>
              <a:gd name="connsiteY17" fmla="*/ 326018 h 665343"/>
              <a:gd name="connsiteX18" fmla="*/ 0 w 4052317"/>
              <a:gd name="connsiteY18" fmla="*/ 0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317" h="665343" extrusionOk="0">
                <a:moveTo>
                  <a:pt x="0" y="0"/>
                </a:moveTo>
                <a:cubicBezTo>
                  <a:pt x="235304" y="-48811"/>
                  <a:pt x="390413" y="70306"/>
                  <a:pt x="619426" y="0"/>
                </a:cubicBezTo>
                <a:cubicBezTo>
                  <a:pt x="848439" y="-70306"/>
                  <a:pt x="976212" y="24395"/>
                  <a:pt x="1076759" y="0"/>
                </a:cubicBezTo>
                <a:cubicBezTo>
                  <a:pt x="1177306" y="-24395"/>
                  <a:pt x="1476942" y="41790"/>
                  <a:pt x="1736707" y="0"/>
                </a:cubicBezTo>
                <a:cubicBezTo>
                  <a:pt x="1996472" y="-41790"/>
                  <a:pt x="2104680" y="36911"/>
                  <a:pt x="2234563" y="0"/>
                </a:cubicBezTo>
                <a:cubicBezTo>
                  <a:pt x="2364446" y="-36911"/>
                  <a:pt x="2530133" y="55086"/>
                  <a:pt x="2732419" y="0"/>
                </a:cubicBezTo>
                <a:cubicBezTo>
                  <a:pt x="2934705" y="-55086"/>
                  <a:pt x="3051034" y="48048"/>
                  <a:pt x="3311322" y="0"/>
                </a:cubicBezTo>
                <a:cubicBezTo>
                  <a:pt x="3571610" y="-48048"/>
                  <a:pt x="3860627" y="20038"/>
                  <a:pt x="4052317" y="0"/>
                </a:cubicBezTo>
                <a:cubicBezTo>
                  <a:pt x="4076161" y="115871"/>
                  <a:pt x="4016635" y="190437"/>
                  <a:pt x="4052317" y="312711"/>
                </a:cubicBezTo>
                <a:cubicBezTo>
                  <a:pt x="4087999" y="434985"/>
                  <a:pt x="4029436" y="579657"/>
                  <a:pt x="4052317" y="665343"/>
                </a:cubicBezTo>
                <a:cubicBezTo>
                  <a:pt x="3879514" y="676225"/>
                  <a:pt x="3808203" y="639350"/>
                  <a:pt x="3594984" y="665343"/>
                </a:cubicBezTo>
                <a:cubicBezTo>
                  <a:pt x="3381765" y="691336"/>
                  <a:pt x="3212043" y="659437"/>
                  <a:pt x="2975558" y="665343"/>
                </a:cubicBezTo>
                <a:cubicBezTo>
                  <a:pt x="2739073" y="671249"/>
                  <a:pt x="2677010" y="630879"/>
                  <a:pt x="2437179" y="665343"/>
                </a:cubicBezTo>
                <a:cubicBezTo>
                  <a:pt x="2197348" y="699807"/>
                  <a:pt x="2125509" y="614546"/>
                  <a:pt x="1898800" y="665343"/>
                </a:cubicBezTo>
                <a:cubicBezTo>
                  <a:pt x="1672091" y="716140"/>
                  <a:pt x="1478000" y="621516"/>
                  <a:pt x="1360421" y="665343"/>
                </a:cubicBezTo>
                <a:cubicBezTo>
                  <a:pt x="1242842" y="709170"/>
                  <a:pt x="964417" y="636891"/>
                  <a:pt x="822041" y="665343"/>
                </a:cubicBezTo>
                <a:cubicBezTo>
                  <a:pt x="679665" y="693795"/>
                  <a:pt x="380065" y="639661"/>
                  <a:pt x="0" y="665343"/>
                </a:cubicBezTo>
                <a:cubicBezTo>
                  <a:pt x="-5640" y="564187"/>
                  <a:pt x="8861" y="413181"/>
                  <a:pt x="0" y="326018"/>
                </a:cubicBezTo>
                <a:cubicBezTo>
                  <a:pt x="-8861" y="238855"/>
                  <a:pt x="20752" y="157754"/>
                  <a:pt x="0" y="0"/>
                </a:cubicBezTo>
                <a:close/>
              </a:path>
            </a:pathLst>
          </a:custGeom>
          <a:noFill/>
          <a:ln w="28575">
            <a:solidFill>
              <a:schemeClr val="accent4"/>
            </a:solidFill>
            <a:extLst>
              <a:ext uri="{C807C97D-BFC1-408E-A445-0C87EB9F89A2}">
                <ask:lineSketchStyleProps xmlns:ask="http://schemas.microsoft.com/office/drawing/2018/sketchyshapes" sd="2019975909">
                  <a:prstGeom prst="rect">
                    <a:avLst/>
                  </a:prstGeom>
                  <ask:type>
                    <ask:lineSketchScribble/>
                  </ask:type>
                </ask:lineSketchStyleProps>
              </a:ext>
            </a:extLst>
          </a:ln>
        </p:spPr>
        <p:txBody>
          <a:bodyPr wrap="square" rtlCol="0">
            <a:spAutoFit/>
          </a:bodyPr>
          <a:lstStyle/>
          <a:p>
            <a:pPr algn="ctr"/>
            <a:r>
              <a:rPr lang="en-GB" i="1" dirty="0">
                <a:solidFill>
                  <a:schemeClr val="accent4"/>
                </a:solidFill>
              </a:rPr>
              <a:t>How can FIS be turned into a more useful resource for parents?</a:t>
            </a:r>
          </a:p>
        </p:txBody>
      </p:sp>
      <p:graphicFrame>
        <p:nvGraphicFramePr>
          <p:cNvPr id="13" name="Chart12271456">
            <a:extLst>
              <a:ext uri="{FF2B5EF4-FFF2-40B4-BE49-F238E27FC236}">
                <a16:creationId xmlns:a16="http://schemas.microsoft.com/office/drawing/2014/main" id="{00000000-0008-0000-5B00-00004D000000}"/>
              </a:ext>
            </a:extLst>
          </p:cNvPr>
          <p:cNvGraphicFramePr>
            <a:graphicFrameLocks/>
          </p:cNvGraphicFramePr>
          <p:nvPr>
            <p:extLst>
              <p:ext uri="{D42A27DB-BD31-4B8C-83A1-F6EECF244321}">
                <p14:modId xmlns:p14="http://schemas.microsoft.com/office/powerpoint/2010/main" val="23274680"/>
              </p:ext>
            </p:extLst>
          </p:nvPr>
        </p:nvGraphicFramePr>
        <p:xfrm>
          <a:off x="5666930" y="829995"/>
          <a:ext cx="6191470" cy="5167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3365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9465139" cy="828663"/>
          </a:xfrm>
        </p:spPr>
        <p:txBody>
          <a:bodyPr>
            <a:normAutofit/>
          </a:bodyPr>
          <a:lstStyle/>
          <a:p>
            <a:r>
              <a:rPr lang="en-GB" sz="3200" dirty="0"/>
              <a:t>Family Information Service – information gaps</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42</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660360" y="1258734"/>
            <a:ext cx="4502863" cy="3970318"/>
          </a:xfrm>
          <a:prstGeom prst="rect">
            <a:avLst/>
          </a:prstGeom>
          <a:noFill/>
        </p:spPr>
        <p:txBody>
          <a:bodyPr wrap="square" rtlCol="0">
            <a:spAutoFit/>
          </a:bodyPr>
          <a:lstStyle/>
          <a:p>
            <a:r>
              <a:rPr lang="en-GB" dirty="0"/>
              <a:t>A handful of comments on what is missing from FIS was provided (n=19) (Q95).</a:t>
            </a:r>
          </a:p>
          <a:p>
            <a:endParaRPr lang="en-GB" dirty="0"/>
          </a:p>
          <a:p>
            <a:r>
              <a:rPr lang="en-GB" b="1" dirty="0"/>
              <a:t>Mental health</a:t>
            </a:r>
            <a:r>
              <a:rPr lang="en-GB" dirty="0"/>
              <a:t> information, for both parents and children, was the only topic mentioned more than once (4 comments).</a:t>
            </a:r>
          </a:p>
          <a:p>
            <a:endParaRPr lang="en-GB" dirty="0"/>
          </a:p>
          <a:p>
            <a:r>
              <a:rPr lang="en-GB" dirty="0"/>
              <a:t>Others were individual comments, some of which are shared here.</a:t>
            </a:r>
          </a:p>
          <a:p>
            <a:endParaRPr lang="en-GB" dirty="0"/>
          </a:p>
          <a:p>
            <a:r>
              <a:rPr lang="en-GB" i="1" dirty="0"/>
              <a:t>For a better indication of parents’ information needs, see slides 53-55.</a:t>
            </a:r>
          </a:p>
          <a:p>
            <a:endParaRPr lang="en-GB" dirty="0"/>
          </a:p>
          <a:p>
            <a:endParaRPr lang="en-GB" dirty="0"/>
          </a:p>
        </p:txBody>
      </p:sp>
      <p:sp>
        <p:nvSpPr>
          <p:cNvPr id="13" name="TextBox 12">
            <a:extLst>
              <a:ext uri="{FF2B5EF4-FFF2-40B4-BE49-F238E27FC236}">
                <a16:creationId xmlns:a16="http://schemas.microsoft.com/office/drawing/2014/main" id="{26FD05EB-C863-4C2E-A6A7-51DE54F14136}"/>
              </a:ext>
            </a:extLst>
          </p:cNvPr>
          <p:cNvSpPr txBox="1"/>
          <p:nvPr/>
        </p:nvSpPr>
        <p:spPr>
          <a:xfrm>
            <a:off x="5846561" y="1228979"/>
            <a:ext cx="5518526" cy="646331"/>
          </a:xfrm>
          <a:prstGeom prst="rect">
            <a:avLst/>
          </a:prstGeom>
          <a:noFill/>
          <a:ln w="28575">
            <a:solidFill>
              <a:schemeClr val="accent1"/>
            </a:solidFill>
          </a:ln>
        </p:spPr>
        <p:txBody>
          <a:bodyPr wrap="square" rtlCol="0">
            <a:spAutoFit/>
          </a:bodyPr>
          <a:lstStyle/>
          <a:p>
            <a:r>
              <a:rPr lang="en-GB" i="1" dirty="0"/>
              <a:t>“Support for separated parents, only one parent is considered.”</a:t>
            </a:r>
          </a:p>
        </p:txBody>
      </p:sp>
      <p:sp>
        <p:nvSpPr>
          <p:cNvPr id="14" name="TextBox 13">
            <a:extLst>
              <a:ext uri="{FF2B5EF4-FFF2-40B4-BE49-F238E27FC236}">
                <a16:creationId xmlns:a16="http://schemas.microsoft.com/office/drawing/2014/main" id="{7395ECF3-43B1-47B6-9097-D0349AC66F13}"/>
              </a:ext>
            </a:extLst>
          </p:cNvPr>
          <p:cNvSpPr txBox="1"/>
          <p:nvPr/>
        </p:nvSpPr>
        <p:spPr>
          <a:xfrm>
            <a:off x="5846561" y="2166090"/>
            <a:ext cx="5518526" cy="923330"/>
          </a:xfrm>
          <a:prstGeom prst="rect">
            <a:avLst/>
          </a:prstGeom>
          <a:noFill/>
          <a:ln w="28575">
            <a:solidFill>
              <a:schemeClr val="accent1"/>
            </a:solidFill>
          </a:ln>
        </p:spPr>
        <p:txBody>
          <a:bodyPr wrap="square" rtlCol="0">
            <a:spAutoFit/>
          </a:bodyPr>
          <a:lstStyle/>
          <a:p>
            <a:r>
              <a:rPr lang="en-GB" i="1" dirty="0"/>
              <a:t>“Ease of use prevented me from using the site successfully, so the information I wanted may have been there.”</a:t>
            </a:r>
          </a:p>
        </p:txBody>
      </p:sp>
      <p:sp>
        <p:nvSpPr>
          <p:cNvPr id="15" name="TextBox 14">
            <a:extLst>
              <a:ext uri="{FF2B5EF4-FFF2-40B4-BE49-F238E27FC236}">
                <a16:creationId xmlns:a16="http://schemas.microsoft.com/office/drawing/2014/main" id="{879C7730-2B1F-4BF2-9556-51EC47FEC875}"/>
              </a:ext>
            </a:extLst>
          </p:cNvPr>
          <p:cNvSpPr txBox="1"/>
          <p:nvPr/>
        </p:nvSpPr>
        <p:spPr>
          <a:xfrm>
            <a:off x="5846561" y="3377037"/>
            <a:ext cx="5518526" cy="923330"/>
          </a:xfrm>
          <a:prstGeom prst="rect">
            <a:avLst/>
          </a:prstGeom>
          <a:noFill/>
          <a:ln w="28575">
            <a:solidFill>
              <a:schemeClr val="accent1"/>
            </a:solidFill>
          </a:ln>
        </p:spPr>
        <p:txBody>
          <a:bodyPr wrap="square" rtlCol="0">
            <a:spAutoFit/>
          </a:bodyPr>
          <a:lstStyle/>
          <a:p>
            <a:r>
              <a:rPr lang="en-GB" i="1" dirty="0"/>
              <a:t>“The family information service run a great service. The problem comes from the confusion of the governments tax credits for families.” </a:t>
            </a:r>
          </a:p>
        </p:txBody>
      </p:sp>
      <p:sp>
        <p:nvSpPr>
          <p:cNvPr id="16" name="TextBox 15">
            <a:extLst>
              <a:ext uri="{FF2B5EF4-FFF2-40B4-BE49-F238E27FC236}">
                <a16:creationId xmlns:a16="http://schemas.microsoft.com/office/drawing/2014/main" id="{2E187272-6DF4-4AD6-B552-7AEDC738115D}"/>
              </a:ext>
            </a:extLst>
          </p:cNvPr>
          <p:cNvSpPr txBox="1"/>
          <p:nvPr/>
        </p:nvSpPr>
        <p:spPr>
          <a:xfrm>
            <a:off x="5846561" y="4587984"/>
            <a:ext cx="5518526" cy="1200329"/>
          </a:xfrm>
          <a:prstGeom prst="rect">
            <a:avLst/>
          </a:prstGeom>
          <a:noFill/>
          <a:ln w="28575">
            <a:solidFill>
              <a:schemeClr val="accent1"/>
            </a:solidFill>
          </a:ln>
        </p:spPr>
        <p:txBody>
          <a:bodyPr wrap="square" rtlCol="0">
            <a:spAutoFit/>
          </a:bodyPr>
          <a:lstStyle/>
          <a:p>
            <a:r>
              <a:rPr lang="en-GB" i="1" dirty="0"/>
              <a:t>“It is very difficult to know what information is available to access. After babies reach their 1st birthday it seems that nobody really tells you what help is available.”</a:t>
            </a:r>
          </a:p>
        </p:txBody>
      </p:sp>
    </p:spTree>
    <p:extLst>
      <p:ext uri="{BB962C8B-B14F-4D97-AF65-F5344CB8AC3E}">
        <p14:creationId xmlns:p14="http://schemas.microsoft.com/office/powerpoint/2010/main" val="4050982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9465139" cy="828663"/>
          </a:xfrm>
        </p:spPr>
        <p:txBody>
          <a:bodyPr>
            <a:normAutofit/>
          </a:bodyPr>
          <a:lstStyle/>
          <a:p>
            <a:r>
              <a:rPr lang="en-GB" sz="3200" dirty="0"/>
              <a:t>Essex Child and Family Wellbeing Service</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43</a:t>
            </a:fld>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10125499" y="5401948"/>
            <a:ext cx="1548178" cy="3693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516</a:t>
            </a:r>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775377" y="1181931"/>
            <a:ext cx="6302518" cy="2308324"/>
          </a:xfrm>
          <a:prstGeom prst="rect">
            <a:avLst/>
          </a:prstGeom>
          <a:noFill/>
        </p:spPr>
        <p:txBody>
          <a:bodyPr wrap="square" rtlCol="0">
            <a:spAutoFit/>
          </a:bodyPr>
          <a:lstStyle/>
          <a:p>
            <a:r>
              <a:rPr lang="en-GB" dirty="0"/>
              <a:t>524 respondents have used the service. </a:t>
            </a:r>
            <a:r>
              <a:rPr lang="en-GB" b="1" dirty="0"/>
              <a:t>Most</a:t>
            </a:r>
            <a:r>
              <a:rPr lang="en-GB" dirty="0"/>
              <a:t> (82.4%; n=425) found the service ‘</a:t>
            </a:r>
            <a:r>
              <a:rPr lang="en-GB" b="1" dirty="0"/>
              <a:t>helpful</a:t>
            </a:r>
            <a:r>
              <a:rPr lang="en-GB" dirty="0"/>
              <a:t>’ or ‘very helpful’.</a:t>
            </a:r>
          </a:p>
          <a:p>
            <a:endParaRPr lang="en-GB" dirty="0"/>
          </a:p>
          <a:p>
            <a:r>
              <a:rPr lang="en-GB" dirty="0"/>
              <a:t>Still, around 100 comments were provided about how the service could be </a:t>
            </a:r>
            <a:r>
              <a:rPr lang="en-GB" b="1" dirty="0"/>
              <a:t>improved, highlighting important limitations of the service.</a:t>
            </a:r>
          </a:p>
          <a:p>
            <a:endParaRPr lang="en-GB" b="1" dirty="0"/>
          </a:p>
          <a:p>
            <a:endParaRPr lang="en-GB" b="1" dirty="0"/>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12422067" y="3996094"/>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Chart12271615">
            <a:extLst>
              <a:ext uri="{FF2B5EF4-FFF2-40B4-BE49-F238E27FC236}">
                <a16:creationId xmlns:a16="http://schemas.microsoft.com/office/drawing/2014/main" id="{00000000-0008-0000-6100-000052000000}"/>
              </a:ext>
            </a:extLst>
          </p:cNvPr>
          <p:cNvGraphicFramePr>
            <a:graphicFrameLocks/>
          </p:cNvGraphicFramePr>
          <p:nvPr>
            <p:extLst>
              <p:ext uri="{D42A27DB-BD31-4B8C-83A1-F6EECF244321}">
                <p14:modId xmlns:p14="http://schemas.microsoft.com/office/powerpoint/2010/main" val="1117069297"/>
              </p:ext>
            </p:extLst>
          </p:nvPr>
        </p:nvGraphicFramePr>
        <p:xfrm>
          <a:off x="7077895" y="1307311"/>
          <a:ext cx="4857327" cy="515890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D6E2202D-8E89-4E6B-9BB1-4A3A2C048484}"/>
              </a:ext>
            </a:extLst>
          </p:cNvPr>
          <p:cNvSpPr txBox="1"/>
          <p:nvPr/>
        </p:nvSpPr>
        <p:spPr>
          <a:xfrm>
            <a:off x="3173733" y="3202326"/>
            <a:ext cx="3677233" cy="1200329"/>
          </a:xfrm>
          <a:custGeom>
            <a:avLst/>
            <a:gdLst>
              <a:gd name="connsiteX0" fmla="*/ 0 w 3677233"/>
              <a:gd name="connsiteY0" fmla="*/ 0 h 1200329"/>
              <a:gd name="connsiteX1" fmla="*/ 562091 w 3677233"/>
              <a:gd name="connsiteY1" fmla="*/ 0 h 1200329"/>
              <a:gd name="connsiteX2" fmla="*/ 977093 w 3677233"/>
              <a:gd name="connsiteY2" fmla="*/ 0 h 1200329"/>
              <a:gd name="connsiteX3" fmla="*/ 1575957 w 3677233"/>
              <a:gd name="connsiteY3" fmla="*/ 0 h 1200329"/>
              <a:gd name="connsiteX4" fmla="*/ 2027731 w 3677233"/>
              <a:gd name="connsiteY4" fmla="*/ 0 h 1200329"/>
              <a:gd name="connsiteX5" fmla="*/ 2479506 w 3677233"/>
              <a:gd name="connsiteY5" fmla="*/ 0 h 1200329"/>
              <a:gd name="connsiteX6" fmla="*/ 3004825 w 3677233"/>
              <a:gd name="connsiteY6" fmla="*/ 0 h 1200329"/>
              <a:gd name="connsiteX7" fmla="*/ 3677233 w 3677233"/>
              <a:gd name="connsiteY7" fmla="*/ 0 h 1200329"/>
              <a:gd name="connsiteX8" fmla="*/ 3677233 w 3677233"/>
              <a:gd name="connsiteY8" fmla="*/ 364100 h 1200329"/>
              <a:gd name="connsiteX9" fmla="*/ 3677233 w 3677233"/>
              <a:gd name="connsiteY9" fmla="*/ 728200 h 1200329"/>
              <a:gd name="connsiteX10" fmla="*/ 3677233 w 3677233"/>
              <a:gd name="connsiteY10" fmla="*/ 1200329 h 1200329"/>
              <a:gd name="connsiteX11" fmla="*/ 3225459 w 3677233"/>
              <a:gd name="connsiteY11" fmla="*/ 1200329 h 1200329"/>
              <a:gd name="connsiteX12" fmla="*/ 2736912 w 3677233"/>
              <a:gd name="connsiteY12" fmla="*/ 1200329 h 1200329"/>
              <a:gd name="connsiteX13" fmla="*/ 2248365 w 3677233"/>
              <a:gd name="connsiteY13" fmla="*/ 1200329 h 1200329"/>
              <a:gd name="connsiteX14" fmla="*/ 1759819 w 3677233"/>
              <a:gd name="connsiteY14" fmla="*/ 1200329 h 1200329"/>
              <a:gd name="connsiteX15" fmla="*/ 1271272 w 3677233"/>
              <a:gd name="connsiteY15" fmla="*/ 1200329 h 1200329"/>
              <a:gd name="connsiteX16" fmla="*/ 856270 w 3677233"/>
              <a:gd name="connsiteY16" fmla="*/ 1200329 h 1200329"/>
              <a:gd name="connsiteX17" fmla="*/ 0 w 3677233"/>
              <a:gd name="connsiteY17" fmla="*/ 1200329 h 1200329"/>
              <a:gd name="connsiteX18" fmla="*/ 0 w 3677233"/>
              <a:gd name="connsiteY18" fmla="*/ 836229 h 1200329"/>
              <a:gd name="connsiteX19" fmla="*/ 0 w 3677233"/>
              <a:gd name="connsiteY19" fmla="*/ 460126 h 1200329"/>
              <a:gd name="connsiteX20" fmla="*/ 0 w 3677233"/>
              <a:gd name="connsiteY2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77233" h="1200329" extrusionOk="0">
                <a:moveTo>
                  <a:pt x="0" y="0"/>
                </a:moveTo>
                <a:cubicBezTo>
                  <a:pt x="183275" y="-61428"/>
                  <a:pt x="392300" y="34814"/>
                  <a:pt x="562091" y="0"/>
                </a:cubicBezTo>
                <a:cubicBezTo>
                  <a:pt x="731882" y="-34814"/>
                  <a:pt x="776604" y="45435"/>
                  <a:pt x="977093" y="0"/>
                </a:cubicBezTo>
                <a:cubicBezTo>
                  <a:pt x="1177582" y="-45435"/>
                  <a:pt x="1393588" y="30018"/>
                  <a:pt x="1575957" y="0"/>
                </a:cubicBezTo>
                <a:cubicBezTo>
                  <a:pt x="1758326" y="-30018"/>
                  <a:pt x="1841095" y="33452"/>
                  <a:pt x="2027731" y="0"/>
                </a:cubicBezTo>
                <a:cubicBezTo>
                  <a:pt x="2214367" y="-33452"/>
                  <a:pt x="2378251" y="11514"/>
                  <a:pt x="2479506" y="0"/>
                </a:cubicBezTo>
                <a:cubicBezTo>
                  <a:pt x="2580761" y="-11514"/>
                  <a:pt x="2872367" y="23797"/>
                  <a:pt x="3004825" y="0"/>
                </a:cubicBezTo>
                <a:cubicBezTo>
                  <a:pt x="3137283" y="-23797"/>
                  <a:pt x="3427230" y="68440"/>
                  <a:pt x="3677233" y="0"/>
                </a:cubicBezTo>
                <a:cubicBezTo>
                  <a:pt x="3715323" y="124845"/>
                  <a:pt x="3661576" y="200774"/>
                  <a:pt x="3677233" y="364100"/>
                </a:cubicBezTo>
                <a:cubicBezTo>
                  <a:pt x="3692890" y="527426"/>
                  <a:pt x="3666736" y="654726"/>
                  <a:pt x="3677233" y="728200"/>
                </a:cubicBezTo>
                <a:cubicBezTo>
                  <a:pt x="3687730" y="801674"/>
                  <a:pt x="3672097" y="1062875"/>
                  <a:pt x="3677233" y="1200329"/>
                </a:cubicBezTo>
                <a:cubicBezTo>
                  <a:pt x="3513891" y="1238491"/>
                  <a:pt x="3396739" y="1184358"/>
                  <a:pt x="3225459" y="1200329"/>
                </a:cubicBezTo>
                <a:cubicBezTo>
                  <a:pt x="3054179" y="1216300"/>
                  <a:pt x="2879748" y="1169429"/>
                  <a:pt x="2736912" y="1200329"/>
                </a:cubicBezTo>
                <a:cubicBezTo>
                  <a:pt x="2594076" y="1231229"/>
                  <a:pt x="2418816" y="1144965"/>
                  <a:pt x="2248365" y="1200329"/>
                </a:cubicBezTo>
                <a:cubicBezTo>
                  <a:pt x="2077914" y="1255693"/>
                  <a:pt x="1895130" y="1182143"/>
                  <a:pt x="1759819" y="1200329"/>
                </a:cubicBezTo>
                <a:cubicBezTo>
                  <a:pt x="1624508" y="1218515"/>
                  <a:pt x="1409571" y="1197003"/>
                  <a:pt x="1271272" y="1200329"/>
                </a:cubicBezTo>
                <a:cubicBezTo>
                  <a:pt x="1132973" y="1203655"/>
                  <a:pt x="1061352" y="1166645"/>
                  <a:pt x="856270" y="1200329"/>
                </a:cubicBezTo>
                <a:cubicBezTo>
                  <a:pt x="651188" y="1234013"/>
                  <a:pt x="255669" y="1129923"/>
                  <a:pt x="0" y="1200329"/>
                </a:cubicBezTo>
                <a:cubicBezTo>
                  <a:pt x="-15965" y="1103416"/>
                  <a:pt x="17209" y="910109"/>
                  <a:pt x="0" y="836229"/>
                </a:cubicBezTo>
                <a:cubicBezTo>
                  <a:pt x="-17209" y="762349"/>
                  <a:pt x="44480" y="559562"/>
                  <a:pt x="0" y="460126"/>
                </a:cubicBezTo>
                <a:cubicBezTo>
                  <a:pt x="-44480" y="360690"/>
                  <a:pt x="1634" y="139328"/>
                  <a:pt x="0" y="0"/>
                </a:cubicBezTo>
                <a:close/>
              </a:path>
            </a:pathLst>
          </a:custGeom>
          <a:noFill/>
          <a:ln w="28575">
            <a:solidFill>
              <a:schemeClr val="accent4"/>
            </a:solidFill>
            <a:extLst>
              <a:ext uri="{C807C97D-BFC1-408E-A445-0C87EB9F89A2}">
                <ask:lineSketchStyleProps xmlns:ask="http://schemas.microsoft.com/office/drawing/2018/sketchyshapes" sd="2019975909">
                  <a:prstGeom prst="rect">
                    <a:avLst/>
                  </a:prstGeom>
                  <ask:type>
                    <ask:lineSketchScribble/>
                  </ask:type>
                </ask:lineSketchStyleProps>
              </a:ext>
            </a:extLst>
          </a:ln>
        </p:spPr>
        <p:txBody>
          <a:bodyPr wrap="square" rtlCol="0">
            <a:spAutoFit/>
          </a:bodyPr>
          <a:lstStyle/>
          <a:p>
            <a:pPr algn="ctr"/>
            <a:r>
              <a:rPr lang="en-GB" i="1" dirty="0">
                <a:solidFill>
                  <a:schemeClr val="accent4"/>
                </a:solidFill>
              </a:rPr>
              <a:t>How come respondents are not aware of ECFWS, when all new parents should be proactively contacted by the service? </a:t>
            </a:r>
          </a:p>
        </p:txBody>
      </p:sp>
      <p:sp>
        <p:nvSpPr>
          <p:cNvPr id="10" name="TextBox 9">
            <a:extLst>
              <a:ext uri="{FF2B5EF4-FFF2-40B4-BE49-F238E27FC236}">
                <a16:creationId xmlns:a16="http://schemas.microsoft.com/office/drawing/2014/main" id="{08DF4BA4-E219-4065-9082-3F00AEAE2173}"/>
              </a:ext>
            </a:extLst>
          </p:cNvPr>
          <p:cNvSpPr txBox="1"/>
          <p:nvPr/>
        </p:nvSpPr>
        <p:spPr>
          <a:xfrm>
            <a:off x="3155373" y="4705788"/>
            <a:ext cx="4037539" cy="1477328"/>
          </a:xfrm>
          <a:prstGeom prst="rect">
            <a:avLst/>
          </a:prstGeom>
          <a:noFill/>
          <a:ln>
            <a:noFill/>
            <a:prstDash val="lgDash"/>
          </a:ln>
        </p:spPr>
        <p:txBody>
          <a:bodyPr wrap="square" rtlCol="0">
            <a:spAutoFit/>
          </a:bodyPr>
          <a:lstStyle/>
          <a:p>
            <a:r>
              <a:rPr lang="en-GB" i="1" dirty="0">
                <a:solidFill>
                  <a:schemeClr val="tx2"/>
                </a:solidFill>
              </a:rPr>
              <a:t>Please refer to the ‘Essex Child and Family Wellbeing Service extract’ report for further detail, including detailed thematic analysis and more comment examples. </a:t>
            </a:r>
          </a:p>
        </p:txBody>
      </p:sp>
      <p:pic>
        <p:nvPicPr>
          <p:cNvPr id="5" name="Picture 4">
            <a:extLst>
              <a:ext uri="{FF2B5EF4-FFF2-40B4-BE49-F238E27FC236}">
                <a16:creationId xmlns:a16="http://schemas.microsoft.com/office/drawing/2014/main" id="{A278D761-1F14-4764-A7C8-69E8E634200C}"/>
              </a:ext>
            </a:extLst>
          </p:cNvPr>
          <p:cNvPicPr>
            <a:picLocks noChangeAspect="1"/>
          </p:cNvPicPr>
          <p:nvPr/>
        </p:nvPicPr>
        <p:blipFill>
          <a:blip r:embed="rId3"/>
          <a:stretch>
            <a:fillRect/>
          </a:stretch>
        </p:blipFill>
        <p:spPr>
          <a:xfrm>
            <a:off x="513292" y="3385791"/>
            <a:ext cx="2155236" cy="2633306"/>
          </a:xfrm>
          <a:prstGeom prst="rect">
            <a:avLst/>
          </a:prstGeom>
          <a:ln>
            <a:solidFill>
              <a:schemeClr val="tx1"/>
            </a:solidFill>
          </a:ln>
        </p:spPr>
      </p:pic>
    </p:spTree>
    <p:extLst>
      <p:ext uri="{BB962C8B-B14F-4D97-AF65-F5344CB8AC3E}">
        <p14:creationId xmlns:p14="http://schemas.microsoft.com/office/powerpoint/2010/main" val="2711713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7588-7D0D-417C-A323-0A5672E8EF79}"/>
              </a:ext>
            </a:extLst>
          </p:cNvPr>
          <p:cNvSpPr>
            <a:spLocks noGrp="1"/>
          </p:cNvSpPr>
          <p:nvPr>
            <p:ph type="title"/>
          </p:nvPr>
        </p:nvSpPr>
        <p:spPr>
          <a:xfrm>
            <a:off x="306000" y="251649"/>
            <a:ext cx="11552400" cy="598401"/>
          </a:xfrm>
        </p:spPr>
        <p:txBody>
          <a:bodyPr/>
          <a:lstStyle/>
          <a:p>
            <a:r>
              <a:rPr lang="en-GB" sz="3200" dirty="0">
                <a:solidFill>
                  <a:schemeClr val="accent1"/>
                </a:solidFill>
              </a:rPr>
              <a:t>Limitations of the ECFWS, identified by parents</a:t>
            </a:r>
          </a:p>
        </p:txBody>
      </p:sp>
      <p:sp>
        <p:nvSpPr>
          <p:cNvPr id="5" name="Footer Placeholder 4">
            <a:extLst>
              <a:ext uri="{FF2B5EF4-FFF2-40B4-BE49-F238E27FC236}">
                <a16:creationId xmlns:a16="http://schemas.microsoft.com/office/drawing/2014/main" id="{ED3CEBB4-5A62-4694-A22E-87F00F310A14}"/>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endParaRPr lang="en-GB" dirty="0">
              <a:solidFill>
                <a:schemeClr val="tx1">
                  <a:lumMod val="50000"/>
                  <a:lumOff val="50000"/>
                </a:schemeClr>
              </a:solidFill>
            </a:endParaRPr>
          </a:p>
        </p:txBody>
      </p:sp>
      <p:sp>
        <p:nvSpPr>
          <p:cNvPr id="6" name="Date Placeholder 5">
            <a:extLst>
              <a:ext uri="{FF2B5EF4-FFF2-40B4-BE49-F238E27FC236}">
                <a16:creationId xmlns:a16="http://schemas.microsoft.com/office/drawing/2014/main" id="{9D921461-62BE-4C12-B118-9A7E5C0447A5}"/>
              </a:ext>
            </a:extLst>
          </p:cNvPr>
          <p:cNvSpPr>
            <a:spLocks noGrp="1"/>
          </p:cNvSpPr>
          <p:nvPr>
            <p:ph type="dt" sz="half" idx="10"/>
          </p:nvPr>
        </p:nvSpPr>
        <p:spPr/>
        <p:txBody>
          <a:bodyPr/>
          <a:lstStyle/>
          <a:p>
            <a:fld id="{DC13AD85-CE77-4F8C-BEB7-3D123B861324}" type="datetime1">
              <a:rPr lang="en-GB" smtClean="0"/>
              <a:t>19/03/2021</a:t>
            </a:fld>
            <a:endParaRPr lang="en-GB" dirty="0"/>
          </a:p>
        </p:txBody>
      </p:sp>
      <p:sp>
        <p:nvSpPr>
          <p:cNvPr id="7" name="Slide Number Placeholder 6">
            <a:extLst>
              <a:ext uri="{FF2B5EF4-FFF2-40B4-BE49-F238E27FC236}">
                <a16:creationId xmlns:a16="http://schemas.microsoft.com/office/drawing/2014/main" id="{3C408969-3FF7-4E54-B400-5FB263089AB1}"/>
              </a:ext>
            </a:extLst>
          </p:cNvPr>
          <p:cNvSpPr>
            <a:spLocks noGrp="1"/>
          </p:cNvSpPr>
          <p:nvPr>
            <p:ph type="sldNum" sz="quarter" idx="12"/>
          </p:nvPr>
        </p:nvSpPr>
        <p:spPr/>
        <p:txBody>
          <a:bodyPr/>
          <a:lstStyle/>
          <a:p>
            <a:r>
              <a:rPr lang="en-GB"/>
              <a:t>|   </a:t>
            </a:r>
            <a:fld id="{5898CC38-F149-5B45-A1B4-290B41364A0C}" type="slidenum">
              <a:rPr lang="en-GB" smtClean="0"/>
              <a:pPr/>
              <a:t>44</a:t>
            </a:fld>
            <a:endParaRPr lang="en-GB" dirty="0"/>
          </a:p>
        </p:txBody>
      </p:sp>
      <p:graphicFrame>
        <p:nvGraphicFramePr>
          <p:cNvPr id="8" name="Content Placeholder 7">
            <a:extLst>
              <a:ext uri="{FF2B5EF4-FFF2-40B4-BE49-F238E27FC236}">
                <a16:creationId xmlns:a16="http://schemas.microsoft.com/office/drawing/2014/main" id="{4D545637-B5C8-433A-8680-F365A23ACAE7}"/>
              </a:ext>
            </a:extLst>
          </p:cNvPr>
          <p:cNvGraphicFramePr>
            <a:graphicFrameLocks noGrp="1"/>
          </p:cNvGraphicFramePr>
          <p:nvPr>
            <p:ph sz="quarter" idx="14"/>
            <p:extLst>
              <p:ext uri="{D42A27DB-BD31-4B8C-83A1-F6EECF244321}">
                <p14:modId xmlns:p14="http://schemas.microsoft.com/office/powerpoint/2010/main" val="1303448051"/>
              </p:ext>
            </p:extLst>
          </p:nvPr>
        </p:nvGraphicFramePr>
        <p:xfrm>
          <a:off x="301625" y="1097281"/>
          <a:ext cx="11552238" cy="5317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0232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951F-E999-4510-9842-1B0AC37ACE2F}"/>
              </a:ext>
            </a:extLst>
          </p:cNvPr>
          <p:cNvSpPr>
            <a:spLocks noGrp="1"/>
          </p:cNvSpPr>
          <p:nvPr>
            <p:ph type="title"/>
          </p:nvPr>
        </p:nvSpPr>
        <p:spPr/>
        <p:txBody>
          <a:bodyPr/>
          <a:lstStyle/>
          <a:p>
            <a:r>
              <a:rPr lang="en-GB" dirty="0"/>
              <a:t>Limitations of the ECFWS, identified by parents</a:t>
            </a:r>
          </a:p>
        </p:txBody>
      </p:sp>
      <p:sp>
        <p:nvSpPr>
          <p:cNvPr id="3" name="Content Placeholder 2">
            <a:extLst>
              <a:ext uri="{FF2B5EF4-FFF2-40B4-BE49-F238E27FC236}">
                <a16:creationId xmlns:a16="http://schemas.microsoft.com/office/drawing/2014/main" id="{A18370D0-3846-4F3B-B2E2-6A01026549B0}"/>
              </a:ext>
            </a:extLst>
          </p:cNvPr>
          <p:cNvSpPr>
            <a:spLocks noGrp="1"/>
          </p:cNvSpPr>
          <p:nvPr>
            <p:ph idx="1"/>
          </p:nvPr>
        </p:nvSpPr>
        <p:spPr>
          <a:xfrm>
            <a:off x="305998" y="1256400"/>
            <a:ext cx="7909533" cy="4921200"/>
          </a:xfrm>
        </p:spPr>
        <p:txBody>
          <a:bodyPr>
            <a:normAutofit fontScale="85000" lnSpcReduction="20000"/>
          </a:bodyPr>
          <a:lstStyle/>
          <a:p>
            <a:pPr>
              <a:lnSpc>
                <a:spcPct val="120000"/>
              </a:lnSpc>
            </a:pPr>
            <a:r>
              <a:rPr lang="en-GB" sz="2100" b="1" dirty="0"/>
              <a:t>Health visiting: </a:t>
            </a:r>
            <a:r>
              <a:rPr lang="en-GB" sz="2100" dirty="0"/>
              <a:t>service</a:t>
            </a:r>
            <a:r>
              <a:rPr lang="en-GB" sz="2100" b="1" dirty="0"/>
              <a:t> </a:t>
            </a:r>
            <a:r>
              <a:rPr lang="en-GB" sz="2100" dirty="0"/>
              <a:t>seen as ‘disjointed’ and ‘inconsistent’ by some, with lack of follow up; some HVs viewed as ‘rude’ or ‘judgemental’, some information given being outdated or incorrect; preference for HVs to run breastfeeding support groups instead of volunteers. Calls for greater consideration of post-natal depression with the need for proactive contacting of new mothers by the HV team. Service not always easy to access. </a:t>
            </a:r>
          </a:p>
          <a:p>
            <a:pPr>
              <a:lnSpc>
                <a:spcPct val="120000"/>
              </a:lnSpc>
            </a:pPr>
            <a:r>
              <a:rPr lang="en-GB" sz="2100" b="1" dirty="0"/>
              <a:t>Need for more parent/baby/support groups</a:t>
            </a:r>
            <a:r>
              <a:rPr lang="en-GB" sz="2100" dirty="0"/>
              <a:t>: these are highly valued, mostly for social aspect and opportunities for parents to meet other parents and build their support networks. Some commented on the overall ‘reduction’ in these groups over the past few years, or them </a:t>
            </a:r>
            <a:r>
              <a:rPr lang="en-GB" sz="2100" b="1" dirty="0"/>
              <a:t>not running at all due to </a:t>
            </a:r>
            <a:r>
              <a:rPr lang="en-GB" sz="2100" b="1" dirty="0" err="1"/>
              <a:t>Covid</a:t>
            </a:r>
            <a:r>
              <a:rPr lang="en-GB" sz="2100" b="1" dirty="0"/>
              <a:t> </a:t>
            </a:r>
            <a:r>
              <a:rPr lang="en-GB" sz="2100" dirty="0"/>
              <a:t>– this has had a negative impact on e.g. new parents and those without existing support networks, who have felt ‘isolated’ during this time. These groups are seen as the key mechanism for supporting parents, and thus some have felt that </a:t>
            </a:r>
            <a:r>
              <a:rPr lang="en-GB" sz="2100" b="1" dirty="0"/>
              <a:t>support has been ‘limited</a:t>
            </a:r>
            <a:r>
              <a:rPr lang="en-GB" sz="2100" dirty="0"/>
              <a:t>’. Calls for more specialised support groups. </a:t>
            </a:r>
          </a:p>
          <a:p>
            <a:endParaRPr lang="en-GB" sz="1800" dirty="0"/>
          </a:p>
        </p:txBody>
      </p:sp>
      <p:sp>
        <p:nvSpPr>
          <p:cNvPr id="4" name="Footer Placeholder 3">
            <a:extLst>
              <a:ext uri="{FF2B5EF4-FFF2-40B4-BE49-F238E27FC236}">
                <a16:creationId xmlns:a16="http://schemas.microsoft.com/office/drawing/2014/main" id="{5AB1B8B6-019A-4BC5-B0F3-605826615AFA}"/>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4D7F2005-AF42-43BE-8C12-6F1FB28360B7}"/>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AC6CD410-1ADB-4224-B2B2-F7C45611E62F}"/>
              </a:ext>
            </a:extLst>
          </p:cNvPr>
          <p:cNvSpPr>
            <a:spLocks noGrp="1"/>
          </p:cNvSpPr>
          <p:nvPr>
            <p:ph type="sldNum" sz="quarter" idx="12"/>
          </p:nvPr>
        </p:nvSpPr>
        <p:spPr/>
        <p:txBody>
          <a:bodyPr/>
          <a:lstStyle/>
          <a:p>
            <a:r>
              <a:rPr lang="en-GB"/>
              <a:t>|   </a:t>
            </a:r>
            <a:fld id="{5898CC38-F149-5B45-A1B4-290B41364A0C}" type="slidenum">
              <a:rPr lang="en-GB" smtClean="0"/>
              <a:pPr/>
              <a:t>45</a:t>
            </a:fld>
            <a:endParaRPr lang="en-GB" dirty="0"/>
          </a:p>
        </p:txBody>
      </p:sp>
      <p:sp>
        <p:nvSpPr>
          <p:cNvPr id="11" name="Content Placeholder 2">
            <a:extLst>
              <a:ext uri="{FF2B5EF4-FFF2-40B4-BE49-F238E27FC236}">
                <a16:creationId xmlns:a16="http://schemas.microsoft.com/office/drawing/2014/main" id="{0778F646-CC6B-4600-A7F9-D91AEC6F0B1D}"/>
              </a:ext>
            </a:extLst>
          </p:cNvPr>
          <p:cNvSpPr txBox="1">
            <a:spLocks/>
          </p:cNvSpPr>
          <p:nvPr/>
        </p:nvSpPr>
        <p:spPr>
          <a:xfrm>
            <a:off x="8426548" y="1256400"/>
            <a:ext cx="3305908" cy="4921200"/>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Communication issues: </a:t>
            </a:r>
            <a:r>
              <a:rPr lang="en-GB" sz="1800" dirty="0"/>
              <a:t>lack of follow-up; lack of contact since the start of </a:t>
            </a:r>
            <a:r>
              <a:rPr lang="en-GB" sz="1800" b="1" dirty="0" err="1"/>
              <a:t>Covid</a:t>
            </a:r>
            <a:r>
              <a:rPr lang="en-GB" sz="1800" b="1" dirty="0"/>
              <a:t> lockdown </a:t>
            </a:r>
            <a:r>
              <a:rPr lang="en-GB" sz="1800" dirty="0"/>
              <a:t>(March 2020); lack of promotion of the service generally – need for an up-to-date website with calendars of events, not relying on Facebook; accessibility of Family Hubs – preference for more local settings, as access to some locations is challenging for those living in more rural areas or those reliant on public transport</a:t>
            </a:r>
          </a:p>
          <a:p>
            <a:endParaRPr lang="en-GB" sz="1800" dirty="0"/>
          </a:p>
        </p:txBody>
      </p:sp>
    </p:spTree>
    <p:extLst>
      <p:ext uri="{BB962C8B-B14F-4D97-AF65-F5344CB8AC3E}">
        <p14:creationId xmlns:p14="http://schemas.microsoft.com/office/powerpoint/2010/main" val="811147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590E-6496-492E-856F-3C5B89345288}"/>
              </a:ext>
            </a:extLst>
          </p:cNvPr>
          <p:cNvSpPr>
            <a:spLocks noGrp="1"/>
          </p:cNvSpPr>
          <p:nvPr>
            <p:ph type="title"/>
          </p:nvPr>
        </p:nvSpPr>
        <p:spPr>
          <a:xfrm>
            <a:off x="306000" y="40984"/>
            <a:ext cx="11552400" cy="820800"/>
          </a:xfrm>
        </p:spPr>
        <p:txBody>
          <a:bodyPr>
            <a:normAutofit/>
          </a:bodyPr>
          <a:lstStyle/>
          <a:p>
            <a:r>
              <a:rPr lang="en-GB" sz="3200" dirty="0"/>
              <a:t>Health visiting comments (ECFWS)</a:t>
            </a:r>
          </a:p>
        </p:txBody>
      </p:sp>
      <p:sp>
        <p:nvSpPr>
          <p:cNvPr id="4" name="Footer Placeholder 3">
            <a:extLst>
              <a:ext uri="{FF2B5EF4-FFF2-40B4-BE49-F238E27FC236}">
                <a16:creationId xmlns:a16="http://schemas.microsoft.com/office/drawing/2014/main" id="{B5F7753B-0E8F-4796-853C-03E2280F9BBE}"/>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F23867F8-7235-4D99-BD03-100FEBD0E7C0}"/>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7F4DCECB-3F6C-427E-AC2C-FB8D60CF9E04}"/>
              </a:ext>
            </a:extLst>
          </p:cNvPr>
          <p:cNvSpPr>
            <a:spLocks noGrp="1"/>
          </p:cNvSpPr>
          <p:nvPr>
            <p:ph type="sldNum" sz="quarter" idx="12"/>
          </p:nvPr>
        </p:nvSpPr>
        <p:spPr/>
        <p:txBody>
          <a:bodyPr/>
          <a:lstStyle/>
          <a:p>
            <a:r>
              <a:rPr lang="en-GB"/>
              <a:t>|   </a:t>
            </a:r>
            <a:fld id="{5898CC38-F149-5B45-A1B4-290B41364A0C}" type="slidenum">
              <a:rPr lang="en-GB" smtClean="0"/>
              <a:pPr/>
              <a:t>46</a:t>
            </a:fld>
            <a:endParaRPr lang="en-GB" dirty="0"/>
          </a:p>
        </p:txBody>
      </p:sp>
      <p:sp>
        <p:nvSpPr>
          <p:cNvPr id="8" name="TextBox 7">
            <a:extLst>
              <a:ext uri="{FF2B5EF4-FFF2-40B4-BE49-F238E27FC236}">
                <a16:creationId xmlns:a16="http://schemas.microsoft.com/office/drawing/2014/main" id="{8E5FD136-E843-4EEF-B66B-E05CC97B89F9}"/>
              </a:ext>
            </a:extLst>
          </p:cNvPr>
          <p:cNvSpPr txBox="1"/>
          <p:nvPr/>
        </p:nvSpPr>
        <p:spPr>
          <a:xfrm>
            <a:off x="464233" y="1327453"/>
            <a:ext cx="4668865" cy="2308324"/>
          </a:xfrm>
          <a:prstGeom prst="rect">
            <a:avLst/>
          </a:prstGeom>
          <a:noFill/>
          <a:ln w="28575">
            <a:solidFill>
              <a:schemeClr val="accent1"/>
            </a:solidFill>
          </a:ln>
        </p:spPr>
        <p:txBody>
          <a:bodyPr wrap="square" rtlCol="0">
            <a:spAutoFit/>
          </a:bodyPr>
          <a:lstStyle/>
          <a:p>
            <a:pPr lvl="0"/>
            <a:r>
              <a:rPr lang="en-GB" i="1" dirty="0"/>
              <a:t>“</a:t>
            </a:r>
            <a:r>
              <a:rPr lang="en-GB" b="1" i="1" dirty="0"/>
              <a:t>Returned calls when parents ask for help or advice</a:t>
            </a:r>
            <a:r>
              <a:rPr lang="en-GB" i="1" dirty="0"/>
              <a:t>. The health visitor team are supposed to guide/support a new parent (at least that is what I understand their job to be). However, I can count on one hand the number of times I’ve seen someone even after 2 children. Those times were for routine weight checks and nothing further.” </a:t>
            </a:r>
            <a:endParaRPr lang="en-GB" dirty="0"/>
          </a:p>
        </p:txBody>
      </p:sp>
      <p:sp>
        <p:nvSpPr>
          <p:cNvPr id="9" name="TextBox 8">
            <a:extLst>
              <a:ext uri="{FF2B5EF4-FFF2-40B4-BE49-F238E27FC236}">
                <a16:creationId xmlns:a16="http://schemas.microsoft.com/office/drawing/2014/main" id="{30A097F7-05E1-4530-9F86-71542EAE05E9}"/>
              </a:ext>
            </a:extLst>
          </p:cNvPr>
          <p:cNvSpPr txBox="1"/>
          <p:nvPr/>
        </p:nvSpPr>
        <p:spPr>
          <a:xfrm>
            <a:off x="479832" y="3791956"/>
            <a:ext cx="4668865" cy="2308324"/>
          </a:xfrm>
          <a:prstGeom prst="rect">
            <a:avLst/>
          </a:prstGeom>
          <a:noFill/>
          <a:ln w="28575">
            <a:solidFill>
              <a:schemeClr val="accent1"/>
            </a:solidFill>
          </a:ln>
        </p:spPr>
        <p:txBody>
          <a:bodyPr wrap="square" rtlCol="0">
            <a:spAutoFit/>
          </a:bodyPr>
          <a:lstStyle/>
          <a:p>
            <a:pPr lvl="0"/>
            <a:r>
              <a:rPr lang="en-GB" i="1" dirty="0"/>
              <a:t>“Mothers are abandoned after a month. </a:t>
            </a:r>
            <a:r>
              <a:rPr lang="en-GB" b="1" i="1" dirty="0"/>
              <a:t>A phone call every two weeks for the first three months might prevent problems such as PND from escalating</a:t>
            </a:r>
            <a:r>
              <a:rPr lang="en-GB" i="1" dirty="0"/>
              <a:t>. Not every mother knows she has got post-natal depression, and especially not every mother recognises it within her first fortnight of having a child.” </a:t>
            </a:r>
            <a:endParaRPr lang="en-GB" dirty="0"/>
          </a:p>
        </p:txBody>
      </p:sp>
      <p:sp>
        <p:nvSpPr>
          <p:cNvPr id="10" name="TextBox 9">
            <a:extLst>
              <a:ext uri="{FF2B5EF4-FFF2-40B4-BE49-F238E27FC236}">
                <a16:creationId xmlns:a16="http://schemas.microsoft.com/office/drawing/2014/main" id="{3BBCABD5-5722-4691-9F8C-9D286924C1B7}"/>
              </a:ext>
            </a:extLst>
          </p:cNvPr>
          <p:cNvSpPr txBox="1"/>
          <p:nvPr/>
        </p:nvSpPr>
        <p:spPr>
          <a:xfrm>
            <a:off x="5371513" y="1327453"/>
            <a:ext cx="6486887" cy="3139321"/>
          </a:xfrm>
          <a:prstGeom prst="rect">
            <a:avLst/>
          </a:prstGeom>
          <a:noFill/>
          <a:ln w="28575">
            <a:solidFill>
              <a:schemeClr val="accent1"/>
            </a:solidFill>
          </a:ln>
        </p:spPr>
        <p:txBody>
          <a:bodyPr wrap="square" rtlCol="0">
            <a:spAutoFit/>
          </a:bodyPr>
          <a:lstStyle/>
          <a:p>
            <a:pPr lvl="0"/>
            <a:r>
              <a:rPr lang="en-GB" i="1" dirty="0"/>
              <a:t>“I felt there was a </a:t>
            </a:r>
            <a:r>
              <a:rPr lang="en-GB" b="1" i="1" dirty="0"/>
              <a:t>big difference between the support available to me between 2015 and 2017 when I had my two children. </a:t>
            </a:r>
            <a:r>
              <a:rPr lang="en-GB" i="1" dirty="0"/>
              <a:t>I found it very </a:t>
            </a:r>
            <a:r>
              <a:rPr lang="en-GB" b="1" i="1" dirty="0"/>
              <a:t>difficult to access any support more recently</a:t>
            </a:r>
            <a:r>
              <a:rPr lang="en-GB" i="1" dirty="0"/>
              <a:t>.  In particular the </a:t>
            </a:r>
            <a:r>
              <a:rPr lang="en-GB" b="1" i="1" dirty="0"/>
              <a:t>breastfeeding support</a:t>
            </a:r>
            <a:r>
              <a:rPr lang="en-GB" i="1" dirty="0"/>
              <a:t> was </a:t>
            </a:r>
            <a:r>
              <a:rPr lang="en-GB" b="1" i="1" dirty="0"/>
              <a:t>previously provided by health visitors </a:t>
            </a:r>
            <a:r>
              <a:rPr lang="en-GB" i="1" dirty="0"/>
              <a:t>compared to more recently </a:t>
            </a:r>
            <a:r>
              <a:rPr lang="en-GB" b="1" i="1" dirty="0"/>
              <a:t>by other mothers</a:t>
            </a:r>
            <a:r>
              <a:rPr lang="en-GB" i="1" dirty="0"/>
              <a:t> which for me was not comparable.  All health visitors and early years support I have accessed has been absolutely incredible, their knowledge and experience has been invaluable to me and second to none. However, I have found it incredibly difficult to reach/access those people or to find out what clinics are available etc.” </a:t>
            </a:r>
            <a:endParaRPr lang="en-GB" dirty="0"/>
          </a:p>
        </p:txBody>
      </p:sp>
      <p:sp>
        <p:nvSpPr>
          <p:cNvPr id="11" name="TextBox 10">
            <a:extLst>
              <a:ext uri="{FF2B5EF4-FFF2-40B4-BE49-F238E27FC236}">
                <a16:creationId xmlns:a16="http://schemas.microsoft.com/office/drawing/2014/main" id="{104120F8-6E67-4E38-A3EC-A1AE9E1D1271}"/>
              </a:ext>
            </a:extLst>
          </p:cNvPr>
          <p:cNvSpPr txBox="1"/>
          <p:nvPr/>
        </p:nvSpPr>
        <p:spPr>
          <a:xfrm>
            <a:off x="5364978" y="4633471"/>
            <a:ext cx="6486887" cy="1477328"/>
          </a:xfrm>
          <a:prstGeom prst="rect">
            <a:avLst/>
          </a:prstGeom>
          <a:noFill/>
          <a:ln w="28575">
            <a:solidFill>
              <a:schemeClr val="accent1"/>
            </a:solidFill>
          </a:ln>
        </p:spPr>
        <p:txBody>
          <a:bodyPr wrap="square" rtlCol="0">
            <a:spAutoFit/>
          </a:bodyPr>
          <a:lstStyle/>
          <a:p>
            <a:pPr lvl="0"/>
            <a:r>
              <a:rPr lang="en-GB" i="1" dirty="0"/>
              <a:t>“Antenatal and post natal care is of vital importance to the health and well being of new mothers and babies. I had severe post natal depression and anxiety and the </a:t>
            </a:r>
            <a:r>
              <a:rPr lang="en-GB" b="1" i="1" dirty="0"/>
              <a:t>support provided by my health visitor was a lifeline to me</a:t>
            </a:r>
            <a:r>
              <a:rPr lang="en-GB" i="1" dirty="0"/>
              <a:t>. The peer support from my antenatal group continues to this day.” </a:t>
            </a:r>
            <a:endParaRPr lang="en-GB" dirty="0"/>
          </a:p>
        </p:txBody>
      </p:sp>
    </p:spTree>
    <p:extLst>
      <p:ext uri="{BB962C8B-B14F-4D97-AF65-F5344CB8AC3E}">
        <p14:creationId xmlns:p14="http://schemas.microsoft.com/office/powerpoint/2010/main" val="3509845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B1B8B6-019A-4BC5-B0F3-605826615AFA}"/>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4D7F2005-AF42-43BE-8C12-6F1FB28360B7}"/>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AC6CD410-1ADB-4224-B2B2-F7C45611E62F}"/>
              </a:ext>
            </a:extLst>
          </p:cNvPr>
          <p:cNvSpPr>
            <a:spLocks noGrp="1"/>
          </p:cNvSpPr>
          <p:nvPr>
            <p:ph type="sldNum" sz="quarter" idx="12"/>
          </p:nvPr>
        </p:nvSpPr>
        <p:spPr/>
        <p:txBody>
          <a:bodyPr/>
          <a:lstStyle/>
          <a:p>
            <a:r>
              <a:rPr lang="en-GB"/>
              <a:t>|   </a:t>
            </a:r>
            <a:fld id="{5898CC38-F149-5B45-A1B4-290B41364A0C}" type="slidenum">
              <a:rPr lang="en-GB" smtClean="0"/>
              <a:pPr/>
              <a:t>47</a:t>
            </a:fld>
            <a:endParaRPr lang="en-GB" dirty="0"/>
          </a:p>
        </p:txBody>
      </p:sp>
      <p:sp>
        <p:nvSpPr>
          <p:cNvPr id="9" name="TextBox 8">
            <a:extLst>
              <a:ext uri="{FF2B5EF4-FFF2-40B4-BE49-F238E27FC236}">
                <a16:creationId xmlns:a16="http://schemas.microsoft.com/office/drawing/2014/main" id="{10026E55-46B0-430C-868B-4328B6D1A863}"/>
              </a:ext>
            </a:extLst>
          </p:cNvPr>
          <p:cNvSpPr txBox="1"/>
          <p:nvPr/>
        </p:nvSpPr>
        <p:spPr>
          <a:xfrm>
            <a:off x="6096000" y="2591479"/>
            <a:ext cx="4721742" cy="1477328"/>
          </a:xfrm>
          <a:prstGeom prst="rect">
            <a:avLst/>
          </a:prstGeom>
          <a:noFill/>
          <a:ln w="28575">
            <a:solidFill>
              <a:schemeClr val="accent1"/>
            </a:solidFill>
          </a:ln>
        </p:spPr>
        <p:txBody>
          <a:bodyPr wrap="square" rtlCol="0">
            <a:spAutoFit/>
          </a:bodyPr>
          <a:lstStyle/>
          <a:p>
            <a:pPr lvl="0"/>
            <a:r>
              <a:rPr lang="en-GB" i="1" dirty="0"/>
              <a:t>“I had </a:t>
            </a:r>
            <a:r>
              <a:rPr lang="en-GB" b="1" i="1" dirty="0"/>
              <a:t>never heard of the Family Hub whilst pregnant</a:t>
            </a:r>
            <a:r>
              <a:rPr lang="en-GB" i="1" dirty="0"/>
              <a:t> (I found out from my health visitor post birth). I would have done some of the pre natal classes if I’d have known about the service.”</a:t>
            </a:r>
            <a:endParaRPr lang="en-GB" dirty="0"/>
          </a:p>
        </p:txBody>
      </p:sp>
      <p:sp>
        <p:nvSpPr>
          <p:cNvPr id="10" name="TextBox 9">
            <a:extLst>
              <a:ext uri="{FF2B5EF4-FFF2-40B4-BE49-F238E27FC236}">
                <a16:creationId xmlns:a16="http://schemas.microsoft.com/office/drawing/2014/main" id="{FE8D4C37-5870-4962-95E6-BFADAB9AD975}"/>
              </a:ext>
            </a:extLst>
          </p:cNvPr>
          <p:cNvSpPr txBox="1"/>
          <p:nvPr/>
        </p:nvSpPr>
        <p:spPr>
          <a:xfrm>
            <a:off x="6082200" y="1211829"/>
            <a:ext cx="4725712" cy="923330"/>
          </a:xfrm>
          <a:prstGeom prst="rect">
            <a:avLst/>
          </a:prstGeom>
          <a:noFill/>
          <a:ln w="28575">
            <a:solidFill>
              <a:schemeClr val="accent1"/>
            </a:solidFill>
          </a:ln>
        </p:spPr>
        <p:txBody>
          <a:bodyPr wrap="square" rtlCol="0">
            <a:spAutoFit/>
          </a:bodyPr>
          <a:lstStyle/>
          <a:p>
            <a:pPr lvl="0"/>
            <a:r>
              <a:rPr lang="en-GB" i="1" dirty="0"/>
              <a:t>“I </a:t>
            </a:r>
            <a:r>
              <a:rPr lang="en-GB" b="1" i="1" dirty="0"/>
              <a:t>registered</a:t>
            </a:r>
            <a:r>
              <a:rPr lang="en-GB" i="1" dirty="0"/>
              <a:t> for an online parenting </a:t>
            </a:r>
            <a:r>
              <a:rPr lang="en-GB" b="1" i="1" dirty="0"/>
              <a:t>course</a:t>
            </a:r>
            <a:r>
              <a:rPr lang="en-GB" i="1" dirty="0"/>
              <a:t> during </a:t>
            </a:r>
            <a:r>
              <a:rPr lang="en-GB" i="1" dirty="0" err="1"/>
              <a:t>covid</a:t>
            </a:r>
            <a:r>
              <a:rPr lang="en-GB" i="1" dirty="0"/>
              <a:t> but </a:t>
            </a:r>
            <a:r>
              <a:rPr lang="en-GB" b="1" i="1" dirty="0"/>
              <a:t>never received the information </a:t>
            </a:r>
            <a:r>
              <a:rPr lang="en-GB" i="1" dirty="0"/>
              <a:t>through to join online.” </a:t>
            </a:r>
            <a:endParaRPr lang="en-GB" dirty="0"/>
          </a:p>
        </p:txBody>
      </p:sp>
      <p:sp>
        <p:nvSpPr>
          <p:cNvPr id="11" name="TextBox 10">
            <a:extLst>
              <a:ext uri="{FF2B5EF4-FFF2-40B4-BE49-F238E27FC236}">
                <a16:creationId xmlns:a16="http://schemas.microsoft.com/office/drawing/2014/main" id="{B8C03E26-1E86-4528-8477-45DF541CB4F4}"/>
              </a:ext>
            </a:extLst>
          </p:cNvPr>
          <p:cNvSpPr txBox="1"/>
          <p:nvPr/>
        </p:nvSpPr>
        <p:spPr>
          <a:xfrm>
            <a:off x="6096000" y="4321174"/>
            <a:ext cx="4721742" cy="1754326"/>
          </a:xfrm>
          <a:prstGeom prst="rect">
            <a:avLst/>
          </a:prstGeom>
          <a:noFill/>
          <a:ln w="28575">
            <a:solidFill>
              <a:schemeClr val="accent1"/>
            </a:solidFill>
          </a:ln>
        </p:spPr>
        <p:txBody>
          <a:bodyPr wrap="square" rtlCol="0">
            <a:spAutoFit/>
          </a:bodyPr>
          <a:lstStyle/>
          <a:p>
            <a:pPr lvl="0"/>
            <a:r>
              <a:rPr lang="en-GB" i="1" dirty="0"/>
              <a:t>“</a:t>
            </a:r>
            <a:r>
              <a:rPr lang="en-GB" b="1" i="1" dirty="0"/>
              <a:t>Neither of my children have seen a professional in 8 months</a:t>
            </a:r>
            <a:r>
              <a:rPr lang="en-GB" i="1" dirty="0"/>
              <a:t>. My baby was born in March 2020 and has never seen a health visitor. Health visitors should make sure families are not slipping through the cracks.” </a:t>
            </a:r>
            <a:endParaRPr lang="en-GB" dirty="0"/>
          </a:p>
        </p:txBody>
      </p:sp>
      <p:sp>
        <p:nvSpPr>
          <p:cNvPr id="12" name="TextBox 11">
            <a:extLst>
              <a:ext uri="{FF2B5EF4-FFF2-40B4-BE49-F238E27FC236}">
                <a16:creationId xmlns:a16="http://schemas.microsoft.com/office/drawing/2014/main" id="{D73ABF3D-7340-440A-B7A1-7F627BFCF5E7}"/>
              </a:ext>
            </a:extLst>
          </p:cNvPr>
          <p:cNvSpPr txBox="1"/>
          <p:nvPr/>
        </p:nvSpPr>
        <p:spPr>
          <a:xfrm>
            <a:off x="548323" y="1211829"/>
            <a:ext cx="4572001" cy="1200329"/>
          </a:xfrm>
          <a:prstGeom prst="rect">
            <a:avLst/>
          </a:prstGeom>
          <a:noFill/>
          <a:ln w="28575">
            <a:solidFill>
              <a:schemeClr val="accent1"/>
            </a:solidFill>
          </a:ln>
        </p:spPr>
        <p:txBody>
          <a:bodyPr wrap="square" rtlCol="0">
            <a:spAutoFit/>
          </a:bodyPr>
          <a:lstStyle/>
          <a:p>
            <a:pPr lvl="0"/>
            <a:r>
              <a:rPr lang="en-GB" i="1" dirty="0"/>
              <a:t>“</a:t>
            </a:r>
            <a:r>
              <a:rPr lang="en-GB" b="1" i="1" dirty="0"/>
              <a:t>More Informal groups</a:t>
            </a:r>
            <a:r>
              <a:rPr lang="en-GB" i="1" dirty="0"/>
              <a:t> at children’s centres </a:t>
            </a:r>
            <a:r>
              <a:rPr lang="en-GB" b="1" i="1" dirty="0"/>
              <a:t>needed</a:t>
            </a:r>
            <a:r>
              <a:rPr lang="en-GB" i="1" dirty="0"/>
              <a:t> as those of us not needing support and intervention have just been left.”</a:t>
            </a:r>
            <a:endParaRPr lang="en-GB" dirty="0"/>
          </a:p>
        </p:txBody>
      </p:sp>
      <p:sp>
        <p:nvSpPr>
          <p:cNvPr id="13" name="TextBox 12">
            <a:extLst>
              <a:ext uri="{FF2B5EF4-FFF2-40B4-BE49-F238E27FC236}">
                <a16:creationId xmlns:a16="http://schemas.microsoft.com/office/drawing/2014/main" id="{65E17768-F3E7-4498-9BF9-995E4FB42522}"/>
              </a:ext>
            </a:extLst>
          </p:cNvPr>
          <p:cNvSpPr txBox="1"/>
          <p:nvPr/>
        </p:nvSpPr>
        <p:spPr>
          <a:xfrm>
            <a:off x="548323" y="2625370"/>
            <a:ext cx="4572001" cy="3416320"/>
          </a:xfrm>
          <a:prstGeom prst="rect">
            <a:avLst/>
          </a:prstGeom>
          <a:noFill/>
          <a:ln w="28575">
            <a:solidFill>
              <a:schemeClr val="accent1"/>
            </a:solidFill>
          </a:ln>
        </p:spPr>
        <p:txBody>
          <a:bodyPr wrap="square" rtlCol="0">
            <a:spAutoFit/>
          </a:bodyPr>
          <a:lstStyle/>
          <a:p>
            <a:pPr lvl="0"/>
            <a:r>
              <a:rPr lang="en-GB" i="1" dirty="0"/>
              <a:t>“It is such a shame that there are </a:t>
            </a:r>
            <a:r>
              <a:rPr lang="en-GB" b="1" i="1" dirty="0"/>
              <a:t>no face to face baby groups running through the family hubs.</a:t>
            </a:r>
            <a:r>
              <a:rPr lang="en-GB" i="1" dirty="0"/>
              <a:t> I have enquired numerous times and had no response! Yes we are in a pandemic </a:t>
            </a:r>
            <a:r>
              <a:rPr lang="en-GB" b="1" i="1" dirty="0"/>
              <a:t>however the government have said baby groups can go ahead</a:t>
            </a:r>
            <a:r>
              <a:rPr lang="en-GB" i="1" dirty="0"/>
              <a:t>. It is unfair on babies and new mums who may need support, friendship etc to stop loneliness, PND etc if </a:t>
            </a:r>
            <a:r>
              <a:rPr lang="en-GB" b="1" i="1" dirty="0"/>
              <a:t>private companies can run them</a:t>
            </a:r>
            <a:r>
              <a:rPr lang="en-GB" i="1" dirty="0"/>
              <a:t>?! I just feel very let down! It really is not easy or practical to do a virtual session with a baby!!!”</a:t>
            </a:r>
            <a:endParaRPr lang="en-GB" dirty="0"/>
          </a:p>
        </p:txBody>
      </p:sp>
      <p:sp>
        <p:nvSpPr>
          <p:cNvPr id="14" name="Title 1">
            <a:extLst>
              <a:ext uri="{FF2B5EF4-FFF2-40B4-BE49-F238E27FC236}">
                <a16:creationId xmlns:a16="http://schemas.microsoft.com/office/drawing/2014/main" id="{F86FDF7B-7CDC-4848-855B-FF660B95272E}"/>
              </a:ext>
            </a:extLst>
          </p:cNvPr>
          <p:cNvSpPr txBox="1">
            <a:spLocks/>
          </p:cNvSpPr>
          <p:nvPr/>
        </p:nvSpPr>
        <p:spPr>
          <a:xfrm>
            <a:off x="306000" y="40984"/>
            <a:ext cx="11552400" cy="820800"/>
          </a:xfrm>
          <a:prstGeom prst="rect">
            <a:avLst/>
          </a:prstGeom>
        </p:spPr>
        <p:txBody>
          <a:bodyPr vert="horz" lIns="90000" tIns="45720" rIns="90000" bIns="0" rtlCol="0" anchor="b" anchorCtr="0">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en-GB" sz="3200" dirty="0"/>
              <a:t>ECFWS comments</a:t>
            </a:r>
          </a:p>
        </p:txBody>
      </p:sp>
    </p:spTree>
    <p:extLst>
      <p:ext uri="{BB962C8B-B14F-4D97-AF65-F5344CB8AC3E}">
        <p14:creationId xmlns:p14="http://schemas.microsoft.com/office/powerpoint/2010/main" val="1322236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normAutofit fontScale="90000"/>
          </a:bodyPr>
          <a:lstStyle/>
          <a:p>
            <a:r>
              <a:rPr lang="en-GB" dirty="0"/>
              <a:t>Importance of knowing other parents </a:t>
            </a:r>
          </a:p>
        </p:txBody>
      </p:sp>
      <p:sp>
        <p:nvSpPr>
          <p:cNvPr id="5" name="Text Placeholder 4">
            <a:extLst>
              <a:ext uri="{FF2B5EF4-FFF2-40B4-BE49-F238E27FC236}">
                <a16:creationId xmlns:a16="http://schemas.microsoft.com/office/drawing/2014/main" id="{5EEE3707-333B-41AE-BA2D-D9BCD9C74275}"/>
              </a:ext>
            </a:extLst>
          </p:cNvPr>
          <p:cNvSpPr>
            <a:spLocks noGrp="1"/>
          </p:cNvSpPr>
          <p:nvPr>
            <p:ph type="body" idx="1"/>
          </p:nvPr>
        </p:nvSpPr>
        <p:spPr/>
        <p:txBody>
          <a:bodyPr/>
          <a:lstStyle/>
          <a:p>
            <a:r>
              <a:rPr lang="en-GB" dirty="0"/>
              <a:t>Parental peer support</a:t>
            </a:r>
          </a:p>
        </p:txBody>
      </p:sp>
    </p:spTree>
    <p:extLst>
      <p:ext uri="{BB962C8B-B14F-4D97-AF65-F5344CB8AC3E}">
        <p14:creationId xmlns:p14="http://schemas.microsoft.com/office/powerpoint/2010/main" val="1845683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9465139" cy="828663"/>
          </a:xfrm>
        </p:spPr>
        <p:txBody>
          <a:bodyPr>
            <a:normAutofit fontScale="90000"/>
          </a:bodyPr>
          <a:lstStyle/>
          <a:p>
            <a:r>
              <a:rPr lang="en-GB" sz="3200" dirty="0"/>
              <a:t>Importance of peer support: Knowing other parents </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49</a:t>
            </a:fld>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10260148" y="5946993"/>
            <a:ext cx="1641303" cy="33361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1090</a:t>
            </a:r>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40200" y="932111"/>
            <a:ext cx="4743475" cy="5909310"/>
          </a:xfrm>
          <a:prstGeom prst="rect">
            <a:avLst/>
          </a:prstGeom>
          <a:noFill/>
        </p:spPr>
        <p:txBody>
          <a:bodyPr wrap="square" rtlCol="0">
            <a:spAutoFit/>
          </a:bodyPr>
          <a:lstStyle/>
          <a:p>
            <a:r>
              <a:rPr lang="en-GB" dirty="0"/>
              <a:t>More than </a:t>
            </a:r>
            <a:r>
              <a:rPr lang="en-GB" b="1" dirty="0"/>
              <a:t>three quarters </a:t>
            </a:r>
            <a:r>
              <a:rPr lang="en-GB" dirty="0"/>
              <a:t>of respondents stated it is either ‘very important’ or ‘important’ to know other parents who have children of a similar age. </a:t>
            </a:r>
          </a:p>
          <a:p>
            <a:endParaRPr lang="en-GB" b="1" dirty="0"/>
          </a:p>
          <a:p>
            <a:r>
              <a:rPr lang="en-GB" dirty="0"/>
              <a:t>Parents have </a:t>
            </a:r>
            <a:r>
              <a:rPr lang="en-GB" b="1" dirty="0"/>
              <a:t>met other parents in a combination of ways</a:t>
            </a:r>
            <a:r>
              <a:rPr lang="en-GB" dirty="0"/>
              <a:t>, the most frequent ones being:</a:t>
            </a:r>
          </a:p>
          <a:p>
            <a:pPr marL="342900" indent="-342900">
              <a:buFont typeface="+mj-lt"/>
              <a:buAutoNum type="arabicPeriod"/>
            </a:pPr>
            <a:r>
              <a:rPr lang="en-GB" b="1" dirty="0"/>
              <a:t>Playgroups, parent and toddler groups </a:t>
            </a:r>
            <a:r>
              <a:rPr lang="en-GB" dirty="0"/>
              <a:t>(47%)</a:t>
            </a:r>
          </a:p>
          <a:p>
            <a:pPr marL="342900" indent="-342900">
              <a:buFont typeface="+mj-lt"/>
              <a:buAutoNum type="arabicPeriod"/>
            </a:pPr>
            <a:r>
              <a:rPr lang="en-GB" dirty="0"/>
              <a:t>Through the school (44%) (+ 20% through formal childcare)</a:t>
            </a:r>
          </a:p>
          <a:p>
            <a:pPr marL="342900" indent="-342900">
              <a:buFont typeface="+mj-lt"/>
              <a:buAutoNum type="arabicPeriod"/>
            </a:pPr>
            <a:r>
              <a:rPr lang="en-GB" dirty="0"/>
              <a:t>I knew people already (36%)</a:t>
            </a:r>
          </a:p>
          <a:p>
            <a:pPr marL="342900" indent="-342900">
              <a:buFont typeface="+mj-lt"/>
              <a:buAutoNum type="arabicPeriod"/>
            </a:pPr>
            <a:r>
              <a:rPr lang="en-GB" dirty="0"/>
              <a:t>Through other friends / work (34%)</a:t>
            </a:r>
          </a:p>
          <a:p>
            <a:pPr marL="342900" indent="-342900">
              <a:buFont typeface="+mj-lt"/>
              <a:buAutoNum type="arabicPeriod"/>
            </a:pPr>
            <a:endParaRPr lang="en-GB" dirty="0"/>
          </a:p>
          <a:p>
            <a:r>
              <a:rPr lang="en-GB" b="1" dirty="0"/>
              <a:t>ECC</a:t>
            </a:r>
            <a:r>
              <a:rPr lang="en-GB" dirty="0"/>
              <a:t> could further </a:t>
            </a:r>
            <a:r>
              <a:rPr lang="en-GB" b="1" dirty="0"/>
              <a:t>encourage</a:t>
            </a:r>
            <a:r>
              <a:rPr lang="en-GB" dirty="0"/>
              <a:t> this by:</a:t>
            </a:r>
          </a:p>
          <a:p>
            <a:pPr marL="342900" indent="-342900">
              <a:buFont typeface="+mj-lt"/>
              <a:buAutoNum type="arabicPeriod"/>
            </a:pPr>
            <a:r>
              <a:rPr lang="en-GB" dirty="0"/>
              <a:t>Providing more classes/courses/groups (67%)</a:t>
            </a:r>
          </a:p>
          <a:p>
            <a:pPr marL="342900" indent="-342900">
              <a:buFont typeface="+mj-lt"/>
              <a:buAutoNum type="arabicPeriod"/>
            </a:pPr>
            <a:r>
              <a:rPr lang="en-GB" dirty="0"/>
              <a:t>Providing more open access/free to use spaces (47%)</a:t>
            </a:r>
          </a:p>
          <a:p>
            <a:endParaRPr lang="en-GB" dirty="0"/>
          </a:p>
        </p:txBody>
      </p:sp>
      <p:sp>
        <p:nvSpPr>
          <p:cNvPr id="10" name="Rectangle 9">
            <a:extLst>
              <a:ext uri="{FF2B5EF4-FFF2-40B4-BE49-F238E27FC236}">
                <a16:creationId xmlns:a16="http://schemas.microsoft.com/office/drawing/2014/main" id="{F992E73F-0F44-4EB5-BB49-10F1A7558F06}"/>
              </a:ext>
            </a:extLst>
          </p:cNvPr>
          <p:cNvSpPr/>
          <p:nvPr/>
        </p:nvSpPr>
        <p:spPr>
          <a:xfrm>
            <a:off x="3048000" y="2413338"/>
            <a:ext cx="6096000" cy="369332"/>
          </a:xfrm>
          <a:prstGeom prst="rect">
            <a:avLst/>
          </a:prstGeom>
        </p:spPr>
        <p:txBody>
          <a:bodyPr>
            <a:spAutoFit/>
          </a:bodyPr>
          <a:lstStyle/>
          <a:p>
            <a:endParaRPr lang="en-GB" dirty="0"/>
          </a:p>
        </p:txBody>
      </p:sp>
      <p:graphicFrame>
        <p:nvGraphicFramePr>
          <p:cNvPr id="12" name="Chart12271644">
            <a:extLst>
              <a:ext uri="{FF2B5EF4-FFF2-40B4-BE49-F238E27FC236}">
                <a16:creationId xmlns:a16="http://schemas.microsoft.com/office/drawing/2014/main" id="{00000000-0008-0000-6400-000054000000}"/>
              </a:ext>
            </a:extLst>
          </p:cNvPr>
          <p:cNvGraphicFramePr>
            <a:graphicFrameLocks/>
          </p:cNvGraphicFramePr>
          <p:nvPr>
            <p:extLst>
              <p:ext uri="{D42A27DB-BD31-4B8C-83A1-F6EECF244321}">
                <p14:modId xmlns:p14="http://schemas.microsoft.com/office/powerpoint/2010/main" val="2617392401"/>
              </p:ext>
            </p:extLst>
          </p:nvPr>
        </p:nvGraphicFramePr>
        <p:xfrm>
          <a:off x="5610080" y="975247"/>
          <a:ext cx="6248320" cy="56843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456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lstStyle/>
          <a:p>
            <a:r>
              <a:rPr lang="en-GB" dirty="0"/>
              <a:t>Survey summary</a:t>
            </a:r>
          </a:p>
        </p:txBody>
      </p:sp>
      <p:sp>
        <p:nvSpPr>
          <p:cNvPr id="3" name="Text Placeholder 2">
            <a:extLst>
              <a:ext uri="{FF2B5EF4-FFF2-40B4-BE49-F238E27FC236}">
                <a16:creationId xmlns:a16="http://schemas.microsoft.com/office/drawing/2014/main" id="{09D28183-D227-4D14-B858-8452DD3DDA5B}"/>
              </a:ext>
            </a:extLst>
          </p:cNvPr>
          <p:cNvSpPr>
            <a:spLocks noGrp="1"/>
          </p:cNvSpPr>
          <p:nvPr>
            <p:ph type="body" idx="1"/>
          </p:nvPr>
        </p:nvSpPr>
        <p:spPr/>
        <p:txBody>
          <a:bodyPr/>
          <a:lstStyle/>
          <a:p>
            <a:r>
              <a:rPr lang="en-GB" dirty="0"/>
              <a:t>Key findings</a:t>
            </a:r>
          </a:p>
        </p:txBody>
      </p:sp>
    </p:spTree>
    <p:extLst>
      <p:ext uri="{BB962C8B-B14F-4D97-AF65-F5344CB8AC3E}">
        <p14:creationId xmlns:p14="http://schemas.microsoft.com/office/powerpoint/2010/main" val="3418909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10627233" cy="828663"/>
          </a:xfrm>
        </p:spPr>
        <p:txBody>
          <a:bodyPr>
            <a:normAutofit fontScale="90000"/>
          </a:bodyPr>
          <a:lstStyle/>
          <a:p>
            <a:r>
              <a:rPr lang="en-GB" sz="3200" dirty="0"/>
              <a:t>Main benefits and drawbacks of knowing other parents</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50</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1003147"/>
            <a:ext cx="9153133" cy="646331"/>
          </a:xfrm>
          <a:prstGeom prst="rect">
            <a:avLst/>
          </a:prstGeom>
          <a:noFill/>
        </p:spPr>
        <p:txBody>
          <a:bodyPr wrap="square" rtlCol="0">
            <a:spAutoFit/>
          </a:bodyPr>
          <a:lstStyle/>
          <a:p>
            <a:r>
              <a:rPr lang="en-GB" dirty="0"/>
              <a:t>Over 800 respondents listed what they liked and disliked about knowing other parents. Given the number of comments, most respondents provided very similar opinions.  </a:t>
            </a:r>
            <a:endParaRPr lang="en-GB" b="1" dirty="0"/>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6103602" y="1929998"/>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28C7A5A-1480-44C1-BE17-781679510936}"/>
              </a:ext>
            </a:extLst>
          </p:cNvPr>
          <p:cNvSpPr/>
          <p:nvPr/>
        </p:nvSpPr>
        <p:spPr>
          <a:xfrm>
            <a:off x="4031912" y="1691504"/>
            <a:ext cx="1627568" cy="35400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826</a:t>
            </a:r>
          </a:p>
        </p:txBody>
      </p:sp>
      <p:sp>
        <p:nvSpPr>
          <p:cNvPr id="11" name="TextBox 10">
            <a:extLst>
              <a:ext uri="{FF2B5EF4-FFF2-40B4-BE49-F238E27FC236}">
                <a16:creationId xmlns:a16="http://schemas.microsoft.com/office/drawing/2014/main" id="{B3AEBA4E-02E3-40B8-8083-1D7D1247847B}"/>
              </a:ext>
            </a:extLst>
          </p:cNvPr>
          <p:cNvSpPr txBox="1"/>
          <p:nvPr/>
        </p:nvSpPr>
        <p:spPr>
          <a:xfrm>
            <a:off x="594024" y="1677021"/>
            <a:ext cx="5294732" cy="369332"/>
          </a:xfrm>
          <a:prstGeom prst="rect">
            <a:avLst/>
          </a:prstGeom>
          <a:noFill/>
        </p:spPr>
        <p:txBody>
          <a:bodyPr wrap="square" rtlCol="0">
            <a:spAutoFit/>
          </a:bodyPr>
          <a:lstStyle/>
          <a:p>
            <a:r>
              <a:rPr lang="en-GB" b="1" dirty="0">
                <a:solidFill>
                  <a:schemeClr val="accent6"/>
                </a:solidFill>
              </a:rPr>
              <a:t>Benefits</a:t>
            </a:r>
          </a:p>
        </p:txBody>
      </p:sp>
      <p:sp>
        <p:nvSpPr>
          <p:cNvPr id="12" name="TextBox 11">
            <a:extLst>
              <a:ext uri="{FF2B5EF4-FFF2-40B4-BE49-F238E27FC236}">
                <a16:creationId xmlns:a16="http://schemas.microsoft.com/office/drawing/2014/main" id="{01B72F90-EBF3-410F-87DA-A2A065102D60}"/>
              </a:ext>
            </a:extLst>
          </p:cNvPr>
          <p:cNvSpPr txBox="1"/>
          <p:nvPr/>
        </p:nvSpPr>
        <p:spPr>
          <a:xfrm>
            <a:off x="6504614" y="1649478"/>
            <a:ext cx="5294732" cy="369332"/>
          </a:xfrm>
          <a:prstGeom prst="rect">
            <a:avLst/>
          </a:prstGeom>
          <a:noFill/>
        </p:spPr>
        <p:txBody>
          <a:bodyPr wrap="square" rtlCol="0">
            <a:spAutoFit/>
          </a:bodyPr>
          <a:lstStyle/>
          <a:p>
            <a:r>
              <a:rPr lang="en-GB" b="1" dirty="0">
                <a:solidFill>
                  <a:schemeClr val="accent4"/>
                </a:solidFill>
              </a:rPr>
              <a:t>Drawbacks</a:t>
            </a:r>
          </a:p>
        </p:txBody>
      </p:sp>
      <p:sp>
        <p:nvSpPr>
          <p:cNvPr id="13" name="Rectangle 12">
            <a:extLst>
              <a:ext uri="{FF2B5EF4-FFF2-40B4-BE49-F238E27FC236}">
                <a16:creationId xmlns:a16="http://schemas.microsoft.com/office/drawing/2014/main" id="{47EBE00A-C7ED-40D7-85AA-71669F49F5EA}"/>
              </a:ext>
            </a:extLst>
          </p:cNvPr>
          <p:cNvSpPr/>
          <p:nvPr/>
        </p:nvSpPr>
        <p:spPr>
          <a:xfrm>
            <a:off x="9877277" y="1649478"/>
            <a:ext cx="1627568" cy="35400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658</a:t>
            </a:r>
          </a:p>
        </p:txBody>
      </p:sp>
      <p:sp>
        <p:nvSpPr>
          <p:cNvPr id="5" name="TextBox 4">
            <a:extLst>
              <a:ext uri="{FF2B5EF4-FFF2-40B4-BE49-F238E27FC236}">
                <a16:creationId xmlns:a16="http://schemas.microsoft.com/office/drawing/2014/main" id="{C08C03EB-7F4F-4943-8E0F-C7B7EB709C0B}"/>
              </a:ext>
            </a:extLst>
          </p:cNvPr>
          <p:cNvSpPr txBox="1"/>
          <p:nvPr/>
        </p:nvSpPr>
        <p:spPr>
          <a:xfrm>
            <a:off x="660360" y="2231317"/>
            <a:ext cx="4901744" cy="2031325"/>
          </a:xfrm>
          <a:prstGeom prst="rect">
            <a:avLst/>
          </a:prstGeom>
          <a:noFill/>
        </p:spPr>
        <p:txBody>
          <a:bodyPr wrap="square" rtlCol="0">
            <a:spAutoFit/>
          </a:bodyPr>
          <a:lstStyle/>
          <a:p>
            <a:pPr marL="285750" indent="-285750">
              <a:buFont typeface="Arial" panose="020B0604020202020204" pitchFamily="34" charset="0"/>
              <a:buChar char="•"/>
            </a:pPr>
            <a:r>
              <a:rPr lang="en-GB" dirty="0"/>
              <a:t>Having a support network - sharing experiences, ideas, going through the same things at the same time, having someone to talk to</a:t>
            </a:r>
          </a:p>
          <a:p>
            <a:pPr marL="285750" indent="-285750">
              <a:buFont typeface="Arial" panose="020B0604020202020204" pitchFamily="34" charset="0"/>
              <a:buChar char="•"/>
            </a:pPr>
            <a:r>
              <a:rPr lang="en-GB" dirty="0"/>
              <a:t>Social interaction and friendships – for children and parents </a:t>
            </a:r>
          </a:p>
          <a:p>
            <a:endParaRPr lang="en-GB" dirty="0"/>
          </a:p>
        </p:txBody>
      </p:sp>
      <p:sp>
        <p:nvSpPr>
          <p:cNvPr id="15" name="TextBox 14">
            <a:extLst>
              <a:ext uri="{FF2B5EF4-FFF2-40B4-BE49-F238E27FC236}">
                <a16:creationId xmlns:a16="http://schemas.microsoft.com/office/drawing/2014/main" id="{24C2142E-DABE-49B4-9134-74B428B96941}"/>
              </a:ext>
            </a:extLst>
          </p:cNvPr>
          <p:cNvSpPr txBox="1"/>
          <p:nvPr/>
        </p:nvSpPr>
        <p:spPr>
          <a:xfrm>
            <a:off x="578478" y="5155527"/>
            <a:ext cx="5134689" cy="923330"/>
          </a:xfrm>
          <a:prstGeom prst="rect">
            <a:avLst/>
          </a:prstGeom>
          <a:noFill/>
          <a:ln w="28575">
            <a:solidFill>
              <a:schemeClr val="accent6"/>
            </a:solidFill>
          </a:ln>
        </p:spPr>
        <p:txBody>
          <a:bodyPr wrap="square" rtlCol="0">
            <a:spAutoFit/>
          </a:bodyPr>
          <a:lstStyle/>
          <a:p>
            <a:r>
              <a:rPr lang="en-GB" i="1" dirty="0"/>
              <a:t>“Shared experiences make situations easier to deal with and the children have close friends, outside of school friends, for life.”</a:t>
            </a:r>
          </a:p>
        </p:txBody>
      </p:sp>
      <p:sp>
        <p:nvSpPr>
          <p:cNvPr id="17" name="TextBox 16">
            <a:extLst>
              <a:ext uri="{FF2B5EF4-FFF2-40B4-BE49-F238E27FC236}">
                <a16:creationId xmlns:a16="http://schemas.microsoft.com/office/drawing/2014/main" id="{2DD615D3-C738-45F4-8EA9-9DF25585AF7E}"/>
              </a:ext>
            </a:extLst>
          </p:cNvPr>
          <p:cNvSpPr txBox="1"/>
          <p:nvPr/>
        </p:nvSpPr>
        <p:spPr>
          <a:xfrm>
            <a:off x="562934" y="4105526"/>
            <a:ext cx="5165779" cy="923330"/>
          </a:xfrm>
          <a:prstGeom prst="rect">
            <a:avLst/>
          </a:prstGeom>
          <a:noFill/>
          <a:ln w="28575">
            <a:solidFill>
              <a:schemeClr val="accent6"/>
            </a:solidFill>
          </a:ln>
        </p:spPr>
        <p:txBody>
          <a:bodyPr wrap="square" rtlCol="0">
            <a:spAutoFit/>
          </a:bodyPr>
          <a:lstStyle/>
          <a:p>
            <a:r>
              <a:rPr lang="en-GB" i="1" dirty="0"/>
              <a:t>“Sharing milestones and advice with people going through the same things at the same time. It is a lifeline which can do wonders for support.”</a:t>
            </a:r>
          </a:p>
        </p:txBody>
      </p:sp>
      <p:sp>
        <p:nvSpPr>
          <p:cNvPr id="10" name="TextBox 9">
            <a:extLst>
              <a:ext uri="{FF2B5EF4-FFF2-40B4-BE49-F238E27FC236}">
                <a16:creationId xmlns:a16="http://schemas.microsoft.com/office/drawing/2014/main" id="{430D95EC-EDB4-4358-97C4-68C57466A939}"/>
              </a:ext>
            </a:extLst>
          </p:cNvPr>
          <p:cNvSpPr txBox="1"/>
          <p:nvPr/>
        </p:nvSpPr>
        <p:spPr>
          <a:xfrm>
            <a:off x="6529864" y="2231317"/>
            <a:ext cx="4995904" cy="1754326"/>
          </a:xfrm>
          <a:prstGeom prst="rect">
            <a:avLst/>
          </a:prstGeom>
          <a:noFill/>
        </p:spPr>
        <p:txBody>
          <a:bodyPr wrap="square" rtlCol="0">
            <a:spAutoFit/>
          </a:bodyPr>
          <a:lstStyle/>
          <a:p>
            <a:pPr marL="285750" indent="-285750">
              <a:buFont typeface="Arial" panose="020B0604020202020204" pitchFamily="34" charset="0"/>
              <a:buChar char="•"/>
            </a:pPr>
            <a:r>
              <a:rPr lang="en-GB" dirty="0"/>
              <a:t>Comparisons between children</a:t>
            </a:r>
          </a:p>
          <a:p>
            <a:pPr marL="285750" indent="-285750">
              <a:buFont typeface="Arial" panose="020B0604020202020204" pitchFamily="34" charset="0"/>
              <a:buChar char="•"/>
            </a:pPr>
            <a:r>
              <a:rPr lang="en-GB" dirty="0"/>
              <a:t>Competitive rather than supportive parents</a:t>
            </a:r>
          </a:p>
          <a:p>
            <a:pPr marL="285750" indent="-285750">
              <a:buFont typeface="Arial" panose="020B0604020202020204" pitchFamily="34" charset="0"/>
              <a:buChar char="•"/>
            </a:pPr>
            <a:r>
              <a:rPr lang="en-GB" dirty="0"/>
              <a:t>Feeling judged</a:t>
            </a:r>
          </a:p>
          <a:p>
            <a:pPr marL="285750" indent="-285750">
              <a:buFont typeface="Arial" panose="020B0604020202020204" pitchFamily="34" charset="0"/>
              <a:buChar char="•"/>
            </a:pPr>
            <a:r>
              <a:rPr lang="en-GB" dirty="0"/>
              <a:t>Lack of other parents’ understanding of certain conditions</a:t>
            </a:r>
          </a:p>
          <a:p>
            <a:pPr marL="285750" indent="-285750">
              <a:buFont typeface="Arial" panose="020B0604020202020204" pitchFamily="34" charset="0"/>
              <a:buChar char="•"/>
            </a:pPr>
            <a:r>
              <a:rPr lang="en-GB" i="1" dirty="0"/>
              <a:t>Many mentioned no drawbacks</a:t>
            </a:r>
          </a:p>
        </p:txBody>
      </p:sp>
      <p:sp>
        <p:nvSpPr>
          <p:cNvPr id="18" name="TextBox 17">
            <a:extLst>
              <a:ext uri="{FF2B5EF4-FFF2-40B4-BE49-F238E27FC236}">
                <a16:creationId xmlns:a16="http://schemas.microsoft.com/office/drawing/2014/main" id="{09EF7B22-6A0C-4854-B379-3047E44CED5C}"/>
              </a:ext>
            </a:extLst>
          </p:cNvPr>
          <p:cNvSpPr txBox="1"/>
          <p:nvPr/>
        </p:nvSpPr>
        <p:spPr>
          <a:xfrm>
            <a:off x="6720330" y="4382525"/>
            <a:ext cx="4749270" cy="646331"/>
          </a:xfrm>
          <a:prstGeom prst="rect">
            <a:avLst/>
          </a:prstGeom>
          <a:noFill/>
          <a:ln w="28575">
            <a:solidFill>
              <a:schemeClr val="accent4"/>
            </a:solidFill>
          </a:ln>
        </p:spPr>
        <p:txBody>
          <a:bodyPr wrap="square" rtlCol="0">
            <a:spAutoFit/>
          </a:bodyPr>
          <a:lstStyle/>
          <a:p>
            <a:r>
              <a:rPr lang="en-GB" i="1" dirty="0"/>
              <a:t>“Opinions of others expecting you to do as they do.” </a:t>
            </a:r>
          </a:p>
        </p:txBody>
      </p:sp>
      <p:sp>
        <p:nvSpPr>
          <p:cNvPr id="19" name="TextBox 18">
            <a:extLst>
              <a:ext uri="{FF2B5EF4-FFF2-40B4-BE49-F238E27FC236}">
                <a16:creationId xmlns:a16="http://schemas.microsoft.com/office/drawing/2014/main" id="{68E8D6FB-FB59-45E5-9E4C-7EFA852A9AEB}"/>
              </a:ext>
            </a:extLst>
          </p:cNvPr>
          <p:cNvSpPr txBox="1"/>
          <p:nvPr/>
        </p:nvSpPr>
        <p:spPr>
          <a:xfrm>
            <a:off x="6720330" y="5203446"/>
            <a:ext cx="4749270" cy="369332"/>
          </a:xfrm>
          <a:prstGeom prst="rect">
            <a:avLst/>
          </a:prstGeom>
          <a:noFill/>
          <a:ln w="28575">
            <a:solidFill>
              <a:schemeClr val="accent4"/>
            </a:solidFill>
          </a:ln>
        </p:spPr>
        <p:txBody>
          <a:bodyPr wrap="square" rtlCol="0">
            <a:spAutoFit/>
          </a:bodyPr>
          <a:lstStyle/>
          <a:p>
            <a:r>
              <a:rPr lang="en-GB" i="1" dirty="0"/>
              <a:t>“Comparison, even if not conscious.”</a:t>
            </a:r>
          </a:p>
        </p:txBody>
      </p:sp>
    </p:spTree>
    <p:extLst>
      <p:ext uri="{BB962C8B-B14F-4D97-AF65-F5344CB8AC3E}">
        <p14:creationId xmlns:p14="http://schemas.microsoft.com/office/powerpoint/2010/main" val="374455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a:xfrm>
            <a:off x="5328000" y="3570033"/>
            <a:ext cx="6282000" cy="1602000"/>
          </a:xfrm>
        </p:spPr>
        <p:txBody>
          <a:bodyPr>
            <a:normAutofit fontScale="90000"/>
          </a:bodyPr>
          <a:lstStyle/>
          <a:p>
            <a:r>
              <a:rPr lang="en-GB" dirty="0"/>
              <a:t>Parents’ confidence at supporting children’s learning at home</a:t>
            </a:r>
          </a:p>
        </p:txBody>
      </p:sp>
    </p:spTree>
    <p:extLst>
      <p:ext uri="{BB962C8B-B14F-4D97-AF65-F5344CB8AC3E}">
        <p14:creationId xmlns:p14="http://schemas.microsoft.com/office/powerpoint/2010/main" val="3798662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3695-1184-45B2-A1D0-D55CBB25389D}"/>
              </a:ext>
            </a:extLst>
          </p:cNvPr>
          <p:cNvSpPr>
            <a:spLocks noGrp="1"/>
          </p:cNvSpPr>
          <p:nvPr>
            <p:ph type="title"/>
          </p:nvPr>
        </p:nvSpPr>
        <p:spPr>
          <a:xfrm>
            <a:off x="306000" y="97252"/>
            <a:ext cx="11552400" cy="820800"/>
          </a:xfrm>
        </p:spPr>
        <p:txBody>
          <a:bodyPr>
            <a:noAutofit/>
          </a:bodyPr>
          <a:lstStyle/>
          <a:p>
            <a:r>
              <a:rPr lang="en-GB" sz="3000" dirty="0"/>
              <a:t>Supporting children’s learning while at home</a:t>
            </a:r>
          </a:p>
        </p:txBody>
      </p:sp>
      <p:sp>
        <p:nvSpPr>
          <p:cNvPr id="3" name="Content Placeholder 2">
            <a:extLst>
              <a:ext uri="{FF2B5EF4-FFF2-40B4-BE49-F238E27FC236}">
                <a16:creationId xmlns:a16="http://schemas.microsoft.com/office/drawing/2014/main" id="{7B5D225A-7E31-4FAE-BBEA-7E84EF0426B9}"/>
              </a:ext>
            </a:extLst>
          </p:cNvPr>
          <p:cNvSpPr>
            <a:spLocks noGrp="1"/>
          </p:cNvSpPr>
          <p:nvPr>
            <p:ph idx="1"/>
          </p:nvPr>
        </p:nvSpPr>
        <p:spPr>
          <a:xfrm>
            <a:off x="387941" y="1082847"/>
            <a:ext cx="11356118" cy="820800"/>
          </a:xfrm>
        </p:spPr>
        <p:txBody>
          <a:bodyPr>
            <a:noAutofit/>
          </a:bodyPr>
          <a:lstStyle/>
          <a:p>
            <a:pPr marL="0" indent="0">
              <a:buNone/>
            </a:pPr>
            <a:r>
              <a:rPr lang="en-GB" sz="1800" dirty="0"/>
              <a:t>Over </a:t>
            </a:r>
            <a:r>
              <a:rPr lang="en-GB" sz="1800" b="1" dirty="0"/>
              <a:t>two thirds </a:t>
            </a:r>
            <a:r>
              <a:rPr lang="en-GB" sz="1800" dirty="0"/>
              <a:t>of respondents (69%; n=778) feel either </a:t>
            </a:r>
            <a:r>
              <a:rPr lang="en-GB" sz="1800" b="1" dirty="0"/>
              <a:t>confident</a:t>
            </a:r>
            <a:r>
              <a:rPr lang="en-GB" sz="1800" dirty="0"/>
              <a:t> or very confident at supporting their children’s learning while at home. They don’t tend to use ‘official’ sources of information and rely on general Google search, family, school and friends instead.</a:t>
            </a:r>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89F3D324-067C-4DD7-817D-17AA455C26C3}"/>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3BD21C55-97BD-4D4C-B3CF-522009FC52AA}"/>
              </a:ext>
            </a:extLst>
          </p:cNvPr>
          <p:cNvSpPr>
            <a:spLocks noGrp="1"/>
          </p:cNvSpPr>
          <p:nvPr>
            <p:ph type="sldNum" sz="quarter" idx="12"/>
          </p:nvPr>
        </p:nvSpPr>
        <p:spPr/>
        <p:txBody>
          <a:bodyPr/>
          <a:lstStyle/>
          <a:p>
            <a:r>
              <a:rPr lang="en-GB"/>
              <a:t>|   </a:t>
            </a:r>
            <a:fld id="{5898CC38-F149-5B45-A1B4-290B41364A0C}" type="slidenum">
              <a:rPr lang="en-GB" smtClean="0"/>
              <a:pPr/>
              <a:t>52</a:t>
            </a:fld>
            <a:endParaRPr lang="en-GB" dirty="0"/>
          </a:p>
        </p:txBody>
      </p:sp>
      <p:graphicFrame>
        <p:nvGraphicFramePr>
          <p:cNvPr id="9" name="Chart12271401">
            <a:extLst>
              <a:ext uri="{FF2B5EF4-FFF2-40B4-BE49-F238E27FC236}">
                <a16:creationId xmlns:a16="http://schemas.microsoft.com/office/drawing/2014/main" id="{8C28ED31-DF92-4FD3-BF82-31B6E0FAD908}"/>
              </a:ext>
            </a:extLst>
          </p:cNvPr>
          <p:cNvGraphicFramePr>
            <a:graphicFrameLocks/>
          </p:cNvGraphicFramePr>
          <p:nvPr>
            <p:extLst>
              <p:ext uri="{D42A27DB-BD31-4B8C-83A1-F6EECF244321}">
                <p14:modId xmlns:p14="http://schemas.microsoft.com/office/powerpoint/2010/main" val="1301520082"/>
              </p:ext>
            </p:extLst>
          </p:nvPr>
        </p:nvGraphicFramePr>
        <p:xfrm>
          <a:off x="305998" y="2237484"/>
          <a:ext cx="4181595" cy="414030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8AE4497B-14F8-4E8C-8D37-32EE5879F0AD}"/>
              </a:ext>
            </a:extLst>
          </p:cNvPr>
          <p:cNvSpPr/>
          <p:nvPr/>
        </p:nvSpPr>
        <p:spPr>
          <a:xfrm>
            <a:off x="9672555" y="564043"/>
            <a:ext cx="2185845" cy="35400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approx. 1130</a:t>
            </a:r>
          </a:p>
        </p:txBody>
      </p:sp>
      <p:graphicFrame>
        <p:nvGraphicFramePr>
          <p:cNvPr id="12" name="Chart 11">
            <a:extLst>
              <a:ext uri="{FF2B5EF4-FFF2-40B4-BE49-F238E27FC236}">
                <a16:creationId xmlns:a16="http://schemas.microsoft.com/office/drawing/2014/main" id="{FD9B335D-1DEF-47A3-8E61-49F54614CF79}"/>
              </a:ext>
            </a:extLst>
          </p:cNvPr>
          <p:cNvGraphicFramePr>
            <a:graphicFrameLocks/>
          </p:cNvGraphicFramePr>
          <p:nvPr>
            <p:extLst>
              <p:ext uri="{D42A27DB-BD31-4B8C-83A1-F6EECF244321}">
                <p14:modId xmlns:p14="http://schemas.microsoft.com/office/powerpoint/2010/main" val="3296454544"/>
              </p:ext>
            </p:extLst>
          </p:nvPr>
        </p:nvGraphicFramePr>
        <p:xfrm>
          <a:off x="5162937" y="2158924"/>
          <a:ext cx="6695463" cy="4326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8839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3695-1184-45B2-A1D0-D55CBB25389D}"/>
              </a:ext>
            </a:extLst>
          </p:cNvPr>
          <p:cNvSpPr>
            <a:spLocks noGrp="1"/>
          </p:cNvSpPr>
          <p:nvPr>
            <p:ph type="title"/>
          </p:nvPr>
        </p:nvSpPr>
        <p:spPr>
          <a:xfrm>
            <a:off x="306000" y="97252"/>
            <a:ext cx="11552400" cy="820800"/>
          </a:xfrm>
        </p:spPr>
        <p:txBody>
          <a:bodyPr>
            <a:noAutofit/>
          </a:bodyPr>
          <a:lstStyle/>
          <a:p>
            <a:r>
              <a:rPr lang="en-GB" sz="3000" dirty="0"/>
              <a:t>Information gaps around child development and learning</a:t>
            </a:r>
          </a:p>
        </p:txBody>
      </p:sp>
      <p:sp>
        <p:nvSpPr>
          <p:cNvPr id="3" name="Content Placeholder 2">
            <a:extLst>
              <a:ext uri="{FF2B5EF4-FFF2-40B4-BE49-F238E27FC236}">
                <a16:creationId xmlns:a16="http://schemas.microsoft.com/office/drawing/2014/main" id="{7B5D225A-7E31-4FAE-BBEA-7E84EF0426B9}"/>
              </a:ext>
            </a:extLst>
          </p:cNvPr>
          <p:cNvSpPr>
            <a:spLocks noGrp="1"/>
          </p:cNvSpPr>
          <p:nvPr>
            <p:ph idx="1"/>
          </p:nvPr>
        </p:nvSpPr>
        <p:spPr>
          <a:xfrm>
            <a:off x="387941" y="1082847"/>
            <a:ext cx="11356118" cy="820800"/>
          </a:xfrm>
        </p:spPr>
        <p:txBody>
          <a:bodyPr>
            <a:noAutofit/>
          </a:bodyPr>
          <a:lstStyle/>
          <a:p>
            <a:pPr marL="0" indent="0">
              <a:buNone/>
            </a:pPr>
            <a:r>
              <a:rPr lang="en-GB" sz="1800" dirty="0"/>
              <a:t>Respondents were asked to list up to 3 examples of topics about child development, learning or care that they could not find useful or clear information on. Q90</a:t>
            </a:r>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89F3D324-067C-4DD7-817D-17AA455C26C3}"/>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3BD21C55-97BD-4D4C-B3CF-522009FC52AA}"/>
              </a:ext>
            </a:extLst>
          </p:cNvPr>
          <p:cNvSpPr>
            <a:spLocks noGrp="1"/>
          </p:cNvSpPr>
          <p:nvPr>
            <p:ph type="sldNum" sz="quarter" idx="12"/>
          </p:nvPr>
        </p:nvSpPr>
        <p:spPr/>
        <p:txBody>
          <a:bodyPr/>
          <a:lstStyle/>
          <a:p>
            <a:r>
              <a:rPr lang="en-GB"/>
              <a:t>|   </a:t>
            </a:r>
            <a:fld id="{5898CC38-F149-5B45-A1B4-290B41364A0C}" type="slidenum">
              <a:rPr lang="en-GB" smtClean="0"/>
              <a:pPr/>
              <a:t>53</a:t>
            </a:fld>
            <a:endParaRPr lang="en-GB" dirty="0"/>
          </a:p>
        </p:txBody>
      </p:sp>
      <p:sp>
        <p:nvSpPr>
          <p:cNvPr id="10" name="Rectangle 9">
            <a:extLst>
              <a:ext uri="{FF2B5EF4-FFF2-40B4-BE49-F238E27FC236}">
                <a16:creationId xmlns:a16="http://schemas.microsoft.com/office/drawing/2014/main" id="{8AE4497B-14F8-4E8C-8D37-32EE5879F0AD}"/>
              </a:ext>
            </a:extLst>
          </p:cNvPr>
          <p:cNvSpPr/>
          <p:nvPr/>
        </p:nvSpPr>
        <p:spPr>
          <a:xfrm>
            <a:off x="9672555" y="5952365"/>
            <a:ext cx="2185845" cy="35400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357</a:t>
            </a:r>
          </a:p>
        </p:txBody>
      </p:sp>
      <p:graphicFrame>
        <p:nvGraphicFramePr>
          <p:cNvPr id="9" name="Chart 8">
            <a:extLst>
              <a:ext uri="{FF2B5EF4-FFF2-40B4-BE49-F238E27FC236}">
                <a16:creationId xmlns:a16="http://schemas.microsoft.com/office/drawing/2014/main" id="{64C73F4A-29FE-44C9-A353-48F8F818FAC9}"/>
              </a:ext>
            </a:extLst>
          </p:cNvPr>
          <p:cNvGraphicFramePr>
            <a:graphicFrameLocks/>
          </p:cNvGraphicFramePr>
          <p:nvPr>
            <p:extLst>
              <p:ext uri="{D42A27DB-BD31-4B8C-83A1-F6EECF244321}">
                <p14:modId xmlns:p14="http://schemas.microsoft.com/office/powerpoint/2010/main" val="999196693"/>
              </p:ext>
            </p:extLst>
          </p:nvPr>
        </p:nvGraphicFramePr>
        <p:xfrm>
          <a:off x="333600" y="1903647"/>
          <a:ext cx="11470459" cy="4490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2910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3695-1184-45B2-A1D0-D55CBB25389D}"/>
              </a:ext>
            </a:extLst>
          </p:cNvPr>
          <p:cNvSpPr>
            <a:spLocks noGrp="1"/>
          </p:cNvSpPr>
          <p:nvPr>
            <p:ph type="title"/>
          </p:nvPr>
        </p:nvSpPr>
        <p:spPr>
          <a:xfrm>
            <a:off x="306000" y="97252"/>
            <a:ext cx="11552400" cy="820800"/>
          </a:xfrm>
        </p:spPr>
        <p:txBody>
          <a:bodyPr>
            <a:noAutofit/>
          </a:bodyPr>
          <a:lstStyle/>
          <a:p>
            <a:r>
              <a:rPr lang="en-GB" sz="3000" dirty="0"/>
              <a:t>Information gaps around child development and learning</a:t>
            </a:r>
          </a:p>
        </p:txBody>
      </p:sp>
      <p:sp>
        <p:nvSpPr>
          <p:cNvPr id="3" name="Content Placeholder 2">
            <a:extLst>
              <a:ext uri="{FF2B5EF4-FFF2-40B4-BE49-F238E27FC236}">
                <a16:creationId xmlns:a16="http://schemas.microsoft.com/office/drawing/2014/main" id="{7B5D225A-7E31-4FAE-BBEA-7E84EF0426B9}"/>
              </a:ext>
            </a:extLst>
          </p:cNvPr>
          <p:cNvSpPr>
            <a:spLocks noGrp="1"/>
          </p:cNvSpPr>
          <p:nvPr>
            <p:ph idx="1"/>
          </p:nvPr>
        </p:nvSpPr>
        <p:spPr>
          <a:xfrm>
            <a:off x="387941" y="1203278"/>
            <a:ext cx="11356118" cy="820800"/>
          </a:xfrm>
        </p:spPr>
        <p:txBody>
          <a:bodyPr>
            <a:noAutofit/>
          </a:bodyPr>
          <a:lstStyle/>
          <a:p>
            <a:pPr marL="0" indent="0">
              <a:spcBef>
                <a:spcPts val="600"/>
              </a:spcBef>
              <a:buNone/>
            </a:pPr>
            <a:r>
              <a:rPr lang="en-GB" sz="1800" dirty="0"/>
              <a:t>The most frequent topics that parents struggle to find useful or clear information on are:</a:t>
            </a:r>
          </a:p>
          <a:p>
            <a:pPr marL="576900" lvl="1" indent="-342900">
              <a:spcBef>
                <a:spcPts val="600"/>
              </a:spcBef>
              <a:buFont typeface="+mj-lt"/>
              <a:buAutoNum type="arabicPeriod"/>
            </a:pPr>
            <a:endParaRPr lang="en-GB" sz="1400" dirty="0"/>
          </a:p>
          <a:p>
            <a:pPr marL="576900" lvl="1" indent="-342900">
              <a:spcBef>
                <a:spcPts val="600"/>
              </a:spcBef>
              <a:buFont typeface="+mj-lt"/>
              <a:buAutoNum type="arabicPeriod"/>
            </a:pPr>
            <a:r>
              <a:rPr lang="en-GB" sz="1800" dirty="0"/>
              <a:t>Speech, language and communication</a:t>
            </a:r>
          </a:p>
          <a:p>
            <a:pPr marL="576900" lvl="1" indent="-342900">
              <a:spcBef>
                <a:spcPts val="0"/>
              </a:spcBef>
              <a:buFont typeface="+mj-lt"/>
              <a:buAutoNum type="arabicPeriod"/>
            </a:pPr>
            <a:r>
              <a:rPr lang="en-GB" sz="1800" dirty="0"/>
              <a:t>Sleep advice</a:t>
            </a:r>
          </a:p>
          <a:p>
            <a:pPr marL="576900" lvl="1" indent="-342900">
              <a:spcBef>
                <a:spcPts val="0"/>
              </a:spcBef>
              <a:buFont typeface="+mj-lt"/>
              <a:buAutoNum type="arabicPeriod"/>
            </a:pPr>
            <a:r>
              <a:rPr lang="en-GB" sz="1800" dirty="0"/>
              <a:t>Developmental milestones – what should children be able to do at different ages</a:t>
            </a:r>
          </a:p>
          <a:p>
            <a:pPr marL="576900" lvl="1" indent="-342900">
              <a:spcBef>
                <a:spcPts val="0"/>
              </a:spcBef>
              <a:buFont typeface="+mj-lt"/>
              <a:buAutoNum type="arabicPeriod"/>
            </a:pPr>
            <a:r>
              <a:rPr lang="en-GB" sz="1800" dirty="0"/>
              <a:t>Children’s emotional development and wellbeing, including mental health</a:t>
            </a:r>
          </a:p>
          <a:p>
            <a:pPr marL="576900" lvl="1" indent="-342900">
              <a:spcBef>
                <a:spcPts val="0"/>
              </a:spcBef>
              <a:buFont typeface="+mj-lt"/>
              <a:buAutoNum type="arabicPeriod"/>
            </a:pPr>
            <a:r>
              <a:rPr lang="en-GB" sz="1800" dirty="0"/>
              <a:t>Toilet training</a:t>
            </a:r>
          </a:p>
          <a:p>
            <a:pPr marL="576900" lvl="1" indent="-342900">
              <a:spcBef>
                <a:spcPts val="0"/>
              </a:spcBef>
              <a:buFont typeface="+mj-lt"/>
              <a:buAutoNum type="arabicPeriod"/>
            </a:pPr>
            <a:r>
              <a:rPr lang="en-GB" sz="1800" dirty="0"/>
              <a:t>Supporting learning at home in general (with some specifically referring to reading, writing, phonics and maths)</a:t>
            </a:r>
          </a:p>
          <a:p>
            <a:pPr marL="576900" lvl="1" indent="-342900">
              <a:spcBef>
                <a:spcPts val="0"/>
              </a:spcBef>
              <a:buFont typeface="+mj-lt"/>
              <a:buAutoNum type="arabicPeriod"/>
            </a:pPr>
            <a:r>
              <a:rPr lang="en-GB" sz="1800" dirty="0"/>
              <a:t>Health related information</a:t>
            </a:r>
          </a:p>
          <a:p>
            <a:pPr marL="576900" lvl="1" indent="-342900">
              <a:spcBef>
                <a:spcPts val="0"/>
              </a:spcBef>
              <a:buFont typeface="+mj-lt"/>
              <a:buAutoNum type="arabicPeriod"/>
            </a:pPr>
            <a:r>
              <a:rPr lang="en-GB" sz="1800" dirty="0"/>
              <a:t>Eating, food and nutrition advice </a:t>
            </a:r>
          </a:p>
          <a:p>
            <a:pPr marL="576900" lvl="1" indent="-342900">
              <a:spcBef>
                <a:spcPts val="0"/>
              </a:spcBef>
              <a:buFont typeface="+mj-lt"/>
              <a:buAutoNum type="arabicPeriod"/>
            </a:pPr>
            <a:r>
              <a:rPr lang="en-GB" sz="1800" dirty="0"/>
              <a:t>Starting school – expectations for children starting Reception class</a:t>
            </a:r>
          </a:p>
          <a:p>
            <a:pPr marL="342900" indent="-342900">
              <a:spcBef>
                <a:spcPts val="0"/>
              </a:spcBef>
              <a:buFont typeface="+mj-lt"/>
              <a:buAutoNum type="arabicPeriod"/>
            </a:pPr>
            <a:endParaRPr lang="en-GB" sz="1800" dirty="0"/>
          </a:p>
          <a:p>
            <a:pPr marL="0" indent="0">
              <a:spcBef>
                <a:spcPts val="0"/>
              </a:spcBef>
              <a:buNone/>
            </a:pPr>
            <a:endParaRPr lang="en-GB" sz="1800" dirty="0"/>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89F3D324-067C-4DD7-817D-17AA455C26C3}"/>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3BD21C55-97BD-4D4C-B3CF-522009FC52AA}"/>
              </a:ext>
            </a:extLst>
          </p:cNvPr>
          <p:cNvSpPr>
            <a:spLocks noGrp="1"/>
          </p:cNvSpPr>
          <p:nvPr>
            <p:ph type="sldNum" sz="quarter" idx="12"/>
          </p:nvPr>
        </p:nvSpPr>
        <p:spPr/>
        <p:txBody>
          <a:bodyPr/>
          <a:lstStyle/>
          <a:p>
            <a:r>
              <a:rPr lang="en-GB"/>
              <a:t>|   </a:t>
            </a:r>
            <a:fld id="{5898CC38-F149-5B45-A1B4-290B41364A0C}" type="slidenum">
              <a:rPr lang="en-GB" smtClean="0"/>
              <a:pPr/>
              <a:t>54</a:t>
            </a:fld>
            <a:endParaRPr lang="en-GB" dirty="0"/>
          </a:p>
        </p:txBody>
      </p:sp>
      <p:sp>
        <p:nvSpPr>
          <p:cNvPr id="10" name="Rectangle 9">
            <a:extLst>
              <a:ext uri="{FF2B5EF4-FFF2-40B4-BE49-F238E27FC236}">
                <a16:creationId xmlns:a16="http://schemas.microsoft.com/office/drawing/2014/main" id="{8AE4497B-14F8-4E8C-8D37-32EE5879F0AD}"/>
              </a:ext>
            </a:extLst>
          </p:cNvPr>
          <p:cNvSpPr/>
          <p:nvPr/>
        </p:nvSpPr>
        <p:spPr>
          <a:xfrm>
            <a:off x="9672555" y="5952365"/>
            <a:ext cx="2185845" cy="35400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357</a:t>
            </a:r>
          </a:p>
        </p:txBody>
      </p:sp>
    </p:spTree>
    <p:extLst>
      <p:ext uri="{BB962C8B-B14F-4D97-AF65-F5344CB8AC3E}">
        <p14:creationId xmlns:p14="http://schemas.microsoft.com/office/powerpoint/2010/main" val="2721628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3695-1184-45B2-A1D0-D55CBB25389D}"/>
              </a:ext>
            </a:extLst>
          </p:cNvPr>
          <p:cNvSpPr>
            <a:spLocks noGrp="1"/>
          </p:cNvSpPr>
          <p:nvPr>
            <p:ph type="title"/>
          </p:nvPr>
        </p:nvSpPr>
        <p:spPr>
          <a:xfrm>
            <a:off x="390408" y="-99696"/>
            <a:ext cx="11552400" cy="820800"/>
          </a:xfrm>
        </p:spPr>
        <p:txBody>
          <a:bodyPr>
            <a:noAutofit/>
          </a:bodyPr>
          <a:lstStyle/>
          <a:p>
            <a:r>
              <a:rPr lang="en-GB" sz="2400" dirty="0"/>
              <a:t>Information gaps around child development and learning – example quotes</a:t>
            </a:r>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89F3D324-067C-4DD7-817D-17AA455C26C3}"/>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3BD21C55-97BD-4D4C-B3CF-522009FC52AA}"/>
              </a:ext>
            </a:extLst>
          </p:cNvPr>
          <p:cNvSpPr>
            <a:spLocks noGrp="1"/>
          </p:cNvSpPr>
          <p:nvPr>
            <p:ph type="sldNum" sz="quarter" idx="12"/>
          </p:nvPr>
        </p:nvSpPr>
        <p:spPr/>
        <p:txBody>
          <a:bodyPr/>
          <a:lstStyle/>
          <a:p>
            <a:r>
              <a:rPr lang="en-GB"/>
              <a:t>|   </a:t>
            </a:r>
            <a:fld id="{5898CC38-F149-5B45-A1B4-290B41364A0C}" type="slidenum">
              <a:rPr lang="en-GB" smtClean="0"/>
              <a:pPr/>
              <a:t>55</a:t>
            </a:fld>
            <a:endParaRPr lang="en-GB" dirty="0"/>
          </a:p>
        </p:txBody>
      </p:sp>
      <p:sp>
        <p:nvSpPr>
          <p:cNvPr id="11" name="TextBox 10">
            <a:extLst>
              <a:ext uri="{FF2B5EF4-FFF2-40B4-BE49-F238E27FC236}">
                <a16:creationId xmlns:a16="http://schemas.microsoft.com/office/drawing/2014/main" id="{E332E021-1A7F-4806-9E60-44E1D6BC1DFF}"/>
              </a:ext>
            </a:extLst>
          </p:cNvPr>
          <p:cNvSpPr txBox="1"/>
          <p:nvPr/>
        </p:nvSpPr>
        <p:spPr>
          <a:xfrm>
            <a:off x="6324044" y="2504576"/>
            <a:ext cx="5518526" cy="646331"/>
          </a:xfrm>
          <a:prstGeom prst="rect">
            <a:avLst/>
          </a:prstGeom>
          <a:noFill/>
          <a:ln w="28575">
            <a:solidFill>
              <a:schemeClr val="accent1"/>
            </a:solidFill>
          </a:ln>
        </p:spPr>
        <p:txBody>
          <a:bodyPr wrap="square" rtlCol="0">
            <a:spAutoFit/>
          </a:bodyPr>
          <a:lstStyle/>
          <a:p>
            <a:r>
              <a:rPr lang="en-GB" i="1" dirty="0"/>
              <a:t>“Up-to-date recommendations for apps to support child's development.” </a:t>
            </a:r>
          </a:p>
        </p:txBody>
      </p:sp>
      <p:sp>
        <p:nvSpPr>
          <p:cNvPr id="12" name="TextBox 11">
            <a:extLst>
              <a:ext uri="{FF2B5EF4-FFF2-40B4-BE49-F238E27FC236}">
                <a16:creationId xmlns:a16="http://schemas.microsoft.com/office/drawing/2014/main" id="{7523573D-5D47-4FDD-AE8E-3C25BC5D0A16}"/>
              </a:ext>
            </a:extLst>
          </p:cNvPr>
          <p:cNvSpPr txBox="1"/>
          <p:nvPr/>
        </p:nvSpPr>
        <p:spPr>
          <a:xfrm>
            <a:off x="6324044" y="1937188"/>
            <a:ext cx="5518526" cy="369332"/>
          </a:xfrm>
          <a:prstGeom prst="rect">
            <a:avLst/>
          </a:prstGeom>
          <a:noFill/>
          <a:ln w="28575">
            <a:solidFill>
              <a:schemeClr val="accent1"/>
            </a:solidFill>
          </a:ln>
        </p:spPr>
        <p:txBody>
          <a:bodyPr wrap="square" rtlCol="0">
            <a:spAutoFit/>
          </a:bodyPr>
          <a:lstStyle/>
          <a:p>
            <a:r>
              <a:rPr lang="en-GB" b="1" i="1" dirty="0"/>
              <a:t>Sleep</a:t>
            </a:r>
            <a:r>
              <a:rPr lang="en-GB" i="1" dirty="0"/>
              <a:t>: “Nightmares/night terrors.”</a:t>
            </a:r>
          </a:p>
        </p:txBody>
      </p:sp>
      <p:sp>
        <p:nvSpPr>
          <p:cNvPr id="13" name="TextBox 12">
            <a:extLst>
              <a:ext uri="{FF2B5EF4-FFF2-40B4-BE49-F238E27FC236}">
                <a16:creationId xmlns:a16="http://schemas.microsoft.com/office/drawing/2014/main" id="{64A23D69-A044-46A4-BAAB-9189C554F5AA}"/>
              </a:ext>
            </a:extLst>
          </p:cNvPr>
          <p:cNvSpPr txBox="1"/>
          <p:nvPr/>
        </p:nvSpPr>
        <p:spPr>
          <a:xfrm>
            <a:off x="577474" y="4319170"/>
            <a:ext cx="5518526" cy="1200329"/>
          </a:xfrm>
          <a:prstGeom prst="rect">
            <a:avLst/>
          </a:prstGeom>
          <a:noFill/>
          <a:ln w="28575">
            <a:solidFill>
              <a:schemeClr val="accent1"/>
            </a:solidFill>
          </a:ln>
        </p:spPr>
        <p:txBody>
          <a:bodyPr wrap="square" rtlCol="0">
            <a:spAutoFit/>
          </a:bodyPr>
          <a:lstStyle/>
          <a:p>
            <a:r>
              <a:rPr lang="en-GB" b="1" i="1" dirty="0"/>
              <a:t>Eating</a:t>
            </a:r>
            <a:r>
              <a:rPr lang="en-GB" i="1" dirty="0"/>
              <a:t>: “I stopped breastfeeding my son at 15 months. It isn't clear if he HAD to have cows milk or just usual solids diet as lots of info is based on formula feeding.” </a:t>
            </a:r>
          </a:p>
        </p:txBody>
      </p:sp>
      <p:sp>
        <p:nvSpPr>
          <p:cNvPr id="14" name="TextBox 13">
            <a:extLst>
              <a:ext uri="{FF2B5EF4-FFF2-40B4-BE49-F238E27FC236}">
                <a16:creationId xmlns:a16="http://schemas.microsoft.com/office/drawing/2014/main" id="{ECADD857-1E4A-4E76-A374-B1A7B2EAE400}"/>
              </a:ext>
            </a:extLst>
          </p:cNvPr>
          <p:cNvSpPr txBox="1"/>
          <p:nvPr/>
        </p:nvSpPr>
        <p:spPr>
          <a:xfrm>
            <a:off x="547474" y="2979845"/>
            <a:ext cx="5518526" cy="1200329"/>
          </a:xfrm>
          <a:prstGeom prst="rect">
            <a:avLst/>
          </a:prstGeom>
          <a:noFill/>
          <a:ln w="28575">
            <a:solidFill>
              <a:schemeClr val="accent1"/>
            </a:solidFill>
          </a:ln>
        </p:spPr>
        <p:txBody>
          <a:bodyPr wrap="square" rtlCol="0">
            <a:spAutoFit/>
          </a:bodyPr>
          <a:lstStyle/>
          <a:p>
            <a:r>
              <a:rPr lang="en-GB" b="1" i="1" dirty="0"/>
              <a:t>Starting school</a:t>
            </a:r>
            <a:r>
              <a:rPr lang="en-GB" i="1" dirty="0"/>
              <a:t>: “General expectations for reception year. Specific info e.g. EYFS says need to be able to read by going to school but not exactly how much they need to read.”</a:t>
            </a:r>
          </a:p>
        </p:txBody>
      </p:sp>
      <p:sp>
        <p:nvSpPr>
          <p:cNvPr id="15" name="TextBox 14">
            <a:extLst>
              <a:ext uri="{FF2B5EF4-FFF2-40B4-BE49-F238E27FC236}">
                <a16:creationId xmlns:a16="http://schemas.microsoft.com/office/drawing/2014/main" id="{BB8767EE-32B4-4D39-8FBE-7DDD4FD0E226}"/>
              </a:ext>
            </a:extLst>
          </p:cNvPr>
          <p:cNvSpPr txBox="1"/>
          <p:nvPr/>
        </p:nvSpPr>
        <p:spPr>
          <a:xfrm>
            <a:off x="547474" y="2181411"/>
            <a:ext cx="5518526" cy="646331"/>
          </a:xfrm>
          <a:prstGeom prst="rect">
            <a:avLst/>
          </a:prstGeom>
          <a:noFill/>
          <a:ln w="28575">
            <a:solidFill>
              <a:schemeClr val="accent1"/>
            </a:solidFill>
          </a:ln>
        </p:spPr>
        <p:txBody>
          <a:bodyPr wrap="square" rtlCol="0">
            <a:spAutoFit/>
          </a:bodyPr>
          <a:lstStyle/>
          <a:p>
            <a:r>
              <a:rPr lang="en-GB" b="1" i="1" dirty="0"/>
              <a:t>Physical development/movemen</a:t>
            </a:r>
            <a:r>
              <a:rPr lang="en-GB" i="1" dirty="0"/>
              <a:t>t: “Feet turning in while walking.” </a:t>
            </a:r>
          </a:p>
        </p:txBody>
      </p:sp>
      <p:sp>
        <p:nvSpPr>
          <p:cNvPr id="16" name="TextBox 15">
            <a:extLst>
              <a:ext uri="{FF2B5EF4-FFF2-40B4-BE49-F238E27FC236}">
                <a16:creationId xmlns:a16="http://schemas.microsoft.com/office/drawing/2014/main" id="{EFC09D31-6EF6-442E-9223-C1AD2402BC78}"/>
              </a:ext>
            </a:extLst>
          </p:cNvPr>
          <p:cNvSpPr txBox="1"/>
          <p:nvPr/>
        </p:nvSpPr>
        <p:spPr>
          <a:xfrm>
            <a:off x="6324044" y="1133370"/>
            <a:ext cx="5518526" cy="646331"/>
          </a:xfrm>
          <a:prstGeom prst="rect">
            <a:avLst/>
          </a:prstGeom>
          <a:noFill/>
          <a:ln w="28575">
            <a:solidFill>
              <a:schemeClr val="accent1"/>
            </a:solidFill>
          </a:ln>
        </p:spPr>
        <p:txBody>
          <a:bodyPr wrap="square" rtlCol="0">
            <a:spAutoFit/>
          </a:bodyPr>
          <a:lstStyle/>
          <a:p>
            <a:r>
              <a:rPr lang="en-GB" i="1" dirty="0"/>
              <a:t>“Essex Council website not clear on information to help with childcare.”</a:t>
            </a:r>
          </a:p>
        </p:txBody>
      </p:sp>
      <p:sp>
        <p:nvSpPr>
          <p:cNvPr id="17" name="TextBox 16">
            <a:extLst>
              <a:ext uri="{FF2B5EF4-FFF2-40B4-BE49-F238E27FC236}">
                <a16:creationId xmlns:a16="http://schemas.microsoft.com/office/drawing/2014/main" id="{4B3DC301-61F9-4F93-A457-4941B40EAEBE}"/>
              </a:ext>
            </a:extLst>
          </p:cNvPr>
          <p:cNvSpPr txBox="1"/>
          <p:nvPr/>
        </p:nvSpPr>
        <p:spPr>
          <a:xfrm>
            <a:off x="6324044" y="3294578"/>
            <a:ext cx="5518526" cy="646331"/>
          </a:xfrm>
          <a:prstGeom prst="rect">
            <a:avLst/>
          </a:prstGeom>
          <a:noFill/>
          <a:ln w="28575">
            <a:solidFill>
              <a:schemeClr val="accent1"/>
            </a:solidFill>
          </a:ln>
        </p:spPr>
        <p:txBody>
          <a:bodyPr wrap="square" rtlCol="0">
            <a:spAutoFit/>
          </a:bodyPr>
          <a:lstStyle/>
          <a:p>
            <a:r>
              <a:rPr lang="en-GB" i="1" dirty="0"/>
              <a:t>“Easing of social impact on child moving between houses.” </a:t>
            </a:r>
          </a:p>
        </p:txBody>
      </p:sp>
      <p:sp>
        <p:nvSpPr>
          <p:cNvPr id="18" name="TextBox 17">
            <a:extLst>
              <a:ext uri="{FF2B5EF4-FFF2-40B4-BE49-F238E27FC236}">
                <a16:creationId xmlns:a16="http://schemas.microsoft.com/office/drawing/2014/main" id="{31342A39-57EC-43BA-A464-CA38C434299C}"/>
              </a:ext>
            </a:extLst>
          </p:cNvPr>
          <p:cNvSpPr txBox="1"/>
          <p:nvPr/>
        </p:nvSpPr>
        <p:spPr>
          <a:xfrm>
            <a:off x="577474" y="5667277"/>
            <a:ext cx="5518526" cy="646331"/>
          </a:xfrm>
          <a:prstGeom prst="rect">
            <a:avLst/>
          </a:prstGeom>
          <a:noFill/>
          <a:ln w="28575">
            <a:solidFill>
              <a:schemeClr val="accent1"/>
            </a:solidFill>
          </a:ln>
        </p:spPr>
        <p:txBody>
          <a:bodyPr wrap="square" rtlCol="0">
            <a:spAutoFit/>
          </a:bodyPr>
          <a:lstStyle/>
          <a:p>
            <a:r>
              <a:rPr lang="en-GB" b="1" i="1" dirty="0"/>
              <a:t>Eating</a:t>
            </a:r>
            <a:r>
              <a:rPr lang="en-GB" i="1" dirty="0"/>
              <a:t>: “Children with difficulties with eating and drinking.”</a:t>
            </a:r>
          </a:p>
        </p:txBody>
      </p:sp>
      <p:sp>
        <p:nvSpPr>
          <p:cNvPr id="19" name="TextBox 18">
            <a:extLst>
              <a:ext uri="{FF2B5EF4-FFF2-40B4-BE49-F238E27FC236}">
                <a16:creationId xmlns:a16="http://schemas.microsoft.com/office/drawing/2014/main" id="{9D2435E1-A35F-4C7F-B5E7-B31E1CC804AF}"/>
              </a:ext>
            </a:extLst>
          </p:cNvPr>
          <p:cNvSpPr txBox="1"/>
          <p:nvPr/>
        </p:nvSpPr>
        <p:spPr>
          <a:xfrm>
            <a:off x="547474" y="1119085"/>
            <a:ext cx="5518526" cy="923330"/>
          </a:xfrm>
          <a:prstGeom prst="rect">
            <a:avLst/>
          </a:prstGeom>
          <a:noFill/>
          <a:ln w="28575">
            <a:solidFill>
              <a:schemeClr val="accent1"/>
            </a:solidFill>
          </a:ln>
        </p:spPr>
        <p:txBody>
          <a:bodyPr wrap="square" rtlCol="0">
            <a:spAutoFit/>
          </a:bodyPr>
          <a:lstStyle/>
          <a:p>
            <a:r>
              <a:rPr lang="en-GB" b="1" i="1" dirty="0"/>
              <a:t>Behaviour</a:t>
            </a:r>
            <a:r>
              <a:rPr lang="en-GB" i="1" dirty="0"/>
              <a:t>: “Behaviour issues following marital breakdown/when sibling arrives/after starting school.”</a:t>
            </a:r>
          </a:p>
        </p:txBody>
      </p:sp>
      <p:sp>
        <p:nvSpPr>
          <p:cNvPr id="20" name="TextBox 19">
            <a:extLst>
              <a:ext uri="{FF2B5EF4-FFF2-40B4-BE49-F238E27FC236}">
                <a16:creationId xmlns:a16="http://schemas.microsoft.com/office/drawing/2014/main" id="{94758FCC-B5E8-433C-B207-0D501C617BFC}"/>
              </a:ext>
            </a:extLst>
          </p:cNvPr>
          <p:cNvSpPr txBox="1"/>
          <p:nvPr/>
        </p:nvSpPr>
        <p:spPr>
          <a:xfrm>
            <a:off x="6339874" y="4072667"/>
            <a:ext cx="5518526" cy="923330"/>
          </a:xfrm>
          <a:prstGeom prst="rect">
            <a:avLst/>
          </a:prstGeom>
          <a:noFill/>
          <a:ln w="28575">
            <a:solidFill>
              <a:schemeClr val="accent1"/>
            </a:solidFill>
          </a:ln>
        </p:spPr>
        <p:txBody>
          <a:bodyPr wrap="square" rtlCol="0">
            <a:spAutoFit/>
          </a:bodyPr>
          <a:lstStyle/>
          <a:p>
            <a:r>
              <a:rPr lang="en-GB" b="1" i="1" dirty="0"/>
              <a:t>Supporting learning at home</a:t>
            </a:r>
            <a:r>
              <a:rPr lang="en-GB" i="1" dirty="0"/>
              <a:t>: “Age appropriate learning I.e. what I should be teaching them depending on their age.” </a:t>
            </a:r>
          </a:p>
        </p:txBody>
      </p:sp>
      <p:sp>
        <p:nvSpPr>
          <p:cNvPr id="21" name="TextBox 20">
            <a:extLst>
              <a:ext uri="{FF2B5EF4-FFF2-40B4-BE49-F238E27FC236}">
                <a16:creationId xmlns:a16="http://schemas.microsoft.com/office/drawing/2014/main" id="{2066F700-1FB3-4E8D-8836-FA98C8D4914F}"/>
              </a:ext>
            </a:extLst>
          </p:cNvPr>
          <p:cNvSpPr txBox="1"/>
          <p:nvPr/>
        </p:nvSpPr>
        <p:spPr>
          <a:xfrm>
            <a:off x="6339874" y="5127755"/>
            <a:ext cx="5518526" cy="1200329"/>
          </a:xfrm>
          <a:prstGeom prst="rect">
            <a:avLst/>
          </a:prstGeom>
          <a:noFill/>
          <a:ln w="28575">
            <a:solidFill>
              <a:schemeClr val="accent1"/>
            </a:solidFill>
          </a:ln>
        </p:spPr>
        <p:txBody>
          <a:bodyPr wrap="square" rtlCol="0">
            <a:spAutoFit/>
          </a:bodyPr>
          <a:lstStyle/>
          <a:p>
            <a:r>
              <a:rPr lang="en-GB" b="1" i="1" dirty="0"/>
              <a:t>Supporting learning at home</a:t>
            </a:r>
            <a:r>
              <a:rPr lang="en-GB" i="1" dirty="0"/>
              <a:t>: “Accessible primary school level curriculum frameworks that could easily be read and understood by someone not in the teaching profession.”</a:t>
            </a:r>
          </a:p>
        </p:txBody>
      </p:sp>
    </p:spTree>
    <p:extLst>
      <p:ext uri="{BB962C8B-B14F-4D97-AF65-F5344CB8AC3E}">
        <p14:creationId xmlns:p14="http://schemas.microsoft.com/office/powerpoint/2010/main" val="353822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0E78-B5AC-420C-AEF6-DA69F6CBBC2A}"/>
              </a:ext>
            </a:extLst>
          </p:cNvPr>
          <p:cNvSpPr>
            <a:spLocks noGrp="1"/>
          </p:cNvSpPr>
          <p:nvPr>
            <p:ph type="title"/>
          </p:nvPr>
        </p:nvSpPr>
        <p:spPr/>
        <p:txBody>
          <a:bodyPr>
            <a:normAutofit fontScale="90000"/>
          </a:bodyPr>
          <a:lstStyle/>
          <a:p>
            <a:r>
              <a:rPr lang="en-GB" dirty="0"/>
              <a:t>Childcare needs during and after coronavirus lockdown</a:t>
            </a:r>
          </a:p>
        </p:txBody>
      </p:sp>
      <p:sp>
        <p:nvSpPr>
          <p:cNvPr id="3" name="Text Placeholder 2">
            <a:extLst>
              <a:ext uri="{FF2B5EF4-FFF2-40B4-BE49-F238E27FC236}">
                <a16:creationId xmlns:a16="http://schemas.microsoft.com/office/drawing/2014/main" id="{C93C8DA9-0EA4-4B0B-8FA2-F73B9B211C16}"/>
              </a:ext>
            </a:extLst>
          </p:cNvPr>
          <p:cNvSpPr>
            <a:spLocks noGrp="1"/>
          </p:cNvSpPr>
          <p:nvPr>
            <p:ph type="body" idx="1"/>
          </p:nvPr>
        </p:nvSpPr>
        <p:spPr/>
        <p:txBody>
          <a:bodyPr>
            <a:normAutofit lnSpcReduction="10000"/>
          </a:bodyPr>
          <a:lstStyle/>
          <a:p>
            <a:r>
              <a:rPr lang="en-GB" sz="3600" dirty="0"/>
              <a:t>(March – May 2020)</a:t>
            </a:r>
          </a:p>
          <a:p>
            <a:endParaRPr lang="en-GB" dirty="0"/>
          </a:p>
          <a:p>
            <a:r>
              <a:rPr lang="en-GB" sz="1800" dirty="0"/>
              <a:t>* </a:t>
            </a:r>
            <a:r>
              <a:rPr lang="en-GB" sz="1800" i="1" dirty="0"/>
              <a:t>This section was shown to approx. </a:t>
            </a:r>
            <a:r>
              <a:rPr lang="en-GB" sz="1800" b="1" i="1" dirty="0"/>
              <a:t>730 respondents</a:t>
            </a:r>
            <a:r>
              <a:rPr lang="en-GB" sz="1800" i="1" dirty="0"/>
              <a:t>, who were users of formal childcare</a:t>
            </a:r>
            <a:endParaRPr lang="en-GB" sz="1800" b="1" i="1" dirty="0"/>
          </a:p>
          <a:p>
            <a:endParaRPr lang="en-GB" dirty="0"/>
          </a:p>
        </p:txBody>
      </p:sp>
    </p:spTree>
    <p:extLst>
      <p:ext uri="{BB962C8B-B14F-4D97-AF65-F5344CB8AC3E}">
        <p14:creationId xmlns:p14="http://schemas.microsoft.com/office/powerpoint/2010/main" val="1258304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9465139" cy="828663"/>
          </a:xfrm>
        </p:spPr>
        <p:txBody>
          <a:bodyPr>
            <a:normAutofit/>
          </a:bodyPr>
          <a:lstStyle/>
          <a:p>
            <a:r>
              <a:rPr lang="en-GB" sz="3200" dirty="0"/>
              <a:t>Childcare needs </a:t>
            </a:r>
            <a:r>
              <a:rPr lang="en-GB" sz="3200" u="sng" dirty="0"/>
              <a:t>during</a:t>
            </a:r>
            <a:r>
              <a:rPr lang="en-GB" sz="3200" dirty="0"/>
              <a:t> coronavirus lockdown</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57</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7977131" y="2185507"/>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28C7A5A-1480-44C1-BE17-781679510936}"/>
              </a:ext>
            </a:extLst>
          </p:cNvPr>
          <p:cNvSpPr/>
          <p:nvPr/>
        </p:nvSpPr>
        <p:spPr>
          <a:xfrm>
            <a:off x="10498234" y="2934013"/>
            <a:ext cx="1483767" cy="28663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332</a:t>
            </a:r>
          </a:p>
        </p:txBody>
      </p:sp>
      <p:sp>
        <p:nvSpPr>
          <p:cNvPr id="5" name="TextBox 4">
            <a:extLst>
              <a:ext uri="{FF2B5EF4-FFF2-40B4-BE49-F238E27FC236}">
                <a16:creationId xmlns:a16="http://schemas.microsoft.com/office/drawing/2014/main" id="{53E2A9C7-3151-43E0-8DE5-5134906B1E27}"/>
              </a:ext>
            </a:extLst>
          </p:cNvPr>
          <p:cNvSpPr txBox="1"/>
          <p:nvPr/>
        </p:nvSpPr>
        <p:spPr>
          <a:xfrm>
            <a:off x="423080" y="1115344"/>
            <a:ext cx="7284334" cy="2862322"/>
          </a:xfrm>
          <a:prstGeom prst="rect">
            <a:avLst/>
          </a:prstGeom>
          <a:noFill/>
        </p:spPr>
        <p:txBody>
          <a:bodyPr wrap="square" rtlCol="0">
            <a:spAutoFit/>
          </a:bodyPr>
          <a:lstStyle/>
          <a:p>
            <a:r>
              <a:rPr lang="en-GB" dirty="0"/>
              <a:t>From the 408 respondents (or their partners) (56%) who were ‘key workers’ and/or parents of a vulnerable child or a child with SEND, only </a:t>
            </a:r>
            <a:r>
              <a:rPr lang="en-GB" b="1" dirty="0"/>
              <a:t>19%</a:t>
            </a:r>
            <a:r>
              <a:rPr lang="en-GB" dirty="0"/>
              <a:t> (n=79) continued to </a:t>
            </a:r>
            <a:r>
              <a:rPr lang="en-GB" b="1" dirty="0"/>
              <a:t>use formal childcare during </a:t>
            </a:r>
            <a:r>
              <a:rPr lang="en-GB" dirty="0"/>
              <a:t>the first </a:t>
            </a:r>
            <a:r>
              <a:rPr lang="en-GB" b="1" dirty="0"/>
              <a:t>lockdown</a:t>
            </a:r>
            <a:r>
              <a:rPr lang="en-GB" dirty="0"/>
              <a:t>. Most of these attended their usual setting either based on the same pattern as before the lockdown, or with a reduced frequency. </a:t>
            </a:r>
          </a:p>
          <a:p>
            <a:r>
              <a:rPr lang="en-GB" dirty="0"/>
              <a:t>Formal childcare settings </a:t>
            </a:r>
            <a:r>
              <a:rPr lang="en-GB" b="1" dirty="0"/>
              <a:t>met</a:t>
            </a:r>
            <a:r>
              <a:rPr lang="en-GB" dirty="0"/>
              <a:t> the majority’s </a:t>
            </a:r>
            <a:r>
              <a:rPr lang="en-GB" b="1" dirty="0"/>
              <a:t>needs during lockdown </a:t>
            </a:r>
            <a:r>
              <a:rPr lang="en-GB" dirty="0"/>
              <a:t>(92%, n=70).</a:t>
            </a:r>
          </a:p>
          <a:p>
            <a:endParaRPr lang="en-GB" dirty="0"/>
          </a:p>
          <a:p>
            <a:endParaRPr lang="en-GB" dirty="0"/>
          </a:p>
        </p:txBody>
      </p:sp>
      <p:graphicFrame>
        <p:nvGraphicFramePr>
          <p:cNvPr id="12" name="Chart12268845">
            <a:extLst>
              <a:ext uri="{FF2B5EF4-FFF2-40B4-BE49-F238E27FC236}">
                <a16:creationId xmlns:a16="http://schemas.microsoft.com/office/drawing/2014/main" id="{00000000-0008-0000-4300-00003A000000}"/>
              </a:ext>
            </a:extLst>
          </p:cNvPr>
          <p:cNvGraphicFramePr>
            <a:graphicFrameLocks/>
          </p:cNvGraphicFramePr>
          <p:nvPr>
            <p:extLst>
              <p:ext uri="{D42A27DB-BD31-4B8C-83A1-F6EECF244321}">
                <p14:modId xmlns:p14="http://schemas.microsoft.com/office/powerpoint/2010/main" val="1487110048"/>
              </p:ext>
            </p:extLst>
          </p:nvPr>
        </p:nvGraphicFramePr>
        <p:xfrm>
          <a:off x="7789708" y="2313787"/>
          <a:ext cx="4304587" cy="4414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012A0B9F-1C7F-4712-BD78-2215A64211D1}"/>
              </a:ext>
            </a:extLst>
          </p:cNvPr>
          <p:cNvGraphicFramePr>
            <a:graphicFrameLocks/>
          </p:cNvGraphicFramePr>
          <p:nvPr>
            <p:extLst>
              <p:ext uri="{D42A27DB-BD31-4B8C-83A1-F6EECF244321}">
                <p14:modId xmlns:p14="http://schemas.microsoft.com/office/powerpoint/2010/main" val="3892243673"/>
              </p:ext>
            </p:extLst>
          </p:nvPr>
        </p:nvGraphicFramePr>
        <p:xfrm>
          <a:off x="382048" y="3552004"/>
          <a:ext cx="7295366" cy="28089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0F48C70-E2CC-4CE1-9C91-02E4333A4C40}"/>
              </a:ext>
            </a:extLst>
          </p:cNvPr>
          <p:cNvSpPr txBox="1"/>
          <p:nvPr/>
        </p:nvSpPr>
        <p:spPr>
          <a:xfrm>
            <a:off x="8276848" y="1113458"/>
            <a:ext cx="3581552" cy="1200329"/>
          </a:xfrm>
          <a:prstGeom prst="rect">
            <a:avLst/>
          </a:prstGeom>
          <a:noFill/>
        </p:spPr>
        <p:txBody>
          <a:bodyPr wrap="square" rtlCol="0">
            <a:spAutoFit/>
          </a:bodyPr>
          <a:lstStyle/>
          <a:p>
            <a:r>
              <a:rPr lang="en-GB" b="1" dirty="0"/>
              <a:t>81%</a:t>
            </a:r>
            <a:r>
              <a:rPr lang="en-GB" dirty="0"/>
              <a:t> (n=335) </a:t>
            </a:r>
            <a:r>
              <a:rPr lang="en-GB" b="1" dirty="0"/>
              <a:t>did not use formal childcare during lockdown</a:t>
            </a:r>
            <a:r>
              <a:rPr lang="en-GB" dirty="0"/>
              <a:t>, for the reasons below.</a:t>
            </a:r>
          </a:p>
          <a:p>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5846561" y="5841025"/>
            <a:ext cx="1507157" cy="33855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79</a:t>
            </a:r>
          </a:p>
        </p:txBody>
      </p:sp>
    </p:spTree>
    <p:extLst>
      <p:ext uri="{BB962C8B-B14F-4D97-AF65-F5344CB8AC3E}">
        <p14:creationId xmlns:p14="http://schemas.microsoft.com/office/powerpoint/2010/main" val="4091686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9465139" cy="828663"/>
          </a:xfrm>
        </p:spPr>
        <p:txBody>
          <a:bodyPr>
            <a:normAutofit/>
          </a:bodyPr>
          <a:lstStyle/>
          <a:p>
            <a:r>
              <a:rPr lang="en-GB" sz="3200" dirty="0"/>
              <a:t>Childcare needs </a:t>
            </a:r>
            <a:r>
              <a:rPr lang="en-GB" sz="3200" u="sng" dirty="0"/>
              <a:t>after</a:t>
            </a:r>
            <a:r>
              <a:rPr lang="en-GB" sz="3200" dirty="0"/>
              <a:t> coronavirus lockdown</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58</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34BEE6C2-8FF1-407E-BA0C-9CCD59A45C4E}"/>
              </a:ext>
            </a:extLst>
          </p:cNvPr>
          <p:cNvCxnSpPr/>
          <p:nvPr/>
        </p:nvCxnSpPr>
        <p:spPr>
          <a:xfrm>
            <a:off x="5387781" y="2140762"/>
            <a:ext cx="30000" cy="3359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E2A9C7-3151-43E0-8DE5-5134906B1E27}"/>
              </a:ext>
            </a:extLst>
          </p:cNvPr>
          <p:cNvSpPr txBox="1"/>
          <p:nvPr/>
        </p:nvSpPr>
        <p:spPr>
          <a:xfrm>
            <a:off x="607527" y="1782067"/>
            <a:ext cx="4529188" cy="4524315"/>
          </a:xfrm>
          <a:prstGeom prst="rect">
            <a:avLst/>
          </a:prstGeom>
          <a:noFill/>
        </p:spPr>
        <p:txBody>
          <a:bodyPr wrap="square" rtlCol="0">
            <a:spAutoFit/>
          </a:bodyPr>
          <a:lstStyle/>
          <a:p>
            <a:r>
              <a:rPr lang="en-GB" b="1" dirty="0"/>
              <a:t>Majority</a:t>
            </a:r>
            <a:r>
              <a:rPr lang="en-GB" dirty="0"/>
              <a:t> (79%; n=571) of ‘keyworker’ children </a:t>
            </a:r>
            <a:r>
              <a:rPr lang="en-GB" b="1" dirty="0"/>
              <a:t>returned to their formal childcare</a:t>
            </a:r>
            <a:r>
              <a:rPr lang="en-GB" dirty="0"/>
              <a:t> setting after 1 June 2020.  </a:t>
            </a:r>
          </a:p>
          <a:p>
            <a:endParaRPr lang="en-GB" dirty="0"/>
          </a:p>
          <a:p>
            <a:r>
              <a:rPr lang="en-GB" dirty="0"/>
              <a:t>From those who had not, this was because the setting had not re-opened, parents’ working pattern had changed or parents prefer a new setting they found during lockdown. Some children had transitioned to school or parents delayed their return to childcare until September 2020. </a:t>
            </a:r>
          </a:p>
          <a:p>
            <a:endParaRPr lang="en-GB" dirty="0"/>
          </a:p>
          <a:p>
            <a:r>
              <a:rPr lang="en-GB" dirty="0"/>
              <a:t>For most (71%; n=518), </a:t>
            </a:r>
            <a:r>
              <a:rPr lang="en-GB" b="1" dirty="0"/>
              <a:t>childcare needs have not changed </a:t>
            </a:r>
            <a:r>
              <a:rPr lang="en-GB" dirty="0"/>
              <a:t>as a result of the lockdown either. </a:t>
            </a:r>
          </a:p>
          <a:p>
            <a:endParaRPr lang="en-GB" dirty="0"/>
          </a:p>
        </p:txBody>
      </p:sp>
      <p:sp>
        <p:nvSpPr>
          <p:cNvPr id="3" name="Rectangle 2">
            <a:extLst>
              <a:ext uri="{FF2B5EF4-FFF2-40B4-BE49-F238E27FC236}">
                <a16:creationId xmlns:a16="http://schemas.microsoft.com/office/drawing/2014/main" id="{2B0B088A-67F7-4371-8786-2D6D25D8A47F}"/>
              </a:ext>
            </a:extLst>
          </p:cNvPr>
          <p:cNvSpPr/>
          <p:nvPr/>
        </p:nvSpPr>
        <p:spPr>
          <a:xfrm>
            <a:off x="9826369" y="355385"/>
            <a:ext cx="2047031" cy="41221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Sample size: approx. 200</a:t>
            </a:r>
          </a:p>
        </p:txBody>
      </p:sp>
      <p:sp>
        <p:nvSpPr>
          <p:cNvPr id="14" name="TextBox 13">
            <a:extLst>
              <a:ext uri="{FF2B5EF4-FFF2-40B4-BE49-F238E27FC236}">
                <a16:creationId xmlns:a16="http://schemas.microsoft.com/office/drawing/2014/main" id="{152998F3-F20E-4B21-A1D1-0CE1EC9358BC}"/>
              </a:ext>
            </a:extLst>
          </p:cNvPr>
          <p:cNvSpPr txBox="1"/>
          <p:nvPr/>
        </p:nvSpPr>
        <p:spPr>
          <a:xfrm>
            <a:off x="575664" y="987073"/>
            <a:ext cx="11282736" cy="923330"/>
          </a:xfrm>
          <a:prstGeom prst="rect">
            <a:avLst/>
          </a:prstGeom>
          <a:noFill/>
        </p:spPr>
        <p:txBody>
          <a:bodyPr wrap="square" rtlCol="0">
            <a:spAutoFit/>
          </a:bodyPr>
          <a:lstStyle/>
          <a:p>
            <a:r>
              <a:rPr lang="en-GB" b="1" dirty="0"/>
              <a:t>Responses indicate no particular destabilisation of the formal childcare market as a result of the coronavirus lockdown.</a:t>
            </a:r>
          </a:p>
          <a:p>
            <a:endParaRPr lang="en-GB" dirty="0"/>
          </a:p>
        </p:txBody>
      </p:sp>
      <p:sp>
        <p:nvSpPr>
          <p:cNvPr id="17" name="Rectangle 16">
            <a:extLst>
              <a:ext uri="{FF2B5EF4-FFF2-40B4-BE49-F238E27FC236}">
                <a16:creationId xmlns:a16="http://schemas.microsoft.com/office/drawing/2014/main" id="{87C76A8D-174F-42F9-81BD-B5374E96974A}"/>
              </a:ext>
            </a:extLst>
          </p:cNvPr>
          <p:cNvSpPr/>
          <p:nvPr/>
        </p:nvSpPr>
        <p:spPr>
          <a:xfrm>
            <a:off x="5668846" y="1628801"/>
            <a:ext cx="6204554" cy="2862322"/>
          </a:xfrm>
          <a:prstGeom prst="rect">
            <a:avLst/>
          </a:prstGeom>
        </p:spPr>
        <p:txBody>
          <a:bodyPr wrap="square">
            <a:spAutoFit/>
          </a:bodyPr>
          <a:lstStyle/>
          <a:p>
            <a:r>
              <a:rPr lang="en-GB" dirty="0"/>
              <a:t>For those whose </a:t>
            </a:r>
            <a:r>
              <a:rPr lang="en-GB" b="1" dirty="0"/>
              <a:t>needs have changed </a:t>
            </a:r>
            <a:r>
              <a:rPr lang="en-GB" dirty="0"/>
              <a:t>(approx. 200 households), the </a:t>
            </a:r>
            <a:r>
              <a:rPr lang="en-GB" b="1" dirty="0"/>
              <a:t>top 3 reasons ‘why’ are </a:t>
            </a:r>
            <a:r>
              <a:rPr lang="en-GB" dirty="0"/>
              <a:t>(Q73):</a:t>
            </a:r>
          </a:p>
          <a:p>
            <a:pPr marL="342900" indent="-342900">
              <a:buAutoNum type="arabicPeriod"/>
            </a:pPr>
            <a:r>
              <a:rPr lang="en-GB" dirty="0"/>
              <a:t>Working from home (41%; n=85)</a:t>
            </a:r>
          </a:p>
          <a:p>
            <a:pPr marL="342900" indent="-342900">
              <a:buAutoNum type="arabicPeriod"/>
            </a:pPr>
            <a:r>
              <a:rPr lang="en-GB" dirty="0"/>
              <a:t>Not being able to use family for childcare (31%; n=63)</a:t>
            </a:r>
          </a:p>
          <a:p>
            <a:pPr marL="342900" indent="-342900">
              <a:buAutoNum type="arabicPeriod"/>
            </a:pPr>
            <a:r>
              <a:rPr lang="en-GB" dirty="0"/>
              <a:t>Working the same number of hours, but in a different pattern (24%; n=50)</a:t>
            </a:r>
          </a:p>
          <a:p>
            <a:pPr marL="342900" indent="-342900">
              <a:buAutoNum type="arabicPeriod"/>
            </a:pPr>
            <a:endParaRPr lang="en-GB" dirty="0"/>
          </a:p>
          <a:p>
            <a:r>
              <a:rPr lang="en-GB" dirty="0"/>
              <a:t>Remaining reasons are also mainly related to changes in individuals’ working patterns and tend to be very specific to individual families’ circumstances. </a:t>
            </a:r>
          </a:p>
        </p:txBody>
      </p:sp>
      <p:graphicFrame>
        <p:nvGraphicFramePr>
          <p:cNvPr id="20" name="Chart12405939">
            <a:extLst>
              <a:ext uri="{FF2B5EF4-FFF2-40B4-BE49-F238E27FC236}">
                <a16:creationId xmlns:a16="http://schemas.microsoft.com/office/drawing/2014/main" id="{00000000-0008-0000-4900-000040000000}"/>
              </a:ext>
            </a:extLst>
          </p:cNvPr>
          <p:cNvGraphicFramePr>
            <a:graphicFrameLocks/>
          </p:cNvGraphicFramePr>
          <p:nvPr>
            <p:extLst>
              <p:ext uri="{D42A27DB-BD31-4B8C-83A1-F6EECF244321}">
                <p14:modId xmlns:p14="http://schemas.microsoft.com/office/powerpoint/2010/main" val="1104515044"/>
              </p:ext>
            </p:extLst>
          </p:nvPr>
        </p:nvGraphicFramePr>
        <p:xfrm>
          <a:off x="5024643" y="4482461"/>
          <a:ext cx="4756096" cy="2375539"/>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2C440486-C3A8-4F6D-95CD-90AEB0E3C090}"/>
              </a:ext>
            </a:extLst>
          </p:cNvPr>
          <p:cNvSpPr txBox="1"/>
          <p:nvPr/>
        </p:nvSpPr>
        <p:spPr>
          <a:xfrm>
            <a:off x="9826369" y="4471290"/>
            <a:ext cx="1951380" cy="2031325"/>
          </a:xfrm>
          <a:prstGeom prst="rect">
            <a:avLst/>
          </a:prstGeom>
          <a:noFill/>
        </p:spPr>
        <p:txBody>
          <a:bodyPr wrap="square" rtlCol="0">
            <a:spAutoFit/>
          </a:bodyPr>
          <a:lstStyle/>
          <a:p>
            <a:r>
              <a:rPr lang="en-GB" dirty="0"/>
              <a:t>Views on how long these changes in childcare needs may last for are split almost equally. </a:t>
            </a:r>
          </a:p>
        </p:txBody>
      </p:sp>
    </p:spTree>
    <p:extLst>
      <p:ext uri="{BB962C8B-B14F-4D97-AF65-F5344CB8AC3E}">
        <p14:creationId xmlns:p14="http://schemas.microsoft.com/office/powerpoint/2010/main" val="2311756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D4AEE51-FF8E-4EC1-9521-28924439693A}"/>
              </a:ext>
            </a:extLst>
          </p:cNvPr>
          <p:cNvSpPr>
            <a:spLocks noGrp="1"/>
          </p:cNvSpPr>
          <p:nvPr>
            <p:ph type="dt" sz="half" idx="10"/>
          </p:nvPr>
        </p:nvSpPr>
        <p:spPr/>
        <p:txBody>
          <a:bodyPr/>
          <a:lstStyle/>
          <a:p>
            <a:fld id="{DC13AD85-CE77-4F8C-BEB7-3D123B861324}" type="datetime1">
              <a:rPr lang="en-GB" smtClean="0"/>
              <a:t>19/03/2021</a:t>
            </a:fld>
            <a:endParaRPr lang="en-GB" dirty="0"/>
          </a:p>
        </p:txBody>
      </p:sp>
      <p:sp>
        <p:nvSpPr>
          <p:cNvPr id="4" name="Footer Placeholder 3">
            <a:extLst>
              <a:ext uri="{FF2B5EF4-FFF2-40B4-BE49-F238E27FC236}">
                <a16:creationId xmlns:a16="http://schemas.microsoft.com/office/drawing/2014/main" id="{45548355-DB41-4E91-A81F-EDC20A43538D}"/>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endParaRPr lang="en-GB"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1C19F715-0D31-4585-86B6-3A50948EC78C}"/>
              </a:ext>
            </a:extLst>
          </p:cNvPr>
          <p:cNvSpPr>
            <a:spLocks noGrp="1"/>
          </p:cNvSpPr>
          <p:nvPr>
            <p:ph type="sldNum" sz="quarter" idx="12"/>
          </p:nvPr>
        </p:nvSpPr>
        <p:spPr/>
        <p:txBody>
          <a:bodyPr/>
          <a:lstStyle/>
          <a:p>
            <a:r>
              <a:rPr lang="en-GB"/>
              <a:t>|   </a:t>
            </a:r>
            <a:fld id="{5898CC38-F149-5B45-A1B4-290B41364A0C}" type="slidenum">
              <a:rPr lang="en-GB" smtClean="0"/>
              <a:pPr/>
              <a:t>59</a:t>
            </a:fld>
            <a:endParaRPr lang="en-GB" dirty="0"/>
          </a:p>
        </p:txBody>
      </p:sp>
      <p:sp>
        <p:nvSpPr>
          <p:cNvPr id="12" name="Title 1">
            <a:extLst>
              <a:ext uri="{FF2B5EF4-FFF2-40B4-BE49-F238E27FC236}">
                <a16:creationId xmlns:a16="http://schemas.microsoft.com/office/drawing/2014/main" id="{983174F6-3F07-460C-90CE-921A38258787}"/>
              </a:ext>
            </a:extLst>
          </p:cNvPr>
          <p:cNvSpPr>
            <a:spLocks noGrp="1"/>
          </p:cNvSpPr>
          <p:nvPr>
            <p:ph type="title"/>
          </p:nvPr>
        </p:nvSpPr>
        <p:spPr>
          <a:xfrm>
            <a:off x="660360" y="13100"/>
            <a:ext cx="9465139" cy="828663"/>
          </a:xfrm>
        </p:spPr>
        <p:txBody>
          <a:bodyPr>
            <a:normAutofit/>
          </a:bodyPr>
          <a:lstStyle/>
          <a:p>
            <a:r>
              <a:rPr lang="en-GB" sz="3200" dirty="0"/>
              <a:t>Childcare needs </a:t>
            </a:r>
            <a:r>
              <a:rPr lang="en-GB" sz="3200" u="sng" dirty="0"/>
              <a:t>after</a:t>
            </a:r>
            <a:r>
              <a:rPr lang="en-GB" sz="3200" dirty="0"/>
              <a:t> coronavirus lockdown</a:t>
            </a:r>
          </a:p>
        </p:txBody>
      </p:sp>
      <p:sp>
        <p:nvSpPr>
          <p:cNvPr id="13" name="TextBox 12">
            <a:extLst>
              <a:ext uri="{FF2B5EF4-FFF2-40B4-BE49-F238E27FC236}">
                <a16:creationId xmlns:a16="http://schemas.microsoft.com/office/drawing/2014/main" id="{170406DC-6460-4BF5-8CAD-9764D6160F80}"/>
              </a:ext>
            </a:extLst>
          </p:cNvPr>
          <p:cNvSpPr txBox="1"/>
          <p:nvPr/>
        </p:nvSpPr>
        <p:spPr>
          <a:xfrm>
            <a:off x="429852" y="1048763"/>
            <a:ext cx="6933473" cy="923330"/>
          </a:xfrm>
          <a:prstGeom prst="rect">
            <a:avLst/>
          </a:prstGeom>
          <a:noFill/>
        </p:spPr>
        <p:txBody>
          <a:bodyPr wrap="square" rtlCol="0">
            <a:spAutoFit/>
          </a:bodyPr>
          <a:lstStyle/>
          <a:p>
            <a:r>
              <a:rPr lang="en-GB" dirty="0"/>
              <a:t>Specific ways respondents’ childcare </a:t>
            </a:r>
            <a:r>
              <a:rPr lang="en-GB" b="1" dirty="0"/>
              <a:t>needs have changed </a:t>
            </a:r>
            <a:r>
              <a:rPr lang="en-GB" dirty="0"/>
              <a:t>(approx. 200) are mostly around the </a:t>
            </a:r>
            <a:r>
              <a:rPr lang="en-GB" b="1" dirty="0"/>
              <a:t>hours of childcare </a:t>
            </a:r>
            <a:r>
              <a:rPr lang="en-GB" dirty="0"/>
              <a:t>needed – 9% need less hours, 8% need more hours.</a:t>
            </a:r>
          </a:p>
        </p:txBody>
      </p:sp>
      <p:graphicFrame>
        <p:nvGraphicFramePr>
          <p:cNvPr id="20" name="Content Placeholder 19">
            <a:extLst>
              <a:ext uri="{FF2B5EF4-FFF2-40B4-BE49-F238E27FC236}">
                <a16:creationId xmlns:a16="http://schemas.microsoft.com/office/drawing/2014/main" id="{03E0CC49-2667-4280-8B60-9D6A9D2BF089}"/>
              </a:ext>
            </a:extLst>
          </p:cNvPr>
          <p:cNvGraphicFramePr>
            <a:graphicFrameLocks noGrp="1"/>
          </p:cNvGraphicFramePr>
          <p:nvPr>
            <p:ph sz="quarter" idx="13"/>
            <p:extLst>
              <p:ext uri="{D42A27DB-BD31-4B8C-83A1-F6EECF244321}">
                <p14:modId xmlns:p14="http://schemas.microsoft.com/office/powerpoint/2010/main" val="258269728"/>
              </p:ext>
            </p:extLst>
          </p:nvPr>
        </p:nvGraphicFramePr>
        <p:xfrm>
          <a:off x="-433943" y="1573658"/>
          <a:ext cx="7876673" cy="492125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4FEB5F27-7207-4B9C-8AD8-789CCE8AD758}"/>
              </a:ext>
            </a:extLst>
          </p:cNvPr>
          <p:cNvSpPr txBox="1"/>
          <p:nvPr/>
        </p:nvSpPr>
        <p:spPr>
          <a:xfrm>
            <a:off x="7442730" y="1049891"/>
            <a:ext cx="4415670" cy="877163"/>
          </a:xfrm>
          <a:prstGeom prst="rect">
            <a:avLst/>
          </a:prstGeom>
          <a:noFill/>
          <a:ln w="28575">
            <a:solidFill>
              <a:schemeClr val="accent5"/>
            </a:solidFill>
          </a:ln>
        </p:spPr>
        <p:txBody>
          <a:bodyPr wrap="square" rtlCol="0">
            <a:spAutoFit/>
          </a:bodyPr>
          <a:lstStyle/>
          <a:p>
            <a:r>
              <a:rPr lang="en-GB" sz="1700" i="1" dirty="0"/>
              <a:t>“I am vulnerable so to reduce contact with other families I have withdrawn my child from childcare settings.”</a:t>
            </a:r>
          </a:p>
        </p:txBody>
      </p:sp>
      <p:sp>
        <p:nvSpPr>
          <p:cNvPr id="22" name="TextBox 21">
            <a:extLst>
              <a:ext uri="{FF2B5EF4-FFF2-40B4-BE49-F238E27FC236}">
                <a16:creationId xmlns:a16="http://schemas.microsoft.com/office/drawing/2014/main" id="{F0C5E1B6-82AF-4EE8-8F48-FE5366ED9C1D}"/>
              </a:ext>
            </a:extLst>
          </p:cNvPr>
          <p:cNvSpPr txBox="1"/>
          <p:nvPr/>
        </p:nvSpPr>
        <p:spPr>
          <a:xfrm>
            <a:off x="7442730" y="1989382"/>
            <a:ext cx="4415670" cy="1138773"/>
          </a:xfrm>
          <a:prstGeom prst="rect">
            <a:avLst/>
          </a:prstGeom>
          <a:noFill/>
          <a:ln w="28575">
            <a:solidFill>
              <a:schemeClr val="accent5"/>
            </a:solidFill>
          </a:ln>
        </p:spPr>
        <p:txBody>
          <a:bodyPr wrap="square" rtlCol="0">
            <a:spAutoFit/>
          </a:bodyPr>
          <a:lstStyle/>
          <a:p>
            <a:r>
              <a:rPr lang="en-GB" sz="1700" i="1" dirty="0"/>
              <a:t>“One childcare bubble means we can only use one set of grandparents. I work in London and cannot get home for school pick ups/drop offs.”</a:t>
            </a:r>
          </a:p>
        </p:txBody>
      </p:sp>
      <p:sp>
        <p:nvSpPr>
          <p:cNvPr id="23" name="TextBox 22">
            <a:extLst>
              <a:ext uri="{FF2B5EF4-FFF2-40B4-BE49-F238E27FC236}">
                <a16:creationId xmlns:a16="http://schemas.microsoft.com/office/drawing/2014/main" id="{81E0FF48-176D-491E-AE08-81FC6552E1BC}"/>
              </a:ext>
            </a:extLst>
          </p:cNvPr>
          <p:cNvSpPr txBox="1"/>
          <p:nvPr/>
        </p:nvSpPr>
        <p:spPr>
          <a:xfrm>
            <a:off x="7442730" y="3215575"/>
            <a:ext cx="4415670" cy="1661993"/>
          </a:xfrm>
          <a:prstGeom prst="rect">
            <a:avLst/>
          </a:prstGeom>
          <a:noFill/>
          <a:ln w="28575">
            <a:solidFill>
              <a:schemeClr val="accent5"/>
            </a:solidFill>
          </a:ln>
        </p:spPr>
        <p:txBody>
          <a:bodyPr wrap="square" rtlCol="0">
            <a:spAutoFit/>
          </a:bodyPr>
          <a:lstStyle/>
          <a:p>
            <a:r>
              <a:rPr lang="en-GB" sz="1700" i="1" dirty="0"/>
              <a:t>“For the whole time that we are working from home we will continue to use reduced childcare to save costs but when/if we go back to the office then we will go back to using all the childcare that we used previously.”</a:t>
            </a:r>
          </a:p>
        </p:txBody>
      </p:sp>
      <p:sp>
        <p:nvSpPr>
          <p:cNvPr id="24" name="TextBox 23">
            <a:extLst>
              <a:ext uri="{FF2B5EF4-FFF2-40B4-BE49-F238E27FC236}">
                <a16:creationId xmlns:a16="http://schemas.microsoft.com/office/drawing/2014/main" id="{F92F0703-F65B-40BD-A798-70F637BDAA09}"/>
              </a:ext>
            </a:extLst>
          </p:cNvPr>
          <p:cNvSpPr txBox="1"/>
          <p:nvPr/>
        </p:nvSpPr>
        <p:spPr>
          <a:xfrm>
            <a:off x="7442730" y="4947481"/>
            <a:ext cx="4415670" cy="1400383"/>
          </a:xfrm>
          <a:prstGeom prst="rect">
            <a:avLst/>
          </a:prstGeom>
          <a:noFill/>
          <a:ln w="28575">
            <a:solidFill>
              <a:schemeClr val="accent5"/>
            </a:solidFill>
          </a:ln>
        </p:spPr>
        <p:txBody>
          <a:bodyPr wrap="square" rtlCol="0">
            <a:spAutoFit/>
          </a:bodyPr>
          <a:lstStyle/>
          <a:p>
            <a:r>
              <a:rPr lang="en-GB" sz="1700" i="1" dirty="0"/>
              <a:t>“Hours have been upped whilst we are in ‘lockdown’. He needs social engagement with other children, so once the soft play, zoos etc. are open again, these additional hours will stop.” </a:t>
            </a:r>
          </a:p>
        </p:txBody>
      </p:sp>
    </p:spTree>
    <p:extLst>
      <p:ext uri="{BB962C8B-B14F-4D97-AF65-F5344CB8AC3E}">
        <p14:creationId xmlns:p14="http://schemas.microsoft.com/office/powerpoint/2010/main" val="224098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9CC127D-A44D-48E5-B2DD-E71E5DDB6752}"/>
              </a:ext>
            </a:extLst>
          </p:cNvPr>
          <p:cNvSpPr>
            <a:spLocks noGrp="1"/>
          </p:cNvSpPr>
          <p:nvPr>
            <p:ph type="title"/>
          </p:nvPr>
        </p:nvSpPr>
        <p:spPr/>
        <p:txBody>
          <a:bodyPr/>
          <a:lstStyle/>
          <a:p>
            <a:r>
              <a:rPr lang="en-GB" dirty="0"/>
              <a:t>Key findings 1</a:t>
            </a:r>
          </a:p>
        </p:txBody>
      </p:sp>
      <p:sp>
        <p:nvSpPr>
          <p:cNvPr id="4" name="Date Placeholder 3">
            <a:extLst>
              <a:ext uri="{FF2B5EF4-FFF2-40B4-BE49-F238E27FC236}">
                <a16:creationId xmlns:a16="http://schemas.microsoft.com/office/drawing/2014/main" id="{D5627D12-894E-49C4-B93F-90076DF3C5DB}"/>
              </a:ext>
            </a:extLst>
          </p:cNvPr>
          <p:cNvSpPr>
            <a:spLocks noGrp="1"/>
          </p:cNvSpPr>
          <p:nvPr>
            <p:ph type="dt" sz="half" idx="10"/>
          </p:nvPr>
        </p:nvSpPr>
        <p:spPr/>
        <p:txBody>
          <a:bodyPr/>
          <a:lstStyle/>
          <a:p>
            <a:fld id="{600613A6-A489-428B-9466-BB2CA556283B}" type="datetime1">
              <a:rPr lang="en-GB" smtClean="0"/>
              <a:t>19/03/2021</a:t>
            </a:fld>
            <a:endParaRPr lang="en-GB"/>
          </a:p>
        </p:txBody>
      </p:sp>
      <p:sp>
        <p:nvSpPr>
          <p:cNvPr id="5" name="Footer Placeholder 4">
            <a:extLst>
              <a:ext uri="{FF2B5EF4-FFF2-40B4-BE49-F238E27FC236}">
                <a16:creationId xmlns:a16="http://schemas.microsoft.com/office/drawing/2014/main" id="{53F6F704-8436-46BC-8239-98B819A2890B}"/>
              </a:ext>
            </a:extLst>
          </p:cNvPr>
          <p:cNvSpPr>
            <a:spLocks noGrp="1"/>
          </p:cNvSpPr>
          <p:nvPr>
            <p:ph type="ftr" sz="quarter" idx="11"/>
          </p:nvPr>
        </p:nvSpPr>
        <p:spPr/>
        <p:txBody>
          <a:bodyPr/>
          <a:lstStyle/>
          <a:p>
            <a:r>
              <a:rPr lang="en-GB"/>
              <a:t>Produced by Essex County Council Strategy Insight and Engagement</a:t>
            </a:r>
          </a:p>
        </p:txBody>
      </p:sp>
      <p:sp>
        <p:nvSpPr>
          <p:cNvPr id="6" name="Slide Number Placeholder 5">
            <a:extLst>
              <a:ext uri="{FF2B5EF4-FFF2-40B4-BE49-F238E27FC236}">
                <a16:creationId xmlns:a16="http://schemas.microsoft.com/office/drawing/2014/main" id="{3006775E-A6DF-4704-A621-207F010C919E}"/>
              </a:ext>
            </a:extLst>
          </p:cNvPr>
          <p:cNvSpPr>
            <a:spLocks noGrp="1"/>
          </p:cNvSpPr>
          <p:nvPr>
            <p:ph type="sldNum" sz="quarter" idx="12"/>
          </p:nvPr>
        </p:nvSpPr>
        <p:spPr/>
        <p:txBody>
          <a:bodyPr/>
          <a:lstStyle/>
          <a:p>
            <a:r>
              <a:rPr lang="en-GB"/>
              <a:t>|   </a:t>
            </a:r>
            <a:fld id="{5898CC38-F149-5B45-A1B4-290B41364A0C}" type="slidenum">
              <a:rPr lang="en-GB" smtClean="0"/>
              <a:pPr/>
              <a:t>6</a:t>
            </a:fld>
            <a:endParaRPr lang="en-GB" dirty="0"/>
          </a:p>
        </p:txBody>
      </p:sp>
      <p:sp>
        <p:nvSpPr>
          <p:cNvPr id="14" name="Content Placeholder 13">
            <a:extLst>
              <a:ext uri="{FF2B5EF4-FFF2-40B4-BE49-F238E27FC236}">
                <a16:creationId xmlns:a16="http://schemas.microsoft.com/office/drawing/2014/main" id="{257E4E56-CE68-4FAE-9B8B-34E9AFB0FA79}"/>
              </a:ext>
            </a:extLst>
          </p:cNvPr>
          <p:cNvSpPr>
            <a:spLocks noGrp="1"/>
          </p:cNvSpPr>
          <p:nvPr>
            <p:ph sz="quarter" idx="13"/>
          </p:nvPr>
        </p:nvSpPr>
        <p:spPr/>
        <p:txBody>
          <a:bodyPr>
            <a:normAutofit fontScale="47500" lnSpcReduction="20000"/>
          </a:bodyPr>
          <a:lstStyle/>
          <a:p>
            <a:pPr marL="0" indent="0">
              <a:buNone/>
            </a:pPr>
            <a:r>
              <a:rPr lang="en-GB" sz="3400" b="1" dirty="0">
                <a:solidFill>
                  <a:schemeClr val="accent1"/>
                </a:solidFill>
              </a:rPr>
              <a:t>Background:</a:t>
            </a:r>
          </a:p>
          <a:p>
            <a:pPr>
              <a:spcBef>
                <a:spcPts val="600"/>
              </a:spcBef>
            </a:pPr>
            <a:r>
              <a:rPr lang="en-GB" sz="3400" dirty="0"/>
              <a:t>There were more than </a:t>
            </a:r>
            <a:r>
              <a:rPr lang="en-GB" sz="3400" b="1" dirty="0"/>
              <a:t>1,200 responses </a:t>
            </a:r>
            <a:r>
              <a:rPr lang="en-GB" sz="3400" dirty="0"/>
              <a:t>to the survey. </a:t>
            </a:r>
          </a:p>
          <a:p>
            <a:pPr>
              <a:spcBef>
                <a:spcPts val="600"/>
              </a:spcBef>
            </a:pPr>
            <a:r>
              <a:rPr lang="en-GB" sz="3400" dirty="0"/>
              <a:t>Majority of respondents were working parents living as couples, not receiving any income or other support packages</a:t>
            </a:r>
          </a:p>
          <a:p>
            <a:pPr marL="0" indent="0">
              <a:buNone/>
            </a:pPr>
            <a:r>
              <a:rPr lang="en-GB" sz="3400" b="1" dirty="0">
                <a:solidFill>
                  <a:schemeClr val="accent1"/>
                </a:solidFill>
              </a:rPr>
              <a:t>Types of childcare used:</a:t>
            </a:r>
          </a:p>
          <a:p>
            <a:pPr>
              <a:spcBef>
                <a:spcPts val="600"/>
              </a:spcBef>
            </a:pPr>
            <a:r>
              <a:rPr lang="en-GB" sz="3400" dirty="0"/>
              <a:t>For pre-school children, most respondents used formal childcare – to provide stimulation, enable parent/s to work and to help child get ‘ready for school’. Location and the setting being the best for the child were the main reasons for selecting them.  </a:t>
            </a:r>
          </a:p>
          <a:p>
            <a:pPr>
              <a:spcBef>
                <a:spcPts val="600"/>
              </a:spcBef>
            </a:pPr>
            <a:r>
              <a:rPr lang="en-GB" sz="3400" dirty="0"/>
              <a:t>For school-aged children, more than half didn’t use any childcare. Formal childcare was used to enable parents to work. </a:t>
            </a:r>
          </a:p>
          <a:p>
            <a:pPr>
              <a:spcBef>
                <a:spcPts val="600"/>
              </a:spcBef>
            </a:pPr>
            <a:r>
              <a:rPr lang="en-GB" sz="3400" dirty="0"/>
              <a:t>Under a third of parents used informal childcare – overwhelmingly provided by grandparents. This is driven by the combination of no cost and child enjoying being with family. </a:t>
            </a:r>
          </a:p>
          <a:p>
            <a:pPr>
              <a:spcBef>
                <a:spcPts val="600"/>
              </a:spcBef>
            </a:pPr>
            <a:r>
              <a:rPr lang="en-GB" sz="3400" dirty="0"/>
              <a:t>Not using any childcare appears to be driven more by personal choice than actual cost. </a:t>
            </a:r>
          </a:p>
          <a:p>
            <a:pPr marL="0" indent="0">
              <a:buNone/>
            </a:pPr>
            <a:endParaRPr lang="en-GB" dirty="0"/>
          </a:p>
        </p:txBody>
      </p:sp>
      <p:sp>
        <p:nvSpPr>
          <p:cNvPr id="15" name="Content Placeholder 14">
            <a:extLst>
              <a:ext uri="{FF2B5EF4-FFF2-40B4-BE49-F238E27FC236}">
                <a16:creationId xmlns:a16="http://schemas.microsoft.com/office/drawing/2014/main" id="{A1556BAE-A9C0-4887-852F-50F821570C83}"/>
              </a:ext>
            </a:extLst>
          </p:cNvPr>
          <p:cNvSpPr>
            <a:spLocks noGrp="1"/>
          </p:cNvSpPr>
          <p:nvPr>
            <p:ph sz="quarter" idx="14"/>
          </p:nvPr>
        </p:nvSpPr>
        <p:spPr>
          <a:xfrm>
            <a:off x="6066000" y="1214196"/>
            <a:ext cx="5792400" cy="4921200"/>
          </a:xfrm>
        </p:spPr>
        <p:txBody>
          <a:bodyPr>
            <a:noAutofit/>
          </a:bodyPr>
          <a:lstStyle/>
          <a:p>
            <a:pPr marL="0" indent="0">
              <a:buNone/>
            </a:pPr>
            <a:r>
              <a:rPr lang="en-GB" sz="1600" b="1" dirty="0">
                <a:solidFill>
                  <a:schemeClr val="accent1"/>
                </a:solidFill>
              </a:rPr>
              <a:t>SEND:</a:t>
            </a:r>
          </a:p>
          <a:p>
            <a:pPr>
              <a:spcBef>
                <a:spcPts val="600"/>
              </a:spcBef>
            </a:pPr>
            <a:r>
              <a:rPr lang="en-GB" sz="1600" dirty="0"/>
              <a:t>Relatively small sample (n=230).</a:t>
            </a:r>
          </a:p>
          <a:p>
            <a:pPr>
              <a:spcBef>
                <a:spcPts val="600"/>
              </a:spcBef>
            </a:pPr>
            <a:r>
              <a:rPr lang="en-GB" sz="1600" dirty="0"/>
              <a:t>Parents of pre-school children tend to suspect SEND, whereas parents of school-aged children tend to have a formal diagnosis. </a:t>
            </a:r>
          </a:p>
          <a:p>
            <a:pPr>
              <a:spcBef>
                <a:spcPts val="600"/>
              </a:spcBef>
            </a:pPr>
            <a:r>
              <a:rPr lang="en-GB" sz="1600" dirty="0"/>
              <a:t>Most frequent conditions are Autism and ADHD. </a:t>
            </a:r>
          </a:p>
          <a:p>
            <a:pPr>
              <a:spcBef>
                <a:spcPts val="600"/>
              </a:spcBef>
            </a:pPr>
            <a:r>
              <a:rPr lang="en-GB" sz="1600" dirty="0"/>
              <a:t>Provision of one-to-one/additional support is the most important to enable these children to attend formal childcare. This is more likely to be provided to pre-schoolers than school-aged children. </a:t>
            </a:r>
          </a:p>
          <a:p>
            <a:pPr marL="0" indent="0">
              <a:buNone/>
            </a:pPr>
            <a:r>
              <a:rPr lang="en-GB" sz="1600" b="1" dirty="0">
                <a:solidFill>
                  <a:schemeClr val="accent1"/>
                </a:solidFill>
              </a:rPr>
              <a:t>Getting ready for school:</a:t>
            </a:r>
          </a:p>
          <a:p>
            <a:pPr>
              <a:spcBef>
                <a:spcPts val="600"/>
              </a:spcBef>
            </a:pPr>
            <a:r>
              <a:rPr lang="en-GB" sz="1600" dirty="0"/>
              <a:t>Majority of parents of recent ‘school starters’ have felt confident about their child’s transition to school. This applies for two-thirds of those starting next year (Sept 2021), too. </a:t>
            </a:r>
          </a:p>
          <a:p>
            <a:pPr>
              <a:spcBef>
                <a:spcPts val="600"/>
              </a:spcBef>
            </a:pPr>
            <a:r>
              <a:rPr lang="en-GB" sz="1600" dirty="0"/>
              <a:t>Majority had an excellent or good experience of transition – good communication received from the school before starting school was key to an overall positive experience.</a:t>
            </a:r>
          </a:p>
        </p:txBody>
      </p:sp>
    </p:spTree>
    <p:extLst>
      <p:ext uri="{BB962C8B-B14F-4D97-AF65-F5344CB8AC3E}">
        <p14:creationId xmlns:p14="http://schemas.microsoft.com/office/powerpoint/2010/main" val="2684158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normAutofit fontScale="90000"/>
          </a:bodyPr>
          <a:lstStyle/>
          <a:p>
            <a:r>
              <a:rPr lang="en-GB" dirty="0"/>
              <a:t>Awareness and usage of FEEE and Tax-free childcare</a:t>
            </a:r>
          </a:p>
        </p:txBody>
      </p:sp>
    </p:spTree>
    <p:extLst>
      <p:ext uri="{BB962C8B-B14F-4D97-AF65-F5344CB8AC3E}">
        <p14:creationId xmlns:p14="http://schemas.microsoft.com/office/powerpoint/2010/main" val="1201831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9465139" cy="828663"/>
          </a:xfrm>
        </p:spPr>
        <p:txBody>
          <a:bodyPr>
            <a:normAutofit/>
          </a:bodyPr>
          <a:lstStyle/>
          <a:p>
            <a:r>
              <a:rPr lang="en-GB" sz="3200" dirty="0"/>
              <a:t>Free Early Years Entitlement</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61</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1003147"/>
            <a:ext cx="11230360" cy="1477328"/>
          </a:xfrm>
          <a:prstGeom prst="rect">
            <a:avLst/>
          </a:prstGeom>
          <a:noFill/>
        </p:spPr>
        <p:txBody>
          <a:bodyPr wrap="square" rtlCol="0">
            <a:spAutoFit/>
          </a:bodyPr>
          <a:lstStyle/>
          <a:p>
            <a:r>
              <a:rPr lang="en-GB" b="1" dirty="0"/>
              <a:t>Awareness</a:t>
            </a:r>
            <a:r>
              <a:rPr lang="en-GB" dirty="0"/>
              <a:t> of FEEE (2, 3 and 4) and the Extended entitlement is </a:t>
            </a:r>
            <a:r>
              <a:rPr lang="en-GB" b="1" dirty="0"/>
              <a:t>high</a:t>
            </a:r>
            <a:r>
              <a:rPr lang="en-GB" dirty="0"/>
              <a:t>, at 91%.</a:t>
            </a:r>
          </a:p>
          <a:p>
            <a:r>
              <a:rPr lang="en-GB" dirty="0"/>
              <a:t>Those aware are equally split between those accessing and not accessing it (approx. 410 each).</a:t>
            </a:r>
          </a:p>
          <a:p>
            <a:r>
              <a:rPr lang="en-GB" dirty="0"/>
              <a:t>The most frequently accessed are the entitlements for 3 year olds, largely helping with getting children ready for school and improving family finances.</a:t>
            </a:r>
          </a:p>
          <a:p>
            <a:r>
              <a:rPr lang="en-GB" dirty="0"/>
              <a:t>Those not accessing FEEE are either not yet eligible due to child’s age or their financial circumstances.</a:t>
            </a:r>
            <a:endParaRPr lang="en-GB" b="1" dirty="0"/>
          </a:p>
        </p:txBody>
      </p:sp>
      <p:sp>
        <p:nvSpPr>
          <p:cNvPr id="12" name="TextBox 11">
            <a:extLst>
              <a:ext uri="{FF2B5EF4-FFF2-40B4-BE49-F238E27FC236}">
                <a16:creationId xmlns:a16="http://schemas.microsoft.com/office/drawing/2014/main" id="{B1A6DAD9-A974-4ABA-8B0A-29CD313DBD67}"/>
              </a:ext>
            </a:extLst>
          </p:cNvPr>
          <p:cNvSpPr txBox="1"/>
          <p:nvPr/>
        </p:nvSpPr>
        <p:spPr>
          <a:xfrm>
            <a:off x="5846560" y="4724902"/>
            <a:ext cx="6082633" cy="2031325"/>
          </a:xfrm>
          <a:prstGeom prst="rect">
            <a:avLst/>
          </a:prstGeom>
          <a:noFill/>
          <a:ln>
            <a:noFill/>
          </a:ln>
        </p:spPr>
        <p:txBody>
          <a:bodyPr wrap="square" rtlCol="0">
            <a:spAutoFit/>
          </a:bodyPr>
          <a:lstStyle/>
          <a:p>
            <a:r>
              <a:rPr lang="en-GB" b="1" dirty="0"/>
              <a:t>Top 3 reasons for </a:t>
            </a:r>
            <a:r>
              <a:rPr lang="en-GB" b="1" u="sng" dirty="0"/>
              <a:t>not</a:t>
            </a:r>
            <a:r>
              <a:rPr lang="en-GB" b="1" dirty="0"/>
              <a:t> accessing FEEE/Extended entitlement were:</a:t>
            </a:r>
          </a:p>
          <a:p>
            <a:pPr marL="342900" indent="-342900">
              <a:buFont typeface="+mj-lt"/>
              <a:buAutoNum type="arabicPeriod"/>
            </a:pPr>
            <a:r>
              <a:rPr lang="en-GB" dirty="0"/>
              <a:t>Child not yet being old enough to access any of the childcare entitlements (66%)</a:t>
            </a:r>
          </a:p>
          <a:p>
            <a:pPr marL="342900" indent="-342900">
              <a:buFont typeface="+mj-lt"/>
              <a:buAutoNum type="arabicPeriod"/>
            </a:pPr>
            <a:r>
              <a:rPr lang="en-GB" dirty="0"/>
              <a:t>Not being eligible for FEEE2 (52%)</a:t>
            </a:r>
          </a:p>
          <a:p>
            <a:pPr marL="342900" indent="-342900">
              <a:buFont typeface="+mj-lt"/>
              <a:buAutoNum type="arabicPeriod"/>
            </a:pPr>
            <a:r>
              <a:rPr lang="en-GB" dirty="0"/>
              <a:t>Not being eligible for the Extended funding entitlement (11%)</a:t>
            </a:r>
          </a:p>
        </p:txBody>
      </p:sp>
      <p:graphicFrame>
        <p:nvGraphicFramePr>
          <p:cNvPr id="14" name="Chart12262767">
            <a:extLst>
              <a:ext uri="{FF2B5EF4-FFF2-40B4-BE49-F238E27FC236}">
                <a16:creationId xmlns:a16="http://schemas.microsoft.com/office/drawing/2014/main" id="{ECA701AE-B2B3-47EF-801F-87F40BACFEE0}"/>
              </a:ext>
            </a:extLst>
          </p:cNvPr>
          <p:cNvGraphicFramePr>
            <a:graphicFrameLocks/>
          </p:cNvGraphicFramePr>
          <p:nvPr>
            <p:extLst>
              <p:ext uri="{D42A27DB-BD31-4B8C-83A1-F6EECF244321}">
                <p14:modId xmlns:p14="http://schemas.microsoft.com/office/powerpoint/2010/main" val="2267211457"/>
              </p:ext>
            </p:extLst>
          </p:nvPr>
        </p:nvGraphicFramePr>
        <p:xfrm>
          <a:off x="398706" y="2576357"/>
          <a:ext cx="5198414" cy="37451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504A99B-2498-4187-99A9-1DF066B25605}"/>
              </a:ext>
            </a:extLst>
          </p:cNvPr>
          <p:cNvSpPr txBox="1"/>
          <p:nvPr/>
        </p:nvSpPr>
        <p:spPr>
          <a:xfrm>
            <a:off x="5846561" y="2517188"/>
            <a:ext cx="6082634" cy="2031325"/>
          </a:xfrm>
          <a:prstGeom prst="rect">
            <a:avLst/>
          </a:prstGeom>
          <a:solidFill>
            <a:schemeClr val="accent1">
              <a:lumMod val="20000"/>
              <a:lumOff val="80000"/>
            </a:schemeClr>
          </a:solidFill>
        </p:spPr>
        <p:txBody>
          <a:bodyPr wrap="square" rtlCol="0">
            <a:spAutoFit/>
          </a:bodyPr>
          <a:lstStyle/>
          <a:p>
            <a:r>
              <a:rPr lang="en-GB" b="1" dirty="0"/>
              <a:t>FEEE has benefited families in the following ways</a:t>
            </a:r>
            <a:r>
              <a:rPr lang="en-GB" dirty="0"/>
              <a:t>:</a:t>
            </a:r>
          </a:p>
          <a:p>
            <a:pPr marL="342900" indent="-342900">
              <a:buFont typeface="+mj-lt"/>
              <a:buAutoNum type="arabicPeriod"/>
            </a:pPr>
            <a:r>
              <a:rPr lang="en-GB" dirty="0"/>
              <a:t>Helping my child to get ‘ready for school’ (63%)</a:t>
            </a:r>
          </a:p>
          <a:p>
            <a:pPr marL="342900" indent="-342900">
              <a:buFont typeface="+mj-lt"/>
              <a:buAutoNum type="arabicPeriod"/>
            </a:pPr>
            <a:r>
              <a:rPr lang="en-GB" dirty="0"/>
              <a:t>Improved family finances (39%)</a:t>
            </a:r>
          </a:p>
          <a:p>
            <a:pPr marL="342900" indent="-342900">
              <a:buFont typeface="+mj-lt"/>
              <a:buAutoNum type="arabicPeriod"/>
            </a:pPr>
            <a:r>
              <a:rPr lang="en-GB" dirty="0"/>
              <a:t>Allowed my child to attend a childcare setting, otherwise we would not have been able to afford it (38%)</a:t>
            </a:r>
          </a:p>
          <a:p>
            <a:pPr marL="342900" indent="-342900">
              <a:buFont typeface="+mj-lt"/>
              <a:buAutoNum type="arabicPeriod"/>
            </a:pPr>
            <a:r>
              <a:rPr lang="en-GB" dirty="0"/>
              <a:t>Allowed my child to attend for more hours (32%)</a:t>
            </a:r>
          </a:p>
        </p:txBody>
      </p:sp>
    </p:spTree>
    <p:extLst>
      <p:ext uri="{BB962C8B-B14F-4D97-AF65-F5344CB8AC3E}">
        <p14:creationId xmlns:p14="http://schemas.microsoft.com/office/powerpoint/2010/main" val="355937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660360" y="353268"/>
            <a:ext cx="9465139" cy="828663"/>
          </a:xfrm>
        </p:spPr>
        <p:txBody>
          <a:bodyPr>
            <a:normAutofit/>
          </a:bodyPr>
          <a:lstStyle/>
          <a:p>
            <a:r>
              <a:rPr lang="en-GB" sz="3200" dirty="0"/>
              <a:t>Tax-free childcare</a:t>
            </a:r>
          </a:p>
        </p:txBody>
      </p:sp>
      <p:sp>
        <p:nvSpPr>
          <p:cNvPr id="7" name="Date Placeholder 6">
            <a:extLst>
              <a:ext uri="{FF2B5EF4-FFF2-40B4-BE49-F238E27FC236}">
                <a16:creationId xmlns:a16="http://schemas.microsoft.com/office/drawing/2014/main" id="{3C7175A9-9C0C-4FB4-A1DD-AB0280629154}"/>
              </a:ext>
            </a:extLst>
          </p:cNvPr>
          <p:cNvSpPr>
            <a:spLocks noGrp="1"/>
          </p:cNvSpPr>
          <p:nvPr>
            <p:ph type="dt" sz="half" idx="10"/>
          </p:nvPr>
        </p:nvSpPr>
        <p:spPr/>
        <p:txBody>
          <a:bodyPr/>
          <a:lstStyle/>
          <a:p>
            <a:fld id="{F4EA44AA-C5B8-445C-9A44-54F5D024FC61}" type="datetime1">
              <a:rPr lang="en-GB" smtClean="0"/>
              <a:t>19/03/2021</a:t>
            </a:fld>
            <a:endParaRPr lang="en-GB" dirty="0"/>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r>
              <a:rPr lang="en-GB" dirty="0">
                <a:solidFill>
                  <a:schemeClr val="tx1">
                    <a:lumMod val="50000"/>
                    <a:lumOff val="50000"/>
                  </a:schemeClr>
                </a:solidFill>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r>
              <a:rPr lang="en-GB" dirty="0"/>
              <a:t>|   </a:t>
            </a:r>
            <a:fld id="{5898CC38-F149-5B45-A1B4-290B41364A0C}" type="slidenum">
              <a:rPr lang="en-GB" smtClean="0"/>
              <a:pPr/>
              <a:t>62</a:t>
            </a:fld>
            <a:endParaRPr lang="en-GB" dirty="0"/>
          </a:p>
        </p:txBody>
      </p:sp>
      <p:sp>
        <p:nvSpPr>
          <p:cNvPr id="4" name="Rectangle 3">
            <a:extLst>
              <a:ext uri="{FF2B5EF4-FFF2-40B4-BE49-F238E27FC236}">
                <a16:creationId xmlns:a16="http://schemas.microsoft.com/office/drawing/2014/main" id="{74A14EDF-8F69-49B2-BBA5-C0279886DF3A}"/>
              </a:ext>
            </a:extLst>
          </p:cNvPr>
          <p:cNvSpPr/>
          <p:nvPr/>
        </p:nvSpPr>
        <p:spPr>
          <a:xfrm>
            <a:off x="5846561" y="1181931"/>
            <a:ext cx="498880" cy="4123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82973EF-FBEA-4D57-B0FF-CB5F40CD3A84}"/>
              </a:ext>
            </a:extLst>
          </p:cNvPr>
          <p:cNvSpPr txBox="1"/>
          <p:nvPr/>
        </p:nvSpPr>
        <p:spPr>
          <a:xfrm>
            <a:off x="562934" y="1003147"/>
            <a:ext cx="11295466" cy="923330"/>
          </a:xfrm>
          <a:prstGeom prst="rect">
            <a:avLst/>
          </a:prstGeom>
          <a:noFill/>
        </p:spPr>
        <p:txBody>
          <a:bodyPr wrap="square" rtlCol="0">
            <a:spAutoFit/>
          </a:bodyPr>
          <a:lstStyle/>
          <a:p>
            <a:r>
              <a:rPr lang="en-GB" dirty="0"/>
              <a:t>This scheme is open to working families in England with children aged 0-11 (or 16 if disabled), where parents can get up to £2,000 per year for each child. Eligibility criteria apply. It has replaced the childcare voucher scheme, although vouchers can still be used by those who were already part of the voucher scheme.</a:t>
            </a:r>
            <a:endParaRPr lang="en-GB" b="1" dirty="0"/>
          </a:p>
        </p:txBody>
      </p:sp>
      <p:sp>
        <p:nvSpPr>
          <p:cNvPr id="5" name="TextBox 4">
            <a:extLst>
              <a:ext uri="{FF2B5EF4-FFF2-40B4-BE49-F238E27FC236}">
                <a16:creationId xmlns:a16="http://schemas.microsoft.com/office/drawing/2014/main" id="{63B8EA66-DE88-4DC0-AF46-1FAA7722FB82}"/>
              </a:ext>
            </a:extLst>
          </p:cNvPr>
          <p:cNvSpPr txBox="1"/>
          <p:nvPr/>
        </p:nvSpPr>
        <p:spPr>
          <a:xfrm>
            <a:off x="660360" y="2115904"/>
            <a:ext cx="4781070" cy="646331"/>
          </a:xfrm>
          <a:prstGeom prst="rect">
            <a:avLst/>
          </a:prstGeom>
          <a:noFill/>
        </p:spPr>
        <p:txBody>
          <a:bodyPr wrap="square" rtlCol="0">
            <a:spAutoFit/>
          </a:bodyPr>
          <a:lstStyle/>
          <a:p>
            <a:r>
              <a:rPr lang="en-GB" b="1" dirty="0"/>
              <a:t>Two-thirds</a:t>
            </a:r>
            <a:r>
              <a:rPr lang="en-GB" dirty="0"/>
              <a:t> of respondents (n=792) were </a:t>
            </a:r>
            <a:r>
              <a:rPr lang="en-GB" b="1" dirty="0"/>
              <a:t>aware</a:t>
            </a:r>
            <a:r>
              <a:rPr lang="en-GB" dirty="0"/>
              <a:t> of tax-free childcare.</a:t>
            </a:r>
          </a:p>
        </p:txBody>
      </p:sp>
      <p:graphicFrame>
        <p:nvGraphicFramePr>
          <p:cNvPr id="12" name="Chart 11">
            <a:extLst>
              <a:ext uri="{FF2B5EF4-FFF2-40B4-BE49-F238E27FC236}">
                <a16:creationId xmlns:a16="http://schemas.microsoft.com/office/drawing/2014/main" id="{F4CB41FD-D7E6-45FF-B508-7D5313E0CE6B}"/>
              </a:ext>
            </a:extLst>
          </p:cNvPr>
          <p:cNvGraphicFramePr>
            <a:graphicFrameLocks/>
          </p:cNvGraphicFramePr>
          <p:nvPr/>
        </p:nvGraphicFramePr>
        <p:xfrm>
          <a:off x="306000" y="2951662"/>
          <a:ext cx="5759999" cy="301483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E7C957EA-2605-4BB6-A253-1543862B2A20}"/>
              </a:ext>
            </a:extLst>
          </p:cNvPr>
          <p:cNvSpPr txBox="1"/>
          <p:nvPr/>
        </p:nvSpPr>
        <p:spPr>
          <a:xfrm>
            <a:off x="6390342" y="2083331"/>
            <a:ext cx="5468058" cy="3970318"/>
          </a:xfrm>
          <a:prstGeom prst="rect">
            <a:avLst/>
          </a:prstGeom>
          <a:noFill/>
        </p:spPr>
        <p:txBody>
          <a:bodyPr wrap="square" rtlCol="0">
            <a:spAutoFit/>
          </a:bodyPr>
          <a:lstStyle/>
          <a:p>
            <a:r>
              <a:rPr lang="en-GB" dirty="0"/>
              <a:t>Just </a:t>
            </a:r>
            <a:r>
              <a:rPr lang="en-GB" b="1" dirty="0"/>
              <a:t>over 30% use tax-free childcare</a:t>
            </a:r>
            <a:r>
              <a:rPr lang="en-GB" dirty="0"/>
              <a:t>. </a:t>
            </a:r>
          </a:p>
          <a:p>
            <a:r>
              <a:rPr lang="en-GB" dirty="0"/>
              <a:t>Others don’t – either out of choice, not being eligible or using childcare vouchers instead. </a:t>
            </a:r>
          </a:p>
          <a:p>
            <a:endParaRPr lang="en-GB" dirty="0"/>
          </a:p>
          <a:p>
            <a:r>
              <a:rPr lang="en-GB" dirty="0"/>
              <a:t>Levels of awareness of the scheme are similar between respondents with pre-schoolers and school-aged children, however </a:t>
            </a:r>
            <a:r>
              <a:rPr lang="en-GB" b="1" dirty="0"/>
              <a:t>usage</a:t>
            </a:r>
            <a:r>
              <a:rPr lang="en-GB" dirty="0"/>
              <a:t> is much </a:t>
            </a:r>
            <a:r>
              <a:rPr lang="en-GB" b="1" dirty="0"/>
              <a:t>higher</a:t>
            </a:r>
            <a:r>
              <a:rPr lang="en-GB" dirty="0"/>
              <a:t> among those </a:t>
            </a:r>
            <a:r>
              <a:rPr lang="en-GB" b="1" dirty="0"/>
              <a:t>with pre-school children </a:t>
            </a:r>
            <a:r>
              <a:rPr lang="en-GB" dirty="0"/>
              <a:t>(38%, vs. 12% for school-aged). </a:t>
            </a:r>
          </a:p>
          <a:p>
            <a:endParaRPr lang="en-GB" dirty="0"/>
          </a:p>
          <a:p>
            <a:r>
              <a:rPr lang="en-GB" dirty="0"/>
              <a:t>Only 12% of respondents with school-aged children use tax-free childcare (and further 17% use vouchers). This is in line with the 28% that use formal childcare.</a:t>
            </a:r>
          </a:p>
        </p:txBody>
      </p:sp>
    </p:spTree>
    <p:extLst>
      <p:ext uri="{BB962C8B-B14F-4D97-AF65-F5344CB8AC3E}">
        <p14:creationId xmlns:p14="http://schemas.microsoft.com/office/powerpoint/2010/main" val="411746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normAutofit/>
          </a:bodyPr>
          <a:lstStyle/>
          <a:p>
            <a:r>
              <a:rPr lang="en-GB" dirty="0"/>
              <a:t>Open ended comments</a:t>
            </a:r>
          </a:p>
        </p:txBody>
      </p:sp>
      <p:sp>
        <p:nvSpPr>
          <p:cNvPr id="3" name="Text Placeholder 2">
            <a:extLst>
              <a:ext uri="{FF2B5EF4-FFF2-40B4-BE49-F238E27FC236}">
                <a16:creationId xmlns:a16="http://schemas.microsoft.com/office/drawing/2014/main" id="{09D28183-D227-4D14-B858-8452DD3DDA5B}"/>
              </a:ext>
            </a:extLst>
          </p:cNvPr>
          <p:cNvSpPr>
            <a:spLocks noGrp="1"/>
          </p:cNvSpPr>
          <p:nvPr>
            <p:ph type="body" idx="1"/>
          </p:nvPr>
        </p:nvSpPr>
        <p:spPr/>
        <p:txBody>
          <a:bodyPr>
            <a:normAutofit fontScale="70000" lnSpcReduction="20000"/>
          </a:bodyPr>
          <a:lstStyle/>
          <a:p>
            <a:r>
              <a:rPr lang="en-GB" dirty="0"/>
              <a:t>Over 560 open ended comments/suggestions from respondents </a:t>
            </a:r>
          </a:p>
          <a:p>
            <a:r>
              <a:rPr lang="en-GB" dirty="0"/>
              <a:t>(for Childcare Sufficiency Audit and the EY&amp;C strategy – combined)</a:t>
            </a:r>
          </a:p>
        </p:txBody>
      </p:sp>
    </p:spTree>
    <p:extLst>
      <p:ext uri="{BB962C8B-B14F-4D97-AF65-F5344CB8AC3E}">
        <p14:creationId xmlns:p14="http://schemas.microsoft.com/office/powerpoint/2010/main" val="233104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855F-4EDB-4680-9627-1A655A85FBBB}"/>
              </a:ext>
            </a:extLst>
          </p:cNvPr>
          <p:cNvSpPr>
            <a:spLocks noGrp="1"/>
          </p:cNvSpPr>
          <p:nvPr>
            <p:ph type="title"/>
          </p:nvPr>
        </p:nvSpPr>
        <p:spPr>
          <a:xfrm>
            <a:off x="306000" y="252000"/>
            <a:ext cx="11552400" cy="429037"/>
          </a:xfrm>
        </p:spPr>
        <p:txBody>
          <a:bodyPr>
            <a:normAutofit fontScale="90000"/>
          </a:bodyPr>
          <a:lstStyle/>
          <a:p>
            <a:r>
              <a:rPr lang="en-GB" sz="3200" dirty="0"/>
              <a:t>What matters most to parents</a:t>
            </a:r>
          </a:p>
        </p:txBody>
      </p:sp>
      <p:sp>
        <p:nvSpPr>
          <p:cNvPr id="4" name="Footer Placeholder 3">
            <a:extLst>
              <a:ext uri="{FF2B5EF4-FFF2-40B4-BE49-F238E27FC236}">
                <a16:creationId xmlns:a16="http://schemas.microsoft.com/office/drawing/2014/main" id="{69ED4A7F-6331-4DA2-A0F1-5F1FBA05B744}"/>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5BF9F9A1-DB6E-4390-A7CB-2A0BF930A261}"/>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CF3A558C-DD62-4E1A-A311-4722D8334C23}"/>
              </a:ext>
            </a:extLst>
          </p:cNvPr>
          <p:cNvSpPr>
            <a:spLocks noGrp="1"/>
          </p:cNvSpPr>
          <p:nvPr>
            <p:ph type="sldNum" sz="quarter" idx="12"/>
          </p:nvPr>
        </p:nvSpPr>
        <p:spPr/>
        <p:txBody>
          <a:bodyPr/>
          <a:lstStyle/>
          <a:p>
            <a:r>
              <a:rPr lang="en-GB"/>
              <a:t>|   </a:t>
            </a:r>
            <a:fld id="{5898CC38-F149-5B45-A1B4-290B41364A0C}" type="slidenum">
              <a:rPr lang="en-GB" smtClean="0"/>
              <a:pPr/>
              <a:t>64</a:t>
            </a:fld>
            <a:endParaRPr lang="en-GB" dirty="0"/>
          </a:p>
        </p:txBody>
      </p:sp>
      <p:graphicFrame>
        <p:nvGraphicFramePr>
          <p:cNvPr id="7" name="Content Placeholder 6">
            <a:extLst>
              <a:ext uri="{FF2B5EF4-FFF2-40B4-BE49-F238E27FC236}">
                <a16:creationId xmlns:a16="http://schemas.microsoft.com/office/drawing/2014/main" id="{12604ABD-A8B8-44EB-935C-7EE666CE912F}"/>
              </a:ext>
            </a:extLst>
          </p:cNvPr>
          <p:cNvGraphicFramePr>
            <a:graphicFrameLocks noGrp="1"/>
          </p:cNvGraphicFramePr>
          <p:nvPr>
            <p:ph idx="1"/>
            <p:extLst>
              <p:ext uri="{D42A27DB-BD31-4B8C-83A1-F6EECF244321}">
                <p14:modId xmlns:p14="http://schemas.microsoft.com/office/powerpoint/2010/main" val="1907146932"/>
              </p:ext>
            </p:extLst>
          </p:nvPr>
        </p:nvGraphicFramePr>
        <p:xfrm>
          <a:off x="624342" y="1565978"/>
          <a:ext cx="11234058" cy="49212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02D2BC6-8737-439A-9066-9FCB87989F9C}"/>
              </a:ext>
            </a:extLst>
          </p:cNvPr>
          <p:cNvSpPr txBox="1"/>
          <p:nvPr/>
        </p:nvSpPr>
        <p:spPr>
          <a:xfrm>
            <a:off x="306000" y="775128"/>
            <a:ext cx="11234058" cy="738664"/>
          </a:xfrm>
          <a:prstGeom prst="rect">
            <a:avLst/>
          </a:prstGeom>
          <a:noFill/>
        </p:spPr>
        <p:txBody>
          <a:bodyPr wrap="square" rtlCol="0">
            <a:spAutoFit/>
          </a:bodyPr>
          <a:lstStyle/>
          <a:p>
            <a:r>
              <a:rPr lang="en-GB" sz="1400" dirty="0"/>
              <a:t>1. Supporting working parents through the provision of suitable and affordable childcare; 2. Support for parents, especially new parents; 3. Need for more wrap around care; 4. FEEE being available from the age of 2 for all; 5. The high cost of childcare negatively impacting family finances</a:t>
            </a:r>
          </a:p>
        </p:txBody>
      </p:sp>
    </p:spTree>
    <p:extLst>
      <p:ext uri="{BB962C8B-B14F-4D97-AF65-F5344CB8AC3E}">
        <p14:creationId xmlns:p14="http://schemas.microsoft.com/office/powerpoint/2010/main" val="2367146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FD56-1889-4C16-903D-499ADCCC9BFE}"/>
              </a:ext>
            </a:extLst>
          </p:cNvPr>
          <p:cNvSpPr>
            <a:spLocks noGrp="1"/>
          </p:cNvSpPr>
          <p:nvPr>
            <p:ph type="title"/>
          </p:nvPr>
        </p:nvSpPr>
        <p:spPr/>
        <p:txBody>
          <a:bodyPr>
            <a:normAutofit fontScale="90000"/>
          </a:bodyPr>
          <a:lstStyle/>
          <a:p>
            <a:r>
              <a:rPr lang="en-GB" sz="3200" dirty="0"/>
              <a:t>Supporting working parents through the provision of suitable and affordable childcare</a:t>
            </a:r>
          </a:p>
        </p:txBody>
      </p:sp>
      <p:sp>
        <p:nvSpPr>
          <p:cNvPr id="3" name="Content Placeholder 2">
            <a:extLst>
              <a:ext uri="{FF2B5EF4-FFF2-40B4-BE49-F238E27FC236}">
                <a16:creationId xmlns:a16="http://schemas.microsoft.com/office/drawing/2014/main" id="{6A0BC7AB-BBED-43D6-A65B-C6AF82C29779}"/>
              </a:ext>
            </a:extLst>
          </p:cNvPr>
          <p:cNvSpPr>
            <a:spLocks noGrp="1"/>
          </p:cNvSpPr>
          <p:nvPr>
            <p:ph idx="1"/>
          </p:nvPr>
        </p:nvSpPr>
        <p:spPr>
          <a:xfrm>
            <a:off x="305999" y="1256400"/>
            <a:ext cx="6938863" cy="4921200"/>
          </a:xfrm>
        </p:spPr>
        <p:txBody>
          <a:bodyPr>
            <a:normAutofit fontScale="92500" lnSpcReduction="20000"/>
          </a:bodyPr>
          <a:lstStyle/>
          <a:p>
            <a:pPr marL="0" indent="0">
              <a:buNone/>
            </a:pPr>
            <a:r>
              <a:rPr lang="en-GB" sz="1800" dirty="0"/>
              <a:t>This was the most frequently mentioned theme.</a:t>
            </a:r>
          </a:p>
          <a:p>
            <a:pPr marL="0" indent="0">
              <a:buNone/>
            </a:pPr>
            <a:r>
              <a:rPr lang="en-GB" sz="1800" dirty="0"/>
              <a:t>Working parents talk of the </a:t>
            </a:r>
            <a:r>
              <a:rPr lang="en-GB" sz="1800" b="1" dirty="0"/>
              <a:t>struggles of balancing their work and childcare</a:t>
            </a:r>
            <a:r>
              <a:rPr lang="en-GB" sz="1800" dirty="0"/>
              <a:t>, linked to: </a:t>
            </a:r>
          </a:p>
          <a:p>
            <a:r>
              <a:rPr lang="en-GB" sz="1800" dirty="0"/>
              <a:t>the </a:t>
            </a:r>
            <a:r>
              <a:rPr lang="en-GB" sz="1800" b="1" dirty="0"/>
              <a:t>hours offered </a:t>
            </a:r>
            <a:r>
              <a:rPr lang="en-GB" sz="1800" dirty="0"/>
              <a:t>by childcare settings not suitable for those working full-time – many need cover at least 8am-6pm, both for pre-schoolers and school-aged children (wrap-around care). Partial days are challenging to cover. </a:t>
            </a:r>
          </a:p>
          <a:p>
            <a:r>
              <a:rPr lang="en-GB" sz="1800" b="1" dirty="0"/>
              <a:t>actual availability of childcare </a:t>
            </a:r>
            <a:r>
              <a:rPr lang="en-GB" sz="1800" dirty="0"/>
              <a:t>- especially the </a:t>
            </a:r>
            <a:r>
              <a:rPr lang="en-GB" sz="1800" b="1" dirty="0"/>
              <a:t>lack of before and after school childcare</a:t>
            </a:r>
            <a:r>
              <a:rPr lang="en-GB" sz="1800" dirty="0"/>
              <a:t>, which has generally been limited, and even more so as a result of the coronavirus pandemic</a:t>
            </a:r>
          </a:p>
          <a:p>
            <a:r>
              <a:rPr lang="en-GB" sz="1800" b="1" dirty="0"/>
              <a:t>cost of childcare </a:t>
            </a:r>
            <a:r>
              <a:rPr lang="en-GB" sz="1800" dirty="0"/>
              <a:t>– putting families’ incomes under considerable strain, especially when having multiple children; many feel ‘penalised’ for working when their income just about covers their childcare costs</a:t>
            </a:r>
          </a:p>
          <a:p>
            <a:r>
              <a:rPr lang="en-GB" sz="1800" dirty="0"/>
              <a:t>Suggestions for </a:t>
            </a:r>
            <a:r>
              <a:rPr lang="en-GB" sz="1800" b="1" dirty="0"/>
              <a:t>FEEE2 being available to all </a:t>
            </a:r>
            <a:r>
              <a:rPr lang="en-GB" sz="1800" dirty="0"/>
              <a:t>regardless of income</a:t>
            </a:r>
          </a:p>
          <a:p>
            <a:pPr marL="0" indent="0">
              <a:buNone/>
            </a:pPr>
            <a:r>
              <a:rPr lang="en-GB" sz="1800" dirty="0"/>
              <a:t>Negative impacts include: need to change/shorten working hours, some actually being ‘forced out of work’, reliance on family arrangements, increased stress. </a:t>
            </a:r>
          </a:p>
        </p:txBody>
      </p:sp>
      <p:sp>
        <p:nvSpPr>
          <p:cNvPr id="4" name="Footer Placeholder 3">
            <a:extLst>
              <a:ext uri="{FF2B5EF4-FFF2-40B4-BE49-F238E27FC236}">
                <a16:creationId xmlns:a16="http://schemas.microsoft.com/office/drawing/2014/main" id="{840F9FD5-F12D-4DD1-BC62-4EF220A0F2EB}"/>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E9DDC5D1-F31C-4A85-A377-4DE7F10ECC6D}"/>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0AE752EA-0A4E-46DB-B78C-9BE317A7D40D}"/>
              </a:ext>
            </a:extLst>
          </p:cNvPr>
          <p:cNvSpPr>
            <a:spLocks noGrp="1"/>
          </p:cNvSpPr>
          <p:nvPr>
            <p:ph type="sldNum" sz="quarter" idx="12"/>
          </p:nvPr>
        </p:nvSpPr>
        <p:spPr/>
        <p:txBody>
          <a:bodyPr/>
          <a:lstStyle/>
          <a:p>
            <a:r>
              <a:rPr lang="en-GB"/>
              <a:t>|   </a:t>
            </a:r>
            <a:fld id="{5898CC38-F149-5B45-A1B4-290B41364A0C}" type="slidenum">
              <a:rPr lang="en-GB" smtClean="0"/>
              <a:pPr/>
              <a:t>65</a:t>
            </a:fld>
            <a:endParaRPr lang="en-GB" dirty="0"/>
          </a:p>
        </p:txBody>
      </p:sp>
      <p:sp>
        <p:nvSpPr>
          <p:cNvPr id="7" name="TextBox 6">
            <a:extLst>
              <a:ext uri="{FF2B5EF4-FFF2-40B4-BE49-F238E27FC236}">
                <a16:creationId xmlns:a16="http://schemas.microsoft.com/office/drawing/2014/main" id="{5F758AB8-29B3-4D32-89A3-5A80F90D3634}"/>
              </a:ext>
            </a:extLst>
          </p:cNvPr>
          <p:cNvSpPr txBox="1"/>
          <p:nvPr/>
        </p:nvSpPr>
        <p:spPr>
          <a:xfrm>
            <a:off x="7498080" y="1133370"/>
            <a:ext cx="4344489" cy="2031325"/>
          </a:xfrm>
          <a:prstGeom prst="rect">
            <a:avLst/>
          </a:prstGeom>
          <a:noFill/>
          <a:ln w="28575">
            <a:solidFill>
              <a:schemeClr val="accent1"/>
            </a:solidFill>
          </a:ln>
        </p:spPr>
        <p:txBody>
          <a:bodyPr wrap="square" rtlCol="0">
            <a:spAutoFit/>
          </a:bodyPr>
          <a:lstStyle/>
          <a:p>
            <a:pPr lvl="0"/>
            <a:r>
              <a:rPr lang="en-GB" i="1" dirty="0"/>
              <a:t>“As a hard working family with 3 children we have to rely on childcare in order to work and bring in an income. The cost of childcare is extortionate especially if you have multiple children. This needs to be looked at as most families are </a:t>
            </a:r>
            <a:r>
              <a:rPr lang="en-GB" b="1" i="1" dirty="0"/>
              <a:t>working just to pay the childcare costs</a:t>
            </a:r>
            <a:r>
              <a:rPr lang="en-GB" i="1" dirty="0"/>
              <a:t>.”</a:t>
            </a:r>
            <a:endParaRPr lang="en-GB" dirty="0"/>
          </a:p>
        </p:txBody>
      </p:sp>
      <p:sp>
        <p:nvSpPr>
          <p:cNvPr id="8" name="TextBox 7">
            <a:extLst>
              <a:ext uri="{FF2B5EF4-FFF2-40B4-BE49-F238E27FC236}">
                <a16:creationId xmlns:a16="http://schemas.microsoft.com/office/drawing/2014/main" id="{EEDC439F-8232-49B8-8333-49665743254A}"/>
              </a:ext>
            </a:extLst>
          </p:cNvPr>
          <p:cNvSpPr txBox="1"/>
          <p:nvPr/>
        </p:nvSpPr>
        <p:spPr>
          <a:xfrm>
            <a:off x="7498080" y="3344592"/>
            <a:ext cx="4344489" cy="3139321"/>
          </a:xfrm>
          <a:prstGeom prst="rect">
            <a:avLst/>
          </a:prstGeom>
          <a:noFill/>
          <a:ln w="28575">
            <a:solidFill>
              <a:schemeClr val="accent1"/>
            </a:solidFill>
          </a:ln>
        </p:spPr>
        <p:txBody>
          <a:bodyPr wrap="square" rtlCol="0">
            <a:spAutoFit/>
          </a:bodyPr>
          <a:lstStyle/>
          <a:p>
            <a:pPr lvl="0"/>
            <a:r>
              <a:rPr lang="en-GB" i="1" dirty="0"/>
              <a:t>“The cost of childcare is ridiculous. A decent salary of around £35k would cover full time childcare costs (7am to 6pm) but give me £500 a month spare for bills etc. That’s exactly why a lot of Mums can’t go to work. </a:t>
            </a:r>
            <a:r>
              <a:rPr lang="en-GB" b="1" i="1" dirty="0"/>
              <a:t>15 free hours from age 3 is great, but it’s too late</a:t>
            </a:r>
            <a:r>
              <a:rPr lang="en-GB" i="1" dirty="0"/>
              <a:t>. By that point a Mum will have potentially been out of employment for 3 years before having childcare covered to enable her to return to work.”</a:t>
            </a:r>
            <a:endParaRPr lang="en-GB" dirty="0"/>
          </a:p>
        </p:txBody>
      </p:sp>
    </p:spTree>
    <p:extLst>
      <p:ext uri="{BB962C8B-B14F-4D97-AF65-F5344CB8AC3E}">
        <p14:creationId xmlns:p14="http://schemas.microsoft.com/office/powerpoint/2010/main" val="26464396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FD56-1889-4C16-903D-499ADCCC9BFE}"/>
              </a:ext>
            </a:extLst>
          </p:cNvPr>
          <p:cNvSpPr>
            <a:spLocks noGrp="1"/>
          </p:cNvSpPr>
          <p:nvPr>
            <p:ph type="title"/>
          </p:nvPr>
        </p:nvSpPr>
        <p:spPr>
          <a:xfrm>
            <a:off x="306000" y="97252"/>
            <a:ext cx="11552400" cy="820800"/>
          </a:xfrm>
        </p:spPr>
        <p:txBody>
          <a:bodyPr>
            <a:normAutofit/>
          </a:bodyPr>
          <a:lstStyle/>
          <a:p>
            <a:r>
              <a:rPr lang="en-GB" sz="3200" dirty="0"/>
              <a:t>Support for parents, especially new parents</a:t>
            </a:r>
          </a:p>
        </p:txBody>
      </p:sp>
      <p:sp>
        <p:nvSpPr>
          <p:cNvPr id="3" name="Content Placeholder 2">
            <a:extLst>
              <a:ext uri="{FF2B5EF4-FFF2-40B4-BE49-F238E27FC236}">
                <a16:creationId xmlns:a16="http://schemas.microsoft.com/office/drawing/2014/main" id="{6A0BC7AB-BBED-43D6-A65B-C6AF82C29779}"/>
              </a:ext>
            </a:extLst>
          </p:cNvPr>
          <p:cNvSpPr>
            <a:spLocks noGrp="1"/>
          </p:cNvSpPr>
          <p:nvPr>
            <p:ph idx="1"/>
          </p:nvPr>
        </p:nvSpPr>
        <p:spPr>
          <a:xfrm>
            <a:off x="306000" y="1256400"/>
            <a:ext cx="9400708" cy="4921200"/>
          </a:xfrm>
        </p:spPr>
        <p:txBody>
          <a:bodyPr>
            <a:noAutofit/>
          </a:bodyPr>
          <a:lstStyle/>
          <a:p>
            <a:pPr marL="0" indent="0">
              <a:buNone/>
            </a:pPr>
            <a:r>
              <a:rPr lang="en-GB" sz="1800" dirty="0"/>
              <a:t>Supporting parents, a key theme, often overlapped with comments on the Essex Child and Family Wellbeing Service and the importance of baby/parent and other support groups. </a:t>
            </a:r>
          </a:p>
          <a:p>
            <a:pPr marL="0" indent="0">
              <a:buNone/>
            </a:pPr>
            <a:r>
              <a:rPr lang="en-GB" sz="1800" dirty="0"/>
              <a:t>Antenatal and especially </a:t>
            </a:r>
            <a:r>
              <a:rPr lang="en-GB" sz="1800" b="1" dirty="0"/>
              <a:t>postnatal care is seen as crucial </a:t>
            </a:r>
            <a:r>
              <a:rPr lang="en-GB" sz="1800" dirty="0"/>
              <a:t>in supporting new parents. Health visitors and various baby/parent groups and courses provide them with information as well as opportunities to socialise. These are highly valued and their ‘reduction in recent year’ as well as a result of </a:t>
            </a:r>
            <a:r>
              <a:rPr lang="en-GB" sz="1800" dirty="0" err="1"/>
              <a:t>Covid</a:t>
            </a:r>
            <a:r>
              <a:rPr lang="en-GB" sz="1800" dirty="0"/>
              <a:t> is acutely felt. Many respondents highlighted the importance of </a:t>
            </a:r>
            <a:r>
              <a:rPr lang="en-GB" sz="1800" b="1" dirty="0"/>
              <a:t>regular checking of new mothers</a:t>
            </a:r>
            <a:r>
              <a:rPr lang="en-GB" sz="1800" dirty="0"/>
              <a:t>, in terms of their mental health and post-natal depression in particular, which was raised as a key area of concern. </a:t>
            </a:r>
          </a:p>
          <a:p>
            <a:pPr marL="0" indent="0">
              <a:buNone/>
            </a:pPr>
            <a:r>
              <a:rPr lang="en-GB" sz="1800" dirty="0"/>
              <a:t>Parents also call for </a:t>
            </a:r>
            <a:r>
              <a:rPr lang="en-GB" sz="1800" b="1" dirty="0"/>
              <a:t>more ongoing support</a:t>
            </a:r>
            <a:r>
              <a:rPr lang="en-GB" sz="1800" dirty="0"/>
              <a:t>, post age 1, </a:t>
            </a:r>
            <a:r>
              <a:rPr lang="en-GB" sz="1800" b="1" dirty="0"/>
              <a:t>into school age </a:t>
            </a:r>
            <a:r>
              <a:rPr lang="en-GB" sz="1800" dirty="0"/>
              <a:t>and teenage years. Some are not clear on what is available to them and feel like they are left alone, especially around supporting their children’s mental health. </a:t>
            </a:r>
          </a:p>
          <a:p>
            <a:pPr marL="0" indent="0">
              <a:buNone/>
            </a:pPr>
            <a:r>
              <a:rPr lang="en-GB" sz="1800" dirty="0"/>
              <a:t>It is felt that since March 2020, support has especially lacked (no health visitor appointments, baby weighing facilities, children’s developmental checks and support groups) and those becoming </a:t>
            </a:r>
            <a:r>
              <a:rPr lang="en-GB" sz="1800" b="1" dirty="0"/>
              <a:t>first time parents in lockdown have been left to their own devices</a:t>
            </a:r>
            <a:r>
              <a:rPr lang="en-GB" sz="1800" dirty="0"/>
              <a:t>, often with limited support network, with an overall negative impact on the wellbeing of them and their babies. </a:t>
            </a:r>
          </a:p>
        </p:txBody>
      </p:sp>
      <p:sp>
        <p:nvSpPr>
          <p:cNvPr id="4" name="Footer Placeholder 3">
            <a:extLst>
              <a:ext uri="{FF2B5EF4-FFF2-40B4-BE49-F238E27FC236}">
                <a16:creationId xmlns:a16="http://schemas.microsoft.com/office/drawing/2014/main" id="{840F9FD5-F12D-4DD1-BC62-4EF220A0F2EB}"/>
              </a:ext>
            </a:extLst>
          </p:cNvPr>
          <p:cNvSpPr>
            <a:spLocks noGrp="1"/>
          </p:cNvSpPr>
          <p:nvPr>
            <p:ph type="ftr" sz="quarter" idx="11"/>
          </p:nvPr>
        </p:nvSpPr>
        <p:spPr/>
        <p:txBody>
          <a:bodyPr/>
          <a:lstStyle/>
          <a:p>
            <a:r>
              <a:rPr lang="en-GB" dirty="0"/>
              <a:t>Produced by Essex County Council Strategy Insight and Engagement</a:t>
            </a:r>
          </a:p>
        </p:txBody>
      </p:sp>
      <p:sp>
        <p:nvSpPr>
          <p:cNvPr id="5" name="Date Placeholder 4">
            <a:extLst>
              <a:ext uri="{FF2B5EF4-FFF2-40B4-BE49-F238E27FC236}">
                <a16:creationId xmlns:a16="http://schemas.microsoft.com/office/drawing/2014/main" id="{E9DDC5D1-F31C-4A85-A377-4DE7F10ECC6D}"/>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0AE752EA-0A4E-46DB-B78C-9BE317A7D40D}"/>
              </a:ext>
            </a:extLst>
          </p:cNvPr>
          <p:cNvSpPr>
            <a:spLocks noGrp="1"/>
          </p:cNvSpPr>
          <p:nvPr>
            <p:ph type="sldNum" sz="quarter" idx="12"/>
          </p:nvPr>
        </p:nvSpPr>
        <p:spPr/>
        <p:txBody>
          <a:bodyPr/>
          <a:lstStyle/>
          <a:p>
            <a:r>
              <a:rPr lang="en-GB"/>
              <a:t>|   </a:t>
            </a:r>
            <a:fld id="{5898CC38-F149-5B45-A1B4-290B41364A0C}" type="slidenum">
              <a:rPr lang="en-GB" smtClean="0"/>
              <a:pPr/>
              <a:t>66</a:t>
            </a:fld>
            <a:endParaRPr lang="en-GB" dirty="0"/>
          </a:p>
        </p:txBody>
      </p:sp>
      <p:sp>
        <p:nvSpPr>
          <p:cNvPr id="8" name="TextBox 7">
            <a:extLst>
              <a:ext uri="{FF2B5EF4-FFF2-40B4-BE49-F238E27FC236}">
                <a16:creationId xmlns:a16="http://schemas.microsoft.com/office/drawing/2014/main" id="{EEDC439F-8232-49B8-8333-49665743254A}"/>
              </a:ext>
            </a:extLst>
          </p:cNvPr>
          <p:cNvSpPr txBox="1"/>
          <p:nvPr/>
        </p:nvSpPr>
        <p:spPr>
          <a:xfrm>
            <a:off x="9961155" y="1675619"/>
            <a:ext cx="1924845" cy="3139321"/>
          </a:xfrm>
          <a:prstGeom prst="rect">
            <a:avLst/>
          </a:prstGeom>
          <a:noFill/>
          <a:ln w="28575">
            <a:solidFill>
              <a:schemeClr val="accent1"/>
            </a:solidFill>
          </a:ln>
        </p:spPr>
        <p:txBody>
          <a:bodyPr wrap="square" rtlCol="0">
            <a:spAutoFit/>
          </a:bodyPr>
          <a:lstStyle/>
          <a:p>
            <a:pPr lvl="0"/>
            <a:r>
              <a:rPr lang="en-GB" i="1" dirty="0"/>
              <a:t>“Antenatal and post natal care, and </a:t>
            </a:r>
            <a:r>
              <a:rPr lang="en-GB" b="1" i="1" dirty="0"/>
              <a:t>post natal mental health support</a:t>
            </a:r>
            <a:r>
              <a:rPr lang="en-GB" i="1" dirty="0"/>
              <a:t>, are of vital support to women, and can make the difference between life and death.”</a:t>
            </a:r>
            <a:endParaRPr lang="en-GB" dirty="0"/>
          </a:p>
        </p:txBody>
      </p:sp>
    </p:spTree>
    <p:extLst>
      <p:ext uri="{BB962C8B-B14F-4D97-AF65-F5344CB8AC3E}">
        <p14:creationId xmlns:p14="http://schemas.microsoft.com/office/powerpoint/2010/main" val="4031864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BC7AB-BBED-43D6-A65B-C6AF82C29779}"/>
              </a:ext>
            </a:extLst>
          </p:cNvPr>
          <p:cNvSpPr>
            <a:spLocks noGrp="1"/>
          </p:cNvSpPr>
          <p:nvPr>
            <p:ph idx="1"/>
          </p:nvPr>
        </p:nvSpPr>
        <p:spPr>
          <a:xfrm>
            <a:off x="306000" y="1280160"/>
            <a:ext cx="8148683" cy="4897440"/>
          </a:xfrm>
        </p:spPr>
        <p:txBody>
          <a:bodyPr>
            <a:noAutofit/>
          </a:bodyPr>
          <a:lstStyle/>
          <a:p>
            <a:pPr marL="0" indent="0">
              <a:buNone/>
            </a:pPr>
            <a:r>
              <a:rPr lang="en-GB" sz="1800" dirty="0"/>
              <a:t>While respondents were conscious of the constraints introduced by </a:t>
            </a:r>
            <a:r>
              <a:rPr lang="en-GB" sz="1800" dirty="0" err="1"/>
              <a:t>Covid</a:t>
            </a:r>
            <a:r>
              <a:rPr lang="en-GB" sz="1800" dirty="0"/>
              <a:t>, they felt there are ways </a:t>
            </a:r>
            <a:r>
              <a:rPr lang="en-GB" sz="1800" b="1" dirty="0"/>
              <a:t>services</a:t>
            </a:r>
            <a:r>
              <a:rPr lang="en-GB" sz="1800" dirty="0"/>
              <a:t> could be </a:t>
            </a:r>
            <a:r>
              <a:rPr lang="en-GB" sz="1800" b="1" dirty="0"/>
              <a:t>delivered in a </a:t>
            </a:r>
            <a:r>
              <a:rPr lang="en-GB" sz="1800" b="1" dirty="0" err="1"/>
              <a:t>Covid</a:t>
            </a:r>
            <a:r>
              <a:rPr lang="en-GB" sz="1800" b="1" dirty="0"/>
              <a:t>-safe manner</a:t>
            </a:r>
            <a:r>
              <a:rPr lang="en-GB" sz="1800" dirty="0"/>
              <a:t>. They hope for face to face support groups, including those in libraries, to be reintroduced. </a:t>
            </a:r>
          </a:p>
          <a:p>
            <a:pPr marL="0" indent="0">
              <a:buNone/>
            </a:pPr>
            <a:r>
              <a:rPr lang="en-GB" sz="1800" dirty="0"/>
              <a:t>Second-time parents have reported to be coping better with the reduced services, due to their previous experience and established support networks, but they are very conscious of how difficult this time must be for first time parents. </a:t>
            </a:r>
          </a:p>
          <a:p>
            <a:pPr marL="0" indent="0">
              <a:buNone/>
            </a:pPr>
            <a:r>
              <a:rPr lang="en-GB" sz="1800" dirty="0"/>
              <a:t>Many respondents are also conscious of the </a:t>
            </a:r>
            <a:r>
              <a:rPr lang="en-GB" sz="1800" b="1" dirty="0"/>
              <a:t>limited social contact </a:t>
            </a:r>
            <a:r>
              <a:rPr lang="en-GB" sz="1800" dirty="0"/>
              <a:t>their</a:t>
            </a:r>
            <a:r>
              <a:rPr lang="en-GB" sz="1800" b="1" dirty="0"/>
              <a:t> children </a:t>
            </a:r>
            <a:r>
              <a:rPr lang="en-GB" sz="1800" dirty="0"/>
              <a:t>have had over the past year due to </a:t>
            </a:r>
            <a:r>
              <a:rPr lang="en-GB" sz="1800" dirty="0" err="1"/>
              <a:t>Covid</a:t>
            </a:r>
            <a:r>
              <a:rPr lang="en-GB" sz="1800" dirty="0"/>
              <a:t> restrictions (and possible self isolation), and the potential longer term impacts on their social and emotional skills, school readiness, anxiety and mental health. They call for </a:t>
            </a:r>
            <a:r>
              <a:rPr lang="en-GB" sz="1800" b="1" dirty="0"/>
              <a:t>more support </a:t>
            </a:r>
            <a:r>
              <a:rPr lang="en-GB" sz="1800" dirty="0"/>
              <a:t>to be put in place to assist with this and address mental health especially. It is seen as a key area to be included in the EY and Childcare strategy. </a:t>
            </a:r>
          </a:p>
          <a:p>
            <a:pPr marL="0" indent="0">
              <a:buNone/>
            </a:pPr>
            <a:r>
              <a:rPr lang="en-GB" sz="1800" dirty="0"/>
              <a:t>Difficulties of </a:t>
            </a:r>
            <a:r>
              <a:rPr lang="en-GB" sz="1800" b="1" dirty="0"/>
              <a:t>finding information, advice and guidance </a:t>
            </a:r>
            <a:r>
              <a:rPr lang="en-GB" sz="1800" dirty="0"/>
              <a:t>and what is available and how it can be accessed were also mentioned. </a:t>
            </a:r>
          </a:p>
        </p:txBody>
      </p:sp>
      <p:sp>
        <p:nvSpPr>
          <p:cNvPr id="4" name="Footer Placeholder 3">
            <a:extLst>
              <a:ext uri="{FF2B5EF4-FFF2-40B4-BE49-F238E27FC236}">
                <a16:creationId xmlns:a16="http://schemas.microsoft.com/office/drawing/2014/main" id="{840F9FD5-F12D-4DD1-BC62-4EF220A0F2EB}"/>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E9DDC5D1-F31C-4A85-A377-4DE7F10ECC6D}"/>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0AE752EA-0A4E-46DB-B78C-9BE317A7D40D}"/>
              </a:ext>
            </a:extLst>
          </p:cNvPr>
          <p:cNvSpPr>
            <a:spLocks noGrp="1"/>
          </p:cNvSpPr>
          <p:nvPr>
            <p:ph type="sldNum" sz="quarter" idx="12"/>
          </p:nvPr>
        </p:nvSpPr>
        <p:spPr/>
        <p:txBody>
          <a:bodyPr/>
          <a:lstStyle/>
          <a:p>
            <a:r>
              <a:rPr lang="en-GB"/>
              <a:t>|   </a:t>
            </a:r>
            <a:fld id="{5898CC38-F149-5B45-A1B4-290B41364A0C}" type="slidenum">
              <a:rPr lang="en-GB" smtClean="0"/>
              <a:pPr/>
              <a:t>67</a:t>
            </a:fld>
            <a:endParaRPr lang="en-GB" dirty="0"/>
          </a:p>
        </p:txBody>
      </p:sp>
      <p:sp>
        <p:nvSpPr>
          <p:cNvPr id="7" name="TextBox 6">
            <a:extLst>
              <a:ext uri="{FF2B5EF4-FFF2-40B4-BE49-F238E27FC236}">
                <a16:creationId xmlns:a16="http://schemas.microsoft.com/office/drawing/2014/main" id="{5F758AB8-29B3-4D32-89A3-5A80F90D3634}"/>
              </a:ext>
            </a:extLst>
          </p:cNvPr>
          <p:cNvSpPr txBox="1"/>
          <p:nvPr/>
        </p:nvSpPr>
        <p:spPr>
          <a:xfrm>
            <a:off x="8553158" y="1133369"/>
            <a:ext cx="3289412" cy="2862322"/>
          </a:xfrm>
          <a:prstGeom prst="rect">
            <a:avLst/>
          </a:prstGeom>
          <a:noFill/>
          <a:ln w="28575">
            <a:solidFill>
              <a:schemeClr val="accent1"/>
            </a:solidFill>
          </a:ln>
        </p:spPr>
        <p:txBody>
          <a:bodyPr wrap="square" rtlCol="0">
            <a:spAutoFit/>
          </a:bodyPr>
          <a:lstStyle/>
          <a:p>
            <a:pPr lvl="0"/>
            <a:r>
              <a:rPr lang="en-GB" i="1" dirty="0"/>
              <a:t>“Although I think a lot of bits have moved onto </a:t>
            </a:r>
            <a:r>
              <a:rPr lang="en-GB" b="1" i="1" dirty="0"/>
              <a:t>zoom</a:t>
            </a:r>
            <a:r>
              <a:rPr lang="en-GB" i="1" dirty="0"/>
              <a:t> / social media due to </a:t>
            </a:r>
            <a:r>
              <a:rPr lang="en-GB" i="1" dirty="0" err="1"/>
              <a:t>Covid</a:t>
            </a:r>
            <a:r>
              <a:rPr lang="en-GB" i="1" dirty="0"/>
              <a:t> it </a:t>
            </a:r>
            <a:r>
              <a:rPr lang="en-GB" b="1" i="1" dirty="0"/>
              <a:t>doesn’t replace the face to face interaction</a:t>
            </a:r>
            <a:r>
              <a:rPr lang="en-GB" i="1" dirty="0"/>
              <a:t> that is needed for parents to meet each other. It’s a very difficult time not spreading the virus but without my mummy friends I would struggle hugely.”</a:t>
            </a:r>
            <a:endParaRPr lang="en-GB" dirty="0"/>
          </a:p>
        </p:txBody>
      </p:sp>
      <p:sp>
        <p:nvSpPr>
          <p:cNvPr id="8" name="TextBox 7">
            <a:extLst>
              <a:ext uri="{FF2B5EF4-FFF2-40B4-BE49-F238E27FC236}">
                <a16:creationId xmlns:a16="http://schemas.microsoft.com/office/drawing/2014/main" id="{EEDC439F-8232-49B8-8333-49665743254A}"/>
              </a:ext>
            </a:extLst>
          </p:cNvPr>
          <p:cNvSpPr txBox="1"/>
          <p:nvPr/>
        </p:nvSpPr>
        <p:spPr>
          <a:xfrm>
            <a:off x="8553158" y="4146275"/>
            <a:ext cx="3289411" cy="2031325"/>
          </a:xfrm>
          <a:prstGeom prst="rect">
            <a:avLst/>
          </a:prstGeom>
          <a:noFill/>
          <a:ln w="28575">
            <a:solidFill>
              <a:schemeClr val="accent1"/>
            </a:solidFill>
          </a:ln>
        </p:spPr>
        <p:txBody>
          <a:bodyPr wrap="square" rtlCol="0">
            <a:spAutoFit/>
          </a:bodyPr>
          <a:lstStyle/>
          <a:p>
            <a:pPr lvl="0"/>
            <a:r>
              <a:rPr lang="en-GB" i="1" dirty="0"/>
              <a:t>“Need an easy place to find everything going on provided by the council, like the website. I hate trawling Facebook to find out what hubs are doing. More playgroups are needed.”</a:t>
            </a:r>
            <a:endParaRPr lang="en-GB" dirty="0"/>
          </a:p>
        </p:txBody>
      </p:sp>
      <p:sp>
        <p:nvSpPr>
          <p:cNvPr id="9" name="Title 1">
            <a:extLst>
              <a:ext uri="{FF2B5EF4-FFF2-40B4-BE49-F238E27FC236}">
                <a16:creationId xmlns:a16="http://schemas.microsoft.com/office/drawing/2014/main" id="{4008EF7B-D08F-48EF-B861-C1399115F5E4}"/>
              </a:ext>
            </a:extLst>
          </p:cNvPr>
          <p:cNvSpPr txBox="1">
            <a:spLocks/>
          </p:cNvSpPr>
          <p:nvPr/>
        </p:nvSpPr>
        <p:spPr>
          <a:xfrm>
            <a:off x="319800" y="105569"/>
            <a:ext cx="11552400" cy="820800"/>
          </a:xfrm>
          <a:prstGeom prst="rect">
            <a:avLst/>
          </a:prstGeom>
        </p:spPr>
        <p:txBody>
          <a:bodyPr vert="horz" lIns="90000" tIns="45720" rIns="90000" bIns="0" rtlCol="0" anchor="b" anchorCtr="0">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en-GB" sz="3200" dirty="0"/>
              <a:t>Support for parents, especially new parents (cont.)</a:t>
            </a:r>
          </a:p>
        </p:txBody>
      </p:sp>
    </p:spTree>
    <p:extLst>
      <p:ext uri="{BB962C8B-B14F-4D97-AF65-F5344CB8AC3E}">
        <p14:creationId xmlns:p14="http://schemas.microsoft.com/office/powerpoint/2010/main" val="1637688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FD56-1889-4C16-903D-499ADCCC9BFE}"/>
              </a:ext>
            </a:extLst>
          </p:cNvPr>
          <p:cNvSpPr>
            <a:spLocks noGrp="1"/>
          </p:cNvSpPr>
          <p:nvPr>
            <p:ph type="title"/>
          </p:nvPr>
        </p:nvSpPr>
        <p:spPr>
          <a:xfrm>
            <a:off x="319800" y="-56028"/>
            <a:ext cx="11552400" cy="820800"/>
          </a:xfrm>
        </p:spPr>
        <p:txBody>
          <a:bodyPr>
            <a:normAutofit/>
          </a:bodyPr>
          <a:lstStyle/>
          <a:p>
            <a:r>
              <a:rPr lang="en-GB" sz="3200" dirty="0"/>
              <a:t>Need for more wrap around care and holiday clubs</a:t>
            </a:r>
          </a:p>
        </p:txBody>
      </p:sp>
      <p:sp>
        <p:nvSpPr>
          <p:cNvPr id="3" name="Content Placeholder 2">
            <a:extLst>
              <a:ext uri="{FF2B5EF4-FFF2-40B4-BE49-F238E27FC236}">
                <a16:creationId xmlns:a16="http://schemas.microsoft.com/office/drawing/2014/main" id="{6A0BC7AB-BBED-43D6-A65B-C6AF82C29779}"/>
              </a:ext>
            </a:extLst>
          </p:cNvPr>
          <p:cNvSpPr>
            <a:spLocks noGrp="1"/>
          </p:cNvSpPr>
          <p:nvPr>
            <p:ph idx="1"/>
          </p:nvPr>
        </p:nvSpPr>
        <p:spPr>
          <a:xfrm>
            <a:off x="319800" y="866082"/>
            <a:ext cx="7192081" cy="4921200"/>
          </a:xfrm>
        </p:spPr>
        <p:txBody>
          <a:bodyPr>
            <a:noAutofit/>
          </a:bodyPr>
          <a:lstStyle/>
          <a:p>
            <a:pPr marL="0" indent="0">
              <a:buNone/>
            </a:pPr>
            <a:r>
              <a:rPr lang="en-GB" sz="1700" dirty="0"/>
              <a:t>Respondents have listed the following issues:</a:t>
            </a:r>
          </a:p>
          <a:p>
            <a:r>
              <a:rPr lang="en-GB" sz="1700" dirty="0"/>
              <a:t>Need for more before and after school clubs in general</a:t>
            </a:r>
          </a:p>
          <a:p>
            <a:r>
              <a:rPr lang="en-GB" sz="1700" dirty="0"/>
              <a:t>Need to address the lack of wrap-around care in rural area</a:t>
            </a:r>
          </a:p>
          <a:p>
            <a:r>
              <a:rPr lang="en-GB" sz="1700" dirty="0"/>
              <a:t>Need for a greater variety of these clubs, to aid greater stimulation for the children</a:t>
            </a:r>
          </a:p>
          <a:p>
            <a:r>
              <a:rPr lang="en-GB" sz="1700" dirty="0"/>
              <a:t>Some provision having stopped due to </a:t>
            </a:r>
            <a:r>
              <a:rPr lang="en-GB" sz="1700" dirty="0" err="1"/>
              <a:t>Covid</a:t>
            </a:r>
            <a:r>
              <a:rPr lang="en-GB" sz="1700" dirty="0"/>
              <a:t> and not being reintroduced</a:t>
            </a:r>
          </a:p>
          <a:p>
            <a:r>
              <a:rPr lang="en-GB" sz="1700" dirty="0"/>
              <a:t>Greater flexibility </a:t>
            </a:r>
          </a:p>
          <a:p>
            <a:r>
              <a:rPr lang="en-GB" sz="1700" dirty="0"/>
              <a:t>High cost, especially for holidays clubs</a:t>
            </a:r>
          </a:p>
          <a:p>
            <a:r>
              <a:rPr lang="en-GB" sz="1700" dirty="0"/>
              <a:t>Lack of wrap-around care being picked up by </a:t>
            </a:r>
            <a:r>
              <a:rPr lang="en-GB" sz="1700" b="1" dirty="0"/>
              <a:t>childminders</a:t>
            </a:r>
            <a:r>
              <a:rPr lang="en-GB" sz="1700" dirty="0"/>
              <a:t>, which are, however, still scarce or oversubscribed in certain areas. Comments regarding childminders in particular tend to be positive, as they can provide more flexible childcare solutions (mostly in terms of hours) than other settings. </a:t>
            </a:r>
          </a:p>
          <a:p>
            <a:pPr marL="0" lvl="0" indent="0">
              <a:buNone/>
            </a:pPr>
            <a:r>
              <a:rPr lang="en-GB" sz="1700" dirty="0"/>
              <a:t>Some parents feel they have limited childcare options overall. </a:t>
            </a:r>
            <a:r>
              <a:rPr lang="en-GB" sz="1700" b="1" dirty="0"/>
              <a:t>Better childcare IAG </a:t>
            </a:r>
            <a:r>
              <a:rPr lang="en-GB" sz="1700" dirty="0"/>
              <a:t>could assist by providing information on childminders, settings’ operating hours and information on funding options.</a:t>
            </a:r>
          </a:p>
        </p:txBody>
      </p:sp>
      <p:sp>
        <p:nvSpPr>
          <p:cNvPr id="4" name="Footer Placeholder 3">
            <a:extLst>
              <a:ext uri="{FF2B5EF4-FFF2-40B4-BE49-F238E27FC236}">
                <a16:creationId xmlns:a16="http://schemas.microsoft.com/office/drawing/2014/main" id="{840F9FD5-F12D-4DD1-BC62-4EF220A0F2EB}"/>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E9DDC5D1-F31C-4A85-A377-4DE7F10ECC6D}"/>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0AE752EA-0A4E-46DB-B78C-9BE317A7D40D}"/>
              </a:ext>
            </a:extLst>
          </p:cNvPr>
          <p:cNvSpPr>
            <a:spLocks noGrp="1"/>
          </p:cNvSpPr>
          <p:nvPr>
            <p:ph type="sldNum" sz="quarter" idx="12"/>
          </p:nvPr>
        </p:nvSpPr>
        <p:spPr/>
        <p:txBody>
          <a:bodyPr/>
          <a:lstStyle/>
          <a:p>
            <a:r>
              <a:rPr lang="en-GB"/>
              <a:t>|   </a:t>
            </a:r>
            <a:fld id="{5898CC38-F149-5B45-A1B4-290B41364A0C}" type="slidenum">
              <a:rPr lang="en-GB" smtClean="0"/>
              <a:pPr/>
              <a:t>68</a:t>
            </a:fld>
            <a:endParaRPr lang="en-GB" dirty="0"/>
          </a:p>
        </p:txBody>
      </p:sp>
      <p:sp>
        <p:nvSpPr>
          <p:cNvPr id="8" name="TextBox 7">
            <a:extLst>
              <a:ext uri="{FF2B5EF4-FFF2-40B4-BE49-F238E27FC236}">
                <a16:creationId xmlns:a16="http://schemas.microsoft.com/office/drawing/2014/main" id="{EEDC439F-8232-49B8-8333-49665743254A}"/>
              </a:ext>
            </a:extLst>
          </p:cNvPr>
          <p:cNvSpPr txBox="1"/>
          <p:nvPr/>
        </p:nvSpPr>
        <p:spPr>
          <a:xfrm>
            <a:off x="7751299" y="3326682"/>
            <a:ext cx="4120902" cy="2585323"/>
          </a:xfrm>
          <a:prstGeom prst="rect">
            <a:avLst/>
          </a:prstGeom>
          <a:noFill/>
          <a:ln w="28575">
            <a:solidFill>
              <a:schemeClr val="accent1"/>
            </a:solidFill>
          </a:ln>
        </p:spPr>
        <p:txBody>
          <a:bodyPr wrap="square" rtlCol="0">
            <a:spAutoFit/>
          </a:bodyPr>
          <a:lstStyle/>
          <a:p>
            <a:pPr lvl="0"/>
            <a:r>
              <a:rPr lang="en-GB" i="1" dirty="0"/>
              <a:t>“We need more options for children of working parents when those children go to school - it is very difficult to understand what options are out there and suitable for your child. I work 9am- 5pm minimum and </a:t>
            </a:r>
            <a:r>
              <a:rPr lang="en-GB" b="1" i="1" dirty="0"/>
              <a:t>I have no idea what we are going to do when our son finishes school at 3:30pm</a:t>
            </a:r>
            <a:r>
              <a:rPr lang="en-GB" i="1" dirty="0"/>
              <a:t> come Sept 2021.”</a:t>
            </a:r>
            <a:endParaRPr lang="en-GB" dirty="0"/>
          </a:p>
        </p:txBody>
      </p:sp>
      <p:sp>
        <p:nvSpPr>
          <p:cNvPr id="9" name="TextBox 8">
            <a:extLst>
              <a:ext uri="{FF2B5EF4-FFF2-40B4-BE49-F238E27FC236}">
                <a16:creationId xmlns:a16="http://schemas.microsoft.com/office/drawing/2014/main" id="{41C13079-8B0F-4A1D-B84D-BAA3A2AF927F}"/>
              </a:ext>
            </a:extLst>
          </p:cNvPr>
          <p:cNvSpPr txBox="1"/>
          <p:nvPr/>
        </p:nvSpPr>
        <p:spPr>
          <a:xfrm>
            <a:off x="7751298" y="1036980"/>
            <a:ext cx="4120902" cy="2031325"/>
          </a:xfrm>
          <a:prstGeom prst="rect">
            <a:avLst/>
          </a:prstGeom>
          <a:noFill/>
          <a:ln w="28575">
            <a:solidFill>
              <a:schemeClr val="accent1"/>
            </a:solidFill>
          </a:ln>
        </p:spPr>
        <p:txBody>
          <a:bodyPr wrap="square" rtlCol="0">
            <a:spAutoFit/>
          </a:bodyPr>
          <a:lstStyle/>
          <a:p>
            <a:r>
              <a:rPr lang="en-GB" i="1" dirty="0"/>
              <a:t>“Please cater more for parents who work longer hours such as 8am to 6.30pm and who need school holiday provision too. Most people get 5 weeks holiday a year only. I am not sure how parents are supposed to manage with term time only care.”</a:t>
            </a:r>
            <a:endParaRPr lang="en-GB" dirty="0"/>
          </a:p>
        </p:txBody>
      </p:sp>
    </p:spTree>
    <p:extLst>
      <p:ext uri="{BB962C8B-B14F-4D97-AF65-F5344CB8AC3E}">
        <p14:creationId xmlns:p14="http://schemas.microsoft.com/office/powerpoint/2010/main" val="35207735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FD56-1889-4C16-903D-499ADCCC9BFE}"/>
              </a:ext>
            </a:extLst>
          </p:cNvPr>
          <p:cNvSpPr>
            <a:spLocks noGrp="1"/>
          </p:cNvSpPr>
          <p:nvPr>
            <p:ph type="title"/>
          </p:nvPr>
        </p:nvSpPr>
        <p:spPr>
          <a:xfrm>
            <a:off x="319800" y="-56028"/>
            <a:ext cx="11552400" cy="820800"/>
          </a:xfrm>
        </p:spPr>
        <p:txBody>
          <a:bodyPr>
            <a:normAutofit/>
          </a:bodyPr>
          <a:lstStyle/>
          <a:p>
            <a:r>
              <a:rPr lang="en-GB" sz="3200" dirty="0"/>
              <a:t>FEEE eligibility (supporting working parents)</a:t>
            </a:r>
          </a:p>
        </p:txBody>
      </p:sp>
      <p:sp>
        <p:nvSpPr>
          <p:cNvPr id="3" name="Content Placeholder 2">
            <a:extLst>
              <a:ext uri="{FF2B5EF4-FFF2-40B4-BE49-F238E27FC236}">
                <a16:creationId xmlns:a16="http://schemas.microsoft.com/office/drawing/2014/main" id="{6A0BC7AB-BBED-43D6-A65B-C6AF82C29779}"/>
              </a:ext>
            </a:extLst>
          </p:cNvPr>
          <p:cNvSpPr>
            <a:spLocks noGrp="1"/>
          </p:cNvSpPr>
          <p:nvPr>
            <p:ph idx="1"/>
          </p:nvPr>
        </p:nvSpPr>
        <p:spPr>
          <a:xfrm>
            <a:off x="319800" y="866082"/>
            <a:ext cx="7192081" cy="4921200"/>
          </a:xfrm>
        </p:spPr>
        <p:txBody>
          <a:bodyPr>
            <a:noAutofit/>
          </a:bodyPr>
          <a:lstStyle/>
          <a:p>
            <a:pPr marL="0" indent="0">
              <a:buNone/>
            </a:pPr>
            <a:r>
              <a:rPr lang="en-GB" sz="1700" dirty="0"/>
              <a:t>Respondents are generally grateful for the existence of FEEE/EE. </a:t>
            </a:r>
          </a:p>
          <a:p>
            <a:pPr marL="0" indent="0">
              <a:buNone/>
            </a:pPr>
            <a:r>
              <a:rPr lang="en-GB" sz="1700" dirty="0"/>
              <a:t>However, those not eligible for FEEE until their child turns 3 feel ‘penalised’ for working and call for it to be accessible universally from the age of 2. While some view the current criteria as helping those ‘who are at home already’, others point out that they may be working but be on a lower/average income, or be reliant on a single income, thus being in the same situation of not being able to afford formal childcare at all. </a:t>
            </a:r>
          </a:p>
          <a:p>
            <a:pPr marL="0" indent="0">
              <a:buNone/>
            </a:pPr>
            <a:r>
              <a:rPr lang="en-GB" sz="1700" dirty="0"/>
              <a:t>Respondents were also dissatisfied about the ‘conditions’ that some settings place on the use of FEEE/EE, e.g. limiting the number of hours parents can use, being charged additional costs for food/resources and eligibility starting the term after the child’s birthday, resulting in some children having a shorter period of time to benefit from EY education. Some parents are aware that the FEEE/EE payments do not cover EY settings’ costs. </a:t>
            </a:r>
          </a:p>
          <a:p>
            <a:pPr marL="0" indent="0">
              <a:buNone/>
            </a:pPr>
            <a:r>
              <a:rPr lang="en-GB" sz="1700" dirty="0"/>
              <a:t>Greater clarity around FEEE/EE offered to all those involved would assist with greater understanding of the underlying issues, as the comments point to a considerable discrepancy between parents’ perspectives on cost of childcare and its impact on families’ financial situations, and the experience of the EY settings. </a:t>
            </a:r>
          </a:p>
        </p:txBody>
      </p:sp>
      <p:sp>
        <p:nvSpPr>
          <p:cNvPr id="4" name="Footer Placeholder 3">
            <a:extLst>
              <a:ext uri="{FF2B5EF4-FFF2-40B4-BE49-F238E27FC236}">
                <a16:creationId xmlns:a16="http://schemas.microsoft.com/office/drawing/2014/main" id="{840F9FD5-F12D-4DD1-BC62-4EF220A0F2EB}"/>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E9DDC5D1-F31C-4A85-A377-4DE7F10ECC6D}"/>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0AE752EA-0A4E-46DB-B78C-9BE317A7D40D}"/>
              </a:ext>
            </a:extLst>
          </p:cNvPr>
          <p:cNvSpPr>
            <a:spLocks noGrp="1"/>
          </p:cNvSpPr>
          <p:nvPr>
            <p:ph type="sldNum" sz="quarter" idx="12"/>
          </p:nvPr>
        </p:nvSpPr>
        <p:spPr/>
        <p:txBody>
          <a:bodyPr/>
          <a:lstStyle/>
          <a:p>
            <a:r>
              <a:rPr lang="en-GB"/>
              <a:t>|   </a:t>
            </a:r>
            <a:fld id="{5898CC38-F149-5B45-A1B4-290B41364A0C}" type="slidenum">
              <a:rPr lang="en-GB" smtClean="0"/>
              <a:pPr/>
              <a:t>69</a:t>
            </a:fld>
            <a:endParaRPr lang="en-GB" dirty="0"/>
          </a:p>
        </p:txBody>
      </p:sp>
      <p:sp>
        <p:nvSpPr>
          <p:cNvPr id="8" name="TextBox 7">
            <a:extLst>
              <a:ext uri="{FF2B5EF4-FFF2-40B4-BE49-F238E27FC236}">
                <a16:creationId xmlns:a16="http://schemas.microsoft.com/office/drawing/2014/main" id="{EEDC439F-8232-49B8-8333-49665743254A}"/>
              </a:ext>
            </a:extLst>
          </p:cNvPr>
          <p:cNvSpPr txBox="1"/>
          <p:nvPr/>
        </p:nvSpPr>
        <p:spPr>
          <a:xfrm>
            <a:off x="7511881" y="2891864"/>
            <a:ext cx="4360319" cy="2585323"/>
          </a:xfrm>
          <a:prstGeom prst="rect">
            <a:avLst/>
          </a:prstGeom>
          <a:noFill/>
          <a:ln w="28575">
            <a:solidFill>
              <a:schemeClr val="accent1"/>
            </a:solidFill>
          </a:ln>
        </p:spPr>
        <p:txBody>
          <a:bodyPr wrap="square" rtlCol="0">
            <a:spAutoFit/>
          </a:bodyPr>
          <a:lstStyle/>
          <a:p>
            <a:pPr lvl="0"/>
            <a:r>
              <a:rPr lang="en-GB" i="1" dirty="0"/>
              <a:t>“Formal childcare needs to be open 7 to 6.30pm, take the </a:t>
            </a:r>
            <a:r>
              <a:rPr lang="en-GB" b="1" i="1" dirty="0"/>
              <a:t>30hrs funding and allow you to use it over how ever many days you need. </a:t>
            </a:r>
            <a:r>
              <a:rPr lang="en-GB" i="1" dirty="0"/>
              <a:t>Some limit 6hrs per 12hr day...doesn’t help parent financially if only work 2 or 3 days but long hours. We had to move our child or incur continued costs which meant I was working an extra day just to pay fees.”</a:t>
            </a:r>
            <a:endParaRPr lang="en-GB" dirty="0"/>
          </a:p>
        </p:txBody>
      </p:sp>
      <p:sp>
        <p:nvSpPr>
          <p:cNvPr id="9" name="TextBox 8">
            <a:extLst>
              <a:ext uri="{FF2B5EF4-FFF2-40B4-BE49-F238E27FC236}">
                <a16:creationId xmlns:a16="http://schemas.microsoft.com/office/drawing/2014/main" id="{41C13079-8B0F-4A1D-B84D-BAA3A2AF927F}"/>
              </a:ext>
            </a:extLst>
          </p:cNvPr>
          <p:cNvSpPr txBox="1"/>
          <p:nvPr/>
        </p:nvSpPr>
        <p:spPr>
          <a:xfrm>
            <a:off x="7511881" y="980708"/>
            <a:ext cx="4360319" cy="1754326"/>
          </a:xfrm>
          <a:prstGeom prst="rect">
            <a:avLst/>
          </a:prstGeom>
          <a:noFill/>
          <a:ln w="28575">
            <a:solidFill>
              <a:schemeClr val="accent1"/>
            </a:solidFill>
          </a:ln>
        </p:spPr>
        <p:txBody>
          <a:bodyPr wrap="square" rtlCol="0">
            <a:spAutoFit/>
          </a:bodyPr>
          <a:lstStyle/>
          <a:p>
            <a:r>
              <a:rPr lang="en-GB" i="1" dirty="0"/>
              <a:t>“The way the </a:t>
            </a:r>
            <a:r>
              <a:rPr lang="en-GB" b="1" i="1" dirty="0"/>
              <a:t>nurseries have the autonomy to provide the 30 hours free childcare diminishes the financial support to working parents</a:t>
            </a:r>
            <a:r>
              <a:rPr lang="en-GB" i="1" dirty="0"/>
              <a:t>, it reduces the effectiveness of the support that enables parents to return to work.” </a:t>
            </a:r>
            <a:endParaRPr lang="en-GB" dirty="0"/>
          </a:p>
        </p:txBody>
      </p:sp>
      <p:sp>
        <p:nvSpPr>
          <p:cNvPr id="10" name="TextBox 9">
            <a:extLst>
              <a:ext uri="{FF2B5EF4-FFF2-40B4-BE49-F238E27FC236}">
                <a16:creationId xmlns:a16="http://schemas.microsoft.com/office/drawing/2014/main" id="{1933D7A9-E661-4AFB-8A1D-E8D18AC48A50}"/>
              </a:ext>
            </a:extLst>
          </p:cNvPr>
          <p:cNvSpPr txBox="1"/>
          <p:nvPr/>
        </p:nvSpPr>
        <p:spPr>
          <a:xfrm>
            <a:off x="7511880" y="5587637"/>
            <a:ext cx="4374120" cy="923330"/>
          </a:xfrm>
          <a:prstGeom prst="rect">
            <a:avLst/>
          </a:prstGeom>
          <a:noFill/>
          <a:ln w="28575">
            <a:solidFill>
              <a:schemeClr val="accent1"/>
            </a:solidFill>
          </a:ln>
        </p:spPr>
        <p:txBody>
          <a:bodyPr wrap="square" rtlCol="0">
            <a:spAutoFit/>
          </a:bodyPr>
          <a:lstStyle/>
          <a:p>
            <a:pPr lvl="0"/>
            <a:r>
              <a:rPr lang="en-GB" i="1" dirty="0"/>
              <a:t>“As an EY provider, the funding level needs to be raised. </a:t>
            </a:r>
            <a:r>
              <a:rPr lang="en-GB" b="1" i="1" dirty="0"/>
              <a:t>The cleaners get paid more than my staff</a:t>
            </a:r>
            <a:r>
              <a:rPr lang="en-GB" i="1" dirty="0"/>
              <a:t>.”</a:t>
            </a:r>
            <a:endParaRPr lang="en-GB" dirty="0"/>
          </a:p>
        </p:txBody>
      </p:sp>
    </p:spTree>
    <p:extLst>
      <p:ext uri="{BB962C8B-B14F-4D97-AF65-F5344CB8AC3E}">
        <p14:creationId xmlns:p14="http://schemas.microsoft.com/office/powerpoint/2010/main" val="250972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9CC127D-A44D-48E5-B2DD-E71E5DDB6752}"/>
              </a:ext>
            </a:extLst>
          </p:cNvPr>
          <p:cNvSpPr>
            <a:spLocks noGrp="1"/>
          </p:cNvSpPr>
          <p:nvPr>
            <p:ph type="title"/>
          </p:nvPr>
        </p:nvSpPr>
        <p:spPr/>
        <p:txBody>
          <a:bodyPr/>
          <a:lstStyle/>
          <a:p>
            <a:r>
              <a:rPr lang="en-GB" dirty="0"/>
              <a:t>Key findings 2</a:t>
            </a:r>
          </a:p>
        </p:txBody>
      </p:sp>
      <p:sp>
        <p:nvSpPr>
          <p:cNvPr id="4" name="Date Placeholder 3">
            <a:extLst>
              <a:ext uri="{FF2B5EF4-FFF2-40B4-BE49-F238E27FC236}">
                <a16:creationId xmlns:a16="http://schemas.microsoft.com/office/drawing/2014/main" id="{D5627D12-894E-49C4-B93F-90076DF3C5DB}"/>
              </a:ext>
            </a:extLst>
          </p:cNvPr>
          <p:cNvSpPr>
            <a:spLocks noGrp="1"/>
          </p:cNvSpPr>
          <p:nvPr>
            <p:ph type="dt" sz="half" idx="10"/>
          </p:nvPr>
        </p:nvSpPr>
        <p:spPr/>
        <p:txBody>
          <a:bodyPr/>
          <a:lstStyle/>
          <a:p>
            <a:fld id="{600613A6-A489-428B-9466-BB2CA556283B}" type="datetime1">
              <a:rPr lang="en-GB" smtClean="0"/>
              <a:t>19/03/2021</a:t>
            </a:fld>
            <a:endParaRPr lang="en-GB"/>
          </a:p>
        </p:txBody>
      </p:sp>
      <p:sp>
        <p:nvSpPr>
          <p:cNvPr id="5" name="Footer Placeholder 4">
            <a:extLst>
              <a:ext uri="{FF2B5EF4-FFF2-40B4-BE49-F238E27FC236}">
                <a16:creationId xmlns:a16="http://schemas.microsoft.com/office/drawing/2014/main" id="{53F6F704-8436-46BC-8239-98B819A2890B}"/>
              </a:ext>
            </a:extLst>
          </p:cNvPr>
          <p:cNvSpPr>
            <a:spLocks noGrp="1"/>
          </p:cNvSpPr>
          <p:nvPr>
            <p:ph type="ftr" sz="quarter" idx="11"/>
          </p:nvPr>
        </p:nvSpPr>
        <p:spPr/>
        <p:txBody>
          <a:bodyPr/>
          <a:lstStyle/>
          <a:p>
            <a:r>
              <a:rPr lang="en-GB"/>
              <a:t>Produced by Essex County Council Strategy Insight and Engagement</a:t>
            </a:r>
          </a:p>
        </p:txBody>
      </p:sp>
      <p:sp>
        <p:nvSpPr>
          <p:cNvPr id="6" name="Slide Number Placeholder 5">
            <a:extLst>
              <a:ext uri="{FF2B5EF4-FFF2-40B4-BE49-F238E27FC236}">
                <a16:creationId xmlns:a16="http://schemas.microsoft.com/office/drawing/2014/main" id="{3006775E-A6DF-4704-A621-207F010C919E}"/>
              </a:ext>
            </a:extLst>
          </p:cNvPr>
          <p:cNvSpPr>
            <a:spLocks noGrp="1"/>
          </p:cNvSpPr>
          <p:nvPr>
            <p:ph type="sldNum" sz="quarter" idx="12"/>
          </p:nvPr>
        </p:nvSpPr>
        <p:spPr/>
        <p:txBody>
          <a:bodyPr/>
          <a:lstStyle/>
          <a:p>
            <a:r>
              <a:rPr lang="en-GB"/>
              <a:t>|   </a:t>
            </a:r>
            <a:fld id="{5898CC38-F149-5B45-A1B4-290B41364A0C}" type="slidenum">
              <a:rPr lang="en-GB" smtClean="0"/>
              <a:pPr/>
              <a:t>7</a:t>
            </a:fld>
            <a:endParaRPr lang="en-GB" dirty="0"/>
          </a:p>
        </p:txBody>
      </p:sp>
      <p:sp>
        <p:nvSpPr>
          <p:cNvPr id="14" name="Content Placeholder 13">
            <a:extLst>
              <a:ext uri="{FF2B5EF4-FFF2-40B4-BE49-F238E27FC236}">
                <a16:creationId xmlns:a16="http://schemas.microsoft.com/office/drawing/2014/main" id="{257E4E56-CE68-4FAE-9B8B-34E9AFB0FA79}"/>
              </a:ext>
            </a:extLst>
          </p:cNvPr>
          <p:cNvSpPr>
            <a:spLocks noGrp="1"/>
          </p:cNvSpPr>
          <p:nvPr>
            <p:ph sz="quarter" idx="13"/>
          </p:nvPr>
        </p:nvSpPr>
        <p:spPr/>
        <p:txBody>
          <a:bodyPr>
            <a:normAutofit/>
          </a:bodyPr>
          <a:lstStyle/>
          <a:p>
            <a:pPr marL="0" indent="0">
              <a:buNone/>
            </a:pPr>
            <a:r>
              <a:rPr lang="en-GB" sz="1700" b="1" dirty="0">
                <a:solidFill>
                  <a:schemeClr val="accent1"/>
                </a:solidFill>
              </a:rPr>
              <a:t>Term of birth:</a:t>
            </a:r>
          </a:p>
          <a:p>
            <a:pPr>
              <a:spcBef>
                <a:spcPts val="600"/>
              </a:spcBef>
            </a:pPr>
            <a:r>
              <a:rPr lang="en-GB" sz="1700" dirty="0"/>
              <a:t>Only 38% (n=51) of parents of recent Summer-born school starters had concerns, usually based on the child being younger and potentially not being emotionally and developmentally ready to start school yet.  </a:t>
            </a:r>
          </a:p>
          <a:p>
            <a:pPr marL="0" indent="0">
              <a:lnSpc>
                <a:spcPct val="120000"/>
              </a:lnSpc>
              <a:buNone/>
            </a:pPr>
            <a:r>
              <a:rPr lang="en-GB" sz="1700" b="1" dirty="0">
                <a:solidFill>
                  <a:schemeClr val="accent1"/>
                </a:solidFill>
              </a:rPr>
              <a:t>ECC resources:</a:t>
            </a:r>
          </a:p>
          <a:p>
            <a:pPr>
              <a:spcBef>
                <a:spcPts val="600"/>
              </a:spcBef>
            </a:pPr>
            <a:r>
              <a:rPr lang="en-GB" sz="1700" dirty="0"/>
              <a:t>Awareness and thus usage of ECC’s existing resources (TLC, FIS, ECFWS) is low. Those who have used it generally rated it as ‘helpful’ and ‘clear’.</a:t>
            </a:r>
          </a:p>
          <a:p>
            <a:pPr>
              <a:spcBef>
                <a:spcPts val="600"/>
              </a:spcBef>
            </a:pPr>
            <a:endParaRPr lang="en-GB" sz="2600" dirty="0"/>
          </a:p>
          <a:p>
            <a:pPr marL="0" indent="0">
              <a:buNone/>
            </a:pPr>
            <a:endParaRPr lang="en-GB" dirty="0"/>
          </a:p>
        </p:txBody>
      </p:sp>
      <p:sp>
        <p:nvSpPr>
          <p:cNvPr id="15" name="Content Placeholder 14">
            <a:extLst>
              <a:ext uri="{FF2B5EF4-FFF2-40B4-BE49-F238E27FC236}">
                <a16:creationId xmlns:a16="http://schemas.microsoft.com/office/drawing/2014/main" id="{A1556BAE-A9C0-4887-852F-50F821570C83}"/>
              </a:ext>
            </a:extLst>
          </p:cNvPr>
          <p:cNvSpPr>
            <a:spLocks noGrp="1"/>
          </p:cNvSpPr>
          <p:nvPr>
            <p:ph sz="quarter" idx="14"/>
          </p:nvPr>
        </p:nvSpPr>
        <p:spPr>
          <a:xfrm>
            <a:off x="6066000" y="1256400"/>
            <a:ext cx="5792400" cy="4921200"/>
          </a:xfrm>
        </p:spPr>
        <p:txBody>
          <a:bodyPr>
            <a:noAutofit/>
          </a:bodyPr>
          <a:lstStyle/>
          <a:p>
            <a:pPr marL="0" indent="0">
              <a:buNone/>
            </a:pPr>
            <a:r>
              <a:rPr lang="en-GB" sz="1600" b="1" dirty="0">
                <a:solidFill>
                  <a:schemeClr val="accent1"/>
                </a:solidFill>
              </a:rPr>
              <a:t>Knowing other parents:</a:t>
            </a:r>
          </a:p>
          <a:p>
            <a:r>
              <a:rPr lang="en-GB" sz="1600" dirty="0"/>
              <a:t>Majority of parents place great importance on knowing other parents of children of a similar age, which provides much needed support networks and opportunities for social interaction (although also comparisons between children and potential competitiveness). </a:t>
            </a:r>
          </a:p>
          <a:p>
            <a:r>
              <a:rPr lang="en-GB" sz="1600" dirty="0"/>
              <a:t>Playgroups and the school/childcare setting are the key places to get to know each other, but ECC could support this further by providing more classes/courses/groups and more open access spaces.   </a:t>
            </a:r>
          </a:p>
          <a:p>
            <a:pPr marL="0" indent="0">
              <a:buNone/>
            </a:pPr>
            <a:r>
              <a:rPr lang="en-GB" sz="1600" b="1" dirty="0">
                <a:solidFill>
                  <a:schemeClr val="accent1"/>
                </a:solidFill>
              </a:rPr>
              <a:t>Supporting children’s learning while at home:</a:t>
            </a:r>
          </a:p>
          <a:p>
            <a:r>
              <a:rPr lang="en-GB" sz="1600" dirty="0"/>
              <a:t>Most parents feel confident at supporting their children’s learning while at home, drawing on a wide range of sources of information, albeit not ‘official’ as such, with general Google search, family, school and friends being the key sources. </a:t>
            </a:r>
          </a:p>
        </p:txBody>
      </p:sp>
    </p:spTree>
    <p:extLst>
      <p:ext uri="{BB962C8B-B14F-4D97-AF65-F5344CB8AC3E}">
        <p14:creationId xmlns:p14="http://schemas.microsoft.com/office/powerpoint/2010/main" val="29321156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FD56-1889-4C16-903D-499ADCCC9BFE}"/>
              </a:ext>
            </a:extLst>
          </p:cNvPr>
          <p:cNvSpPr>
            <a:spLocks noGrp="1"/>
          </p:cNvSpPr>
          <p:nvPr>
            <p:ph type="title"/>
          </p:nvPr>
        </p:nvSpPr>
        <p:spPr>
          <a:xfrm>
            <a:off x="319800" y="-56028"/>
            <a:ext cx="11552400" cy="820800"/>
          </a:xfrm>
        </p:spPr>
        <p:txBody>
          <a:bodyPr>
            <a:normAutofit/>
          </a:bodyPr>
          <a:lstStyle/>
          <a:p>
            <a:r>
              <a:rPr lang="en-GB" sz="3200" dirty="0"/>
              <a:t>Support for children with SEND</a:t>
            </a:r>
          </a:p>
        </p:txBody>
      </p:sp>
      <p:sp>
        <p:nvSpPr>
          <p:cNvPr id="3" name="Content Placeholder 2">
            <a:extLst>
              <a:ext uri="{FF2B5EF4-FFF2-40B4-BE49-F238E27FC236}">
                <a16:creationId xmlns:a16="http://schemas.microsoft.com/office/drawing/2014/main" id="{6A0BC7AB-BBED-43D6-A65B-C6AF82C29779}"/>
              </a:ext>
            </a:extLst>
          </p:cNvPr>
          <p:cNvSpPr>
            <a:spLocks noGrp="1"/>
          </p:cNvSpPr>
          <p:nvPr>
            <p:ph idx="1"/>
          </p:nvPr>
        </p:nvSpPr>
        <p:spPr>
          <a:xfrm>
            <a:off x="530816" y="1079184"/>
            <a:ext cx="4885246" cy="4806574"/>
          </a:xfrm>
        </p:spPr>
        <p:txBody>
          <a:bodyPr>
            <a:noAutofit/>
          </a:bodyPr>
          <a:lstStyle/>
          <a:p>
            <a:pPr marL="0" indent="0">
              <a:buNone/>
            </a:pPr>
            <a:r>
              <a:rPr lang="en-GB" sz="1800" dirty="0"/>
              <a:t>Comments related to children with SEND generally revolved around these three broad themes: </a:t>
            </a:r>
          </a:p>
          <a:p>
            <a:r>
              <a:rPr lang="en-GB" sz="1800" dirty="0"/>
              <a:t>SEND - Better/earlier SEND support/intervention for children</a:t>
            </a:r>
          </a:p>
          <a:p>
            <a:r>
              <a:rPr lang="en-GB" sz="1800" dirty="0"/>
              <a:t>Better SEND IAG/training for childcare staff</a:t>
            </a:r>
          </a:p>
          <a:p>
            <a:r>
              <a:rPr lang="en-GB" sz="1800" dirty="0"/>
              <a:t>Better SEND IAG for parents</a:t>
            </a:r>
          </a:p>
          <a:p>
            <a:pPr marL="0" indent="0">
              <a:buNone/>
            </a:pPr>
            <a:r>
              <a:rPr lang="en-GB" sz="1800" dirty="0"/>
              <a:t>Support is viewed as slow and difficult to find. This includes pathway to diagnosis, as well as trying to find suitable childcare for SEND children. EY providers are not always able to provide the support needed due to lack of resources or training on particular conditions (e.g. autism, dyslexia and speech, language and communication needs). </a:t>
            </a:r>
          </a:p>
          <a:p>
            <a:pPr marL="0" indent="0">
              <a:buNone/>
            </a:pPr>
            <a:endParaRPr lang="en-GB" sz="1700" dirty="0"/>
          </a:p>
        </p:txBody>
      </p:sp>
      <p:sp>
        <p:nvSpPr>
          <p:cNvPr id="4" name="Footer Placeholder 3">
            <a:extLst>
              <a:ext uri="{FF2B5EF4-FFF2-40B4-BE49-F238E27FC236}">
                <a16:creationId xmlns:a16="http://schemas.microsoft.com/office/drawing/2014/main" id="{840F9FD5-F12D-4DD1-BC62-4EF220A0F2EB}"/>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E9DDC5D1-F31C-4A85-A377-4DE7F10ECC6D}"/>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0AE752EA-0A4E-46DB-B78C-9BE317A7D40D}"/>
              </a:ext>
            </a:extLst>
          </p:cNvPr>
          <p:cNvSpPr>
            <a:spLocks noGrp="1"/>
          </p:cNvSpPr>
          <p:nvPr>
            <p:ph type="sldNum" sz="quarter" idx="12"/>
          </p:nvPr>
        </p:nvSpPr>
        <p:spPr/>
        <p:txBody>
          <a:bodyPr/>
          <a:lstStyle/>
          <a:p>
            <a:r>
              <a:rPr lang="en-GB"/>
              <a:t>|   </a:t>
            </a:r>
            <a:fld id="{5898CC38-F149-5B45-A1B4-290B41364A0C}" type="slidenum">
              <a:rPr lang="en-GB" smtClean="0"/>
              <a:pPr/>
              <a:t>70</a:t>
            </a:fld>
            <a:endParaRPr lang="en-GB" dirty="0"/>
          </a:p>
        </p:txBody>
      </p:sp>
      <p:sp>
        <p:nvSpPr>
          <p:cNvPr id="8" name="TextBox 7">
            <a:extLst>
              <a:ext uri="{FF2B5EF4-FFF2-40B4-BE49-F238E27FC236}">
                <a16:creationId xmlns:a16="http://schemas.microsoft.com/office/drawing/2014/main" id="{EEDC439F-8232-49B8-8333-49665743254A}"/>
              </a:ext>
            </a:extLst>
          </p:cNvPr>
          <p:cNvSpPr txBox="1"/>
          <p:nvPr/>
        </p:nvSpPr>
        <p:spPr>
          <a:xfrm>
            <a:off x="6350652" y="2601711"/>
            <a:ext cx="5503374" cy="2585323"/>
          </a:xfrm>
          <a:prstGeom prst="rect">
            <a:avLst/>
          </a:prstGeom>
          <a:noFill/>
          <a:ln w="28575">
            <a:solidFill>
              <a:schemeClr val="accent1"/>
            </a:solidFill>
          </a:ln>
        </p:spPr>
        <p:txBody>
          <a:bodyPr wrap="square" rtlCol="0">
            <a:spAutoFit/>
          </a:bodyPr>
          <a:lstStyle/>
          <a:p>
            <a:pPr lvl="0"/>
            <a:r>
              <a:rPr lang="en-GB" i="1" dirty="0"/>
              <a:t>“Support for children with SEND. Essex have taken away all forms of support and as a result </a:t>
            </a:r>
            <a:r>
              <a:rPr lang="en-GB" b="1" i="1" dirty="0"/>
              <a:t>my child has had nothing other than what we have privately paid for</a:t>
            </a:r>
            <a:r>
              <a:rPr lang="en-GB" i="1" dirty="0"/>
              <a:t>. This is unacceptable. His nursery are clueless and do not know how to support him. The IP has been useless too! Essex have actively neglected children with SEN by pulling all services disallowing them access to trained professionals.”</a:t>
            </a:r>
            <a:endParaRPr lang="en-GB" dirty="0"/>
          </a:p>
        </p:txBody>
      </p:sp>
      <p:sp>
        <p:nvSpPr>
          <p:cNvPr id="9" name="TextBox 8">
            <a:extLst>
              <a:ext uri="{FF2B5EF4-FFF2-40B4-BE49-F238E27FC236}">
                <a16:creationId xmlns:a16="http://schemas.microsoft.com/office/drawing/2014/main" id="{41C13079-8B0F-4A1D-B84D-BAA3A2AF927F}"/>
              </a:ext>
            </a:extLst>
          </p:cNvPr>
          <p:cNvSpPr txBox="1"/>
          <p:nvPr/>
        </p:nvSpPr>
        <p:spPr>
          <a:xfrm>
            <a:off x="6350651" y="980708"/>
            <a:ext cx="5521550" cy="1477328"/>
          </a:xfrm>
          <a:prstGeom prst="rect">
            <a:avLst/>
          </a:prstGeom>
          <a:noFill/>
          <a:ln w="28575">
            <a:solidFill>
              <a:schemeClr val="accent1"/>
            </a:solidFill>
          </a:ln>
        </p:spPr>
        <p:txBody>
          <a:bodyPr wrap="square" rtlCol="0">
            <a:spAutoFit/>
          </a:bodyPr>
          <a:lstStyle/>
          <a:p>
            <a:pPr lvl="0"/>
            <a:r>
              <a:rPr lang="en-GB" i="1" dirty="0"/>
              <a:t>“More awareness, identification and support to receive early intervention and start diagnosis processes. </a:t>
            </a:r>
            <a:r>
              <a:rPr lang="en-GB" b="1" i="1" dirty="0"/>
              <a:t>SEN kids are left till they are drowning emotionally within mainstream</a:t>
            </a:r>
            <a:r>
              <a:rPr lang="en-GB" i="1" dirty="0"/>
              <a:t> awaiting diagnosis and support.”</a:t>
            </a:r>
            <a:endParaRPr lang="en-GB" dirty="0"/>
          </a:p>
        </p:txBody>
      </p:sp>
      <p:sp>
        <p:nvSpPr>
          <p:cNvPr id="10" name="TextBox 9">
            <a:extLst>
              <a:ext uri="{FF2B5EF4-FFF2-40B4-BE49-F238E27FC236}">
                <a16:creationId xmlns:a16="http://schemas.microsoft.com/office/drawing/2014/main" id="{1933D7A9-E661-4AFB-8A1D-E8D18AC48A50}"/>
              </a:ext>
            </a:extLst>
          </p:cNvPr>
          <p:cNvSpPr txBox="1"/>
          <p:nvPr/>
        </p:nvSpPr>
        <p:spPr>
          <a:xfrm>
            <a:off x="6350651" y="5325617"/>
            <a:ext cx="5503374" cy="923330"/>
          </a:xfrm>
          <a:prstGeom prst="rect">
            <a:avLst/>
          </a:prstGeom>
          <a:noFill/>
          <a:ln w="28575">
            <a:solidFill>
              <a:schemeClr val="accent1"/>
            </a:solidFill>
          </a:ln>
        </p:spPr>
        <p:txBody>
          <a:bodyPr wrap="square" rtlCol="0">
            <a:spAutoFit/>
          </a:bodyPr>
          <a:lstStyle/>
          <a:p>
            <a:pPr lvl="0"/>
            <a:r>
              <a:rPr lang="en-GB" i="1" dirty="0"/>
              <a:t>“More awareness of the wide spectrum of autism in children and how to support parents and not ignore them.”</a:t>
            </a:r>
            <a:endParaRPr lang="en-GB" dirty="0"/>
          </a:p>
        </p:txBody>
      </p:sp>
    </p:spTree>
    <p:extLst>
      <p:ext uri="{BB962C8B-B14F-4D97-AF65-F5344CB8AC3E}">
        <p14:creationId xmlns:p14="http://schemas.microsoft.com/office/powerpoint/2010/main" val="4177214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14D58B-94BF-4E47-A47C-52BDC3956F6A}"/>
              </a:ext>
            </a:extLst>
          </p:cNvPr>
          <p:cNvSpPr>
            <a:spLocks noGrp="1"/>
          </p:cNvSpPr>
          <p:nvPr>
            <p:ph idx="1"/>
          </p:nvPr>
        </p:nvSpPr>
        <p:spPr>
          <a:xfrm>
            <a:off x="717452" y="1256400"/>
            <a:ext cx="5760001" cy="4921200"/>
          </a:xfrm>
        </p:spPr>
        <p:txBody>
          <a:bodyPr>
            <a:normAutofit/>
          </a:bodyPr>
          <a:lstStyle/>
          <a:p>
            <a:pPr marL="0" indent="0">
              <a:buNone/>
            </a:pPr>
            <a:r>
              <a:rPr lang="en-GB" sz="2000" i="1" dirty="0"/>
              <a:t>For more detailed thematic analysis of respondents comments, please refer to the detailed report.  </a:t>
            </a:r>
          </a:p>
        </p:txBody>
      </p:sp>
      <p:sp>
        <p:nvSpPr>
          <p:cNvPr id="4" name="Footer Placeholder 3">
            <a:extLst>
              <a:ext uri="{FF2B5EF4-FFF2-40B4-BE49-F238E27FC236}">
                <a16:creationId xmlns:a16="http://schemas.microsoft.com/office/drawing/2014/main" id="{89381C82-CFB1-4398-B792-057BF9463E42}"/>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816F64D0-F325-4EEE-B1A1-183E6D65B930}"/>
              </a:ext>
            </a:extLst>
          </p:cNvPr>
          <p:cNvSpPr>
            <a:spLocks noGrp="1"/>
          </p:cNvSpPr>
          <p:nvPr>
            <p:ph type="dt" sz="half" idx="10"/>
          </p:nvPr>
        </p:nvSpPr>
        <p:spPr/>
        <p:txBody>
          <a:bodyPr/>
          <a:lstStyle/>
          <a:p>
            <a:fld id="{114C472B-89C8-4DED-A734-C6F534D4F85F}" type="datetime1">
              <a:rPr lang="en-GB" smtClean="0"/>
              <a:t>19/03/2021</a:t>
            </a:fld>
            <a:endParaRPr lang="en-GB"/>
          </a:p>
        </p:txBody>
      </p:sp>
      <p:sp>
        <p:nvSpPr>
          <p:cNvPr id="6" name="Slide Number Placeholder 5">
            <a:extLst>
              <a:ext uri="{FF2B5EF4-FFF2-40B4-BE49-F238E27FC236}">
                <a16:creationId xmlns:a16="http://schemas.microsoft.com/office/drawing/2014/main" id="{5C1C6901-5416-4D08-A086-4A7BC0FC2324}"/>
              </a:ext>
            </a:extLst>
          </p:cNvPr>
          <p:cNvSpPr>
            <a:spLocks noGrp="1"/>
          </p:cNvSpPr>
          <p:nvPr>
            <p:ph type="sldNum" sz="quarter" idx="12"/>
          </p:nvPr>
        </p:nvSpPr>
        <p:spPr/>
        <p:txBody>
          <a:bodyPr/>
          <a:lstStyle/>
          <a:p>
            <a:r>
              <a:rPr lang="en-GB"/>
              <a:t>|   </a:t>
            </a:r>
            <a:fld id="{5898CC38-F149-5B45-A1B4-290B41364A0C}" type="slidenum">
              <a:rPr lang="en-GB" smtClean="0"/>
              <a:pPr/>
              <a:t>71</a:t>
            </a:fld>
            <a:endParaRPr lang="en-GB" dirty="0"/>
          </a:p>
        </p:txBody>
      </p:sp>
      <p:pic>
        <p:nvPicPr>
          <p:cNvPr id="2" name="Picture 1">
            <a:extLst>
              <a:ext uri="{FF2B5EF4-FFF2-40B4-BE49-F238E27FC236}">
                <a16:creationId xmlns:a16="http://schemas.microsoft.com/office/drawing/2014/main" id="{DC9CF988-B472-47B5-8483-D250404AECD0}"/>
              </a:ext>
            </a:extLst>
          </p:cNvPr>
          <p:cNvPicPr>
            <a:picLocks noChangeAspect="1"/>
          </p:cNvPicPr>
          <p:nvPr/>
        </p:nvPicPr>
        <p:blipFill>
          <a:blip r:embed="rId2"/>
          <a:stretch>
            <a:fillRect/>
          </a:stretch>
        </p:blipFill>
        <p:spPr>
          <a:xfrm>
            <a:off x="7139501" y="262575"/>
            <a:ext cx="4552950" cy="5915025"/>
          </a:xfrm>
          <a:prstGeom prst="rect">
            <a:avLst/>
          </a:prstGeom>
          <a:ln w="3175">
            <a:solidFill>
              <a:schemeClr val="tx1"/>
            </a:solidFill>
          </a:ln>
        </p:spPr>
      </p:pic>
    </p:spTree>
    <p:extLst>
      <p:ext uri="{BB962C8B-B14F-4D97-AF65-F5344CB8AC3E}">
        <p14:creationId xmlns:p14="http://schemas.microsoft.com/office/powerpoint/2010/main" val="629497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normAutofit/>
          </a:bodyPr>
          <a:lstStyle/>
          <a:p>
            <a:r>
              <a:rPr lang="en-GB" dirty="0"/>
              <a:t>Further resources</a:t>
            </a:r>
          </a:p>
        </p:txBody>
      </p:sp>
    </p:spTree>
    <p:extLst>
      <p:ext uri="{BB962C8B-B14F-4D97-AF65-F5344CB8AC3E}">
        <p14:creationId xmlns:p14="http://schemas.microsoft.com/office/powerpoint/2010/main" val="1634162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F6E9-0FE7-4EBD-9CA1-6722445032EA}"/>
              </a:ext>
            </a:extLst>
          </p:cNvPr>
          <p:cNvSpPr>
            <a:spLocks noGrp="1"/>
          </p:cNvSpPr>
          <p:nvPr>
            <p:ph type="title"/>
          </p:nvPr>
        </p:nvSpPr>
        <p:spPr/>
        <p:txBody>
          <a:bodyPr>
            <a:noAutofit/>
          </a:bodyPr>
          <a:lstStyle/>
          <a:p>
            <a:r>
              <a:rPr lang="en-GB" sz="3200" dirty="0"/>
              <a:t>Other sources of information you may find useful: </a:t>
            </a:r>
          </a:p>
        </p:txBody>
      </p:sp>
      <p:sp>
        <p:nvSpPr>
          <p:cNvPr id="3" name="Content Placeholder 2">
            <a:extLst>
              <a:ext uri="{FF2B5EF4-FFF2-40B4-BE49-F238E27FC236}">
                <a16:creationId xmlns:a16="http://schemas.microsoft.com/office/drawing/2014/main" id="{C8439C59-CCC5-43CC-9667-658B89D1AC7C}"/>
              </a:ext>
            </a:extLst>
          </p:cNvPr>
          <p:cNvSpPr>
            <a:spLocks noGrp="1"/>
          </p:cNvSpPr>
          <p:nvPr>
            <p:ph sz="quarter" idx="15"/>
          </p:nvPr>
        </p:nvSpPr>
        <p:spPr>
          <a:xfrm>
            <a:off x="333600" y="1485850"/>
            <a:ext cx="5770950" cy="2232025"/>
          </a:xfrm>
        </p:spPr>
        <p:txBody>
          <a:bodyPr>
            <a:normAutofit lnSpcReduction="10000"/>
          </a:bodyPr>
          <a:lstStyle/>
          <a:p>
            <a:r>
              <a:rPr lang="en-GB" sz="2400" dirty="0"/>
              <a:t>Childcare and Early Years Survey of Parents in England, 2018 (DfE) – covers ages of 0 – 14 years:</a:t>
            </a:r>
          </a:p>
          <a:p>
            <a:r>
              <a:rPr lang="en-GB" sz="2400" dirty="0">
                <a:hlinkClick r:id="rId2"/>
              </a:rPr>
              <a:t>https://www.gov.uk/government/statistics/childcare-and-early-years-survey-of-parents-2018</a:t>
            </a:r>
            <a:endParaRPr lang="en-GB" sz="2400" dirty="0"/>
          </a:p>
        </p:txBody>
      </p:sp>
      <p:sp>
        <p:nvSpPr>
          <p:cNvPr id="4" name="Content Placeholder 3">
            <a:extLst>
              <a:ext uri="{FF2B5EF4-FFF2-40B4-BE49-F238E27FC236}">
                <a16:creationId xmlns:a16="http://schemas.microsoft.com/office/drawing/2014/main" id="{7465D811-8F9A-4603-87B5-505597CB29A6}"/>
              </a:ext>
            </a:extLst>
          </p:cNvPr>
          <p:cNvSpPr>
            <a:spLocks noGrp="1"/>
          </p:cNvSpPr>
          <p:nvPr>
            <p:ph sz="half" idx="1"/>
          </p:nvPr>
        </p:nvSpPr>
        <p:spPr>
          <a:xfrm>
            <a:off x="333601" y="4130925"/>
            <a:ext cx="5572800" cy="1984550"/>
          </a:xfrm>
        </p:spPr>
        <p:txBody>
          <a:bodyPr>
            <a:normAutofit fontScale="85000" lnSpcReduction="20000"/>
          </a:bodyPr>
          <a:lstStyle/>
          <a:p>
            <a:r>
              <a:rPr lang="en-GB" dirty="0"/>
              <a:t>Childcare and Early Years Survey of Parents in England, 2019 (DfE) – covers ages of 0 – 4 years:</a:t>
            </a:r>
          </a:p>
          <a:p>
            <a:r>
              <a:rPr lang="en-GB" dirty="0">
                <a:hlinkClick r:id="rId3"/>
              </a:rPr>
              <a:t>https://www.gov.uk/government/statistics/childcare-and-early-years-survey-of-parents-2019</a:t>
            </a:r>
            <a:endParaRPr lang="en-GB" dirty="0"/>
          </a:p>
        </p:txBody>
      </p:sp>
      <p:sp>
        <p:nvSpPr>
          <p:cNvPr id="5" name="Content Placeholder 4">
            <a:extLst>
              <a:ext uri="{FF2B5EF4-FFF2-40B4-BE49-F238E27FC236}">
                <a16:creationId xmlns:a16="http://schemas.microsoft.com/office/drawing/2014/main" id="{4DE478ED-241D-47BB-AE3A-3AE6D704A487}"/>
              </a:ext>
            </a:extLst>
          </p:cNvPr>
          <p:cNvSpPr>
            <a:spLocks noGrp="1"/>
          </p:cNvSpPr>
          <p:nvPr>
            <p:ph sz="half" idx="14"/>
          </p:nvPr>
        </p:nvSpPr>
        <p:spPr>
          <a:xfrm>
            <a:off x="6313202" y="1459800"/>
            <a:ext cx="5572800" cy="2982074"/>
          </a:xfrm>
        </p:spPr>
        <p:txBody>
          <a:bodyPr>
            <a:normAutofit fontScale="85000" lnSpcReduction="20000"/>
          </a:bodyPr>
          <a:lstStyle/>
          <a:p>
            <a:pPr marL="0" indent="0">
              <a:buNone/>
            </a:pPr>
            <a:r>
              <a:rPr lang="en-GB" dirty="0"/>
              <a:t>COVID-19 series (Ofsted): Briefing on early years: </a:t>
            </a:r>
          </a:p>
          <a:p>
            <a:r>
              <a:rPr lang="en-GB" dirty="0"/>
              <a:t>October 2020 – interviews with 208 EY providers</a:t>
            </a:r>
          </a:p>
          <a:p>
            <a:r>
              <a:rPr lang="en-GB" dirty="0"/>
              <a:t>November 2020 – interviews with 739 EY providers</a:t>
            </a:r>
          </a:p>
          <a:p>
            <a:pPr marL="0" indent="0">
              <a:buNone/>
            </a:pPr>
            <a:r>
              <a:rPr lang="en-GB" dirty="0">
                <a:hlinkClick r:id="rId4"/>
              </a:rPr>
              <a:t>Ofsted COVID-19 series - GOV.UK (www.gov.uk)</a:t>
            </a:r>
            <a:endParaRPr lang="en-GB" dirty="0"/>
          </a:p>
          <a:p>
            <a:endParaRPr lang="en-GB" dirty="0"/>
          </a:p>
        </p:txBody>
      </p:sp>
      <p:sp>
        <p:nvSpPr>
          <p:cNvPr id="6" name="Content Placeholder 5">
            <a:extLst>
              <a:ext uri="{FF2B5EF4-FFF2-40B4-BE49-F238E27FC236}">
                <a16:creationId xmlns:a16="http://schemas.microsoft.com/office/drawing/2014/main" id="{E6A76506-40D9-4ADA-B5F8-1B31DCBB6802}"/>
              </a:ext>
            </a:extLst>
          </p:cNvPr>
          <p:cNvSpPr>
            <a:spLocks noGrp="1"/>
          </p:cNvSpPr>
          <p:nvPr>
            <p:ph sz="quarter" idx="16"/>
          </p:nvPr>
        </p:nvSpPr>
        <p:spPr>
          <a:xfrm>
            <a:off x="6313202" y="4577718"/>
            <a:ext cx="5545197" cy="1878037"/>
          </a:xfrm>
        </p:spPr>
        <p:txBody>
          <a:bodyPr>
            <a:normAutofit lnSpcReduction="10000"/>
          </a:bodyPr>
          <a:lstStyle/>
          <a:p>
            <a:r>
              <a:rPr lang="en-GB" sz="2400" dirty="0"/>
              <a:t>Childcare survey 2020 (Coram Family and Childcare): </a:t>
            </a:r>
          </a:p>
          <a:p>
            <a:r>
              <a:rPr lang="en-GB" sz="2400" dirty="0">
                <a:hlinkClick r:id="rId5"/>
              </a:rPr>
              <a:t>Coram Childcare Survey 2020_240220.pdf (familyandchildcaretrust.org)</a:t>
            </a:r>
            <a:endParaRPr lang="en-GB" sz="2400" dirty="0"/>
          </a:p>
        </p:txBody>
      </p:sp>
      <p:sp>
        <p:nvSpPr>
          <p:cNvPr id="7" name="Footer Placeholder 6">
            <a:extLst>
              <a:ext uri="{FF2B5EF4-FFF2-40B4-BE49-F238E27FC236}">
                <a16:creationId xmlns:a16="http://schemas.microsoft.com/office/drawing/2014/main" id="{31D69168-4C46-4EE1-9E87-311FD69EE258}"/>
              </a:ext>
            </a:extLst>
          </p:cNvPr>
          <p:cNvSpPr>
            <a:spLocks noGrp="1"/>
          </p:cNvSpPr>
          <p:nvPr>
            <p:ph type="ftr" sz="quarter" idx="11"/>
          </p:nvPr>
        </p:nvSpPr>
        <p:spPr/>
        <p:txBody>
          <a:bodyPr/>
          <a:lstStyle/>
          <a:p>
            <a:r>
              <a:rPr lang="en-GB"/>
              <a:t>Produced by Essex County Council Strategy Insight and Engagement</a:t>
            </a:r>
            <a:endParaRPr lang="en-GB" dirty="0"/>
          </a:p>
        </p:txBody>
      </p:sp>
      <p:sp>
        <p:nvSpPr>
          <p:cNvPr id="8" name="Date Placeholder 7">
            <a:extLst>
              <a:ext uri="{FF2B5EF4-FFF2-40B4-BE49-F238E27FC236}">
                <a16:creationId xmlns:a16="http://schemas.microsoft.com/office/drawing/2014/main" id="{0475119C-A9D8-46E7-912E-1E80161B1928}"/>
              </a:ext>
            </a:extLst>
          </p:cNvPr>
          <p:cNvSpPr>
            <a:spLocks noGrp="1"/>
          </p:cNvSpPr>
          <p:nvPr>
            <p:ph type="dt" sz="half" idx="10"/>
          </p:nvPr>
        </p:nvSpPr>
        <p:spPr/>
        <p:txBody>
          <a:bodyPr/>
          <a:lstStyle/>
          <a:p>
            <a:fld id="{859DE245-C824-4BEE-AC58-BCEB9971B4EC}" type="datetime1">
              <a:rPr lang="en-GB" smtClean="0"/>
              <a:pPr/>
              <a:t>19/03/2021</a:t>
            </a:fld>
            <a:endParaRPr lang="en-GB" dirty="0"/>
          </a:p>
        </p:txBody>
      </p:sp>
      <p:sp>
        <p:nvSpPr>
          <p:cNvPr id="9" name="Slide Number Placeholder 8">
            <a:extLst>
              <a:ext uri="{FF2B5EF4-FFF2-40B4-BE49-F238E27FC236}">
                <a16:creationId xmlns:a16="http://schemas.microsoft.com/office/drawing/2014/main" id="{57EDBEAD-B386-45A7-A25D-D01EEA0C797D}"/>
              </a:ext>
            </a:extLst>
          </p:cNvPr>
          <p:cNvSpPr>
            <a:spLocks noGrp="1"/>
          </p:cNvSpPr>
          <p:nvPr>
            <p:ph type="sldNum" sz="quarter" idx="12"/>
          </p:nvPr>
        </p:nvSpPr>
        <p:spPr/>
        <p:txBody>
          <a:bodyPr/>
          <a:lstStyle/>
          <a:p>
            <a:r>
              <a:rPr lang="en-GB"/>
              <a:t>|   </a:t>
            </a:r>
            <a:fld id="{5898CC38-F149-5B45-A1B4-290B41364A0C}" type="slidenum">
              <a:rPr lang="en-GB" smtClean="0"/>
              <a:pPr/>
              <a:t>73</a:t>
            </a:fld>
            <a:endParaRPr lang="en-GB" dirty="0"/>
          </a:p>
        </p:txBody>
      </p:sp>
    </p:spTree>
    <p:extLst>
      <p:ext uri="{BB962C8B-B14F-4D97-AF65-F5344CB8AC3E}">
        <p14:creationId xmlns:p14="http://schemas.microsoft.com/office/powerpoint/2010/main" val="181214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82D5-3851-4775-BF8D-6B78D850BFF0}"/>
              </a:ext>
            </a:extLst>
          </p:cNvPr>
          <p:cNvSpPr>
            <a:spLocks noGrp="1"/>
          </p:cNvSpPr>
          <p:nvPr>
            <p:ph type="title"/>
          </p:nvPr>
        </p:nvSpPr>
        <p:spPr/>
        <p:txBody>
          <a:bodyPr/>
          <a:lstStyle/>
          <a:p>
            <a:pPr lvl="0"/>
            <a:r>
              <a:rPr lang="en-GB" dirty="0"/>
              <a:t>This information is issued by:</a:t>
            </a:r>
            <a:br>
              <a:rPr lang="en-GB" dirty="0"/>
            </a:br>
            <a:r>
              <a:rPr lang="en-GB" dirty="0"/>
              <a:t>Essex County Council</a:t>
            </a:r>
            <a:br>
              <a:rPr lang="en-GB" dirty="0"/>
            </a:br>
            <a:r>
              <a:rPr lang="en-GB" dirty="0"/>
              <a:t>Research &amp; Citizen Insight</a:t>
            </a:r>
            <a:br>
              <a:rPr lang="en-GB" dirty="0"/>
            </a:br>
            <a:br>
              <a:rPr lang="en-GB" dirty="0"/>
            </a:br>
            <a:r>
              <a:rPr lang="en-GB" dirty="0"/>
              <a:t>Contact us:</a:t>
            </a:r>
            <a:br>
              <a:rPr lang="en-GB" dirty="0"/>
            </a:br>
            <a:r>
              <a:rPr lang="en-GB" dirty="0">
                <a:hlinkClick r:id="rId2"/>
              </a:rPr>
              <a:t>Katerina.glover@essex.gov.uk</a:t>
            </a:r>
            <a:br>
              <a:rPr lang="en-GB" dirty="0"/>
            </a:br>
            <a:r>
              <a:rPr lang="en-GB" dirty="0">
                <a:hlinkClick r:id="rId3"/>
              </a:rPr>
              <a:t>le.ho-everiste@essex.gov.uk</a:t>
            </a:r>
            <a:r>
              <a:rPr lang="en-GB" dirty="0"/>
              <a:t> </a:t>
            </a:r>
            <a:br>
              <a:rPr lang="en-GB" dirty="0"/>
            </a:br>
            <a:r>
              <a:rPr lang="en-GB" dirty="0">
                <a:hlinkClick r:id="rId4"/>
              </a:rPr>
              <a:t>research@essex.gov.uk</a:t>
            </a:r>
            <a:br>
              <a:rPr lang="en-GB" dirty="0"/>
            </a:br>
            <a:br>
              <a:rPr lang="en-GB" dirty="0"/>
            </a:br>
            <a:br>
              <a:rPr lang="en-GB" dirty="0"/>
            </a:br>
            <a:br>
              <a:rPr lang="en-GB" dirty="0"/>
            </a:br>
            <a:endParaRPr lang="en-GB" dirty="0"/>
          </a:p>
        </p:txBody>
      </p:sp>
      <p:sp>
        <p:nvSpPr>
          <p:cNvPr id="3" name="Text Placeholder 2">
            <a:extLst>
              <a:ext uri="{FF2B5EF4-FFF2-40B4-BE49-F238E27FC236}">
                <a16:creationId xmlns:a16="http://schemas.microsoft.com/office/drawing/2014/main" id="{B0CC87A5-0D9D-4D5D-AAF6-8C86F80F5B5B}"/>
              </a:ext>
            </a:extLst>
          </p:cNvPr>
          <p:cNvSpPr>
            <a:spLocks noGrp="1"/>
          </p:cNvSpPr>
          <p:nvPr>
            <p:ph type="body" sz="quarter" idx="10"/>
          </p:nvPr>
        </p:nvSpPr>
        <p:spPr/>
        <p:txBody>
          <a:bodyPr/>
          <a:lstStyle/>
          <a:p>
            <a:pPr lvl="0"/>
            <a:r>
              <a:rPr lang="en-GB" dirty="0"/>
              <a:t>Sign up to Keep Me Posted email updates:</a:t>
            </a:r>
          </a:p>
          <a:p>
            <a:pPr lvl="0"/>
            <a:r>
              <a:rPr lang="en-GB" dirty="0"/>
              <a:t>Essex.gov.uk/</a:t>
            </a:r>
            <a:r>
              <a:rPr lang="en-GB" dirty="0" err="1"/>
              <a:t>keepmeposted</a:t>
            </a:r>
            <a:endParaRPr lang="en-GB" dirty="0"/>
          </a:p>
          <a:p>
            <a:pPr lvl="0"/>
            <a:endParaRPr lang="en-GB" dirty="0"/>
          </a:p>
          <a:p>
            <a:pPr lvl="0"/>
            <a:r>
              <a:rPr lang="en-GB" dirty="0"/>
              <a:t>     </a:t>
            </a:r>
            <a:r>
              <a:rPr lang="en-GB" dirty="0" err="1"/>
              <a:t>Essex_CC</a:t>
            </a:r>
            <a:endParaRPr lang="en-GB" dirty="0"/>
          </a:p>
          <a:p>
            <a:pPr lvl="0"/>
            <a:r>
              <a:rPr lang="en-GB" dirty="0"/>
              <a:t>     Facebook.com/</a:t>
            </a:r>
            <a:r>
              <a:rPr lang="en-GB" dirty="0" err="1"/>
              <a:t>essexcountycouncil</a:t>
            </a:r>
            <a:endParaRPr lang="en-GB" dirty="0"/>
          </a:p>
          <a:p>
            <a:pPr lvl="0"/>
            <a:endParaRPr lang="en-GB" dirty="0"/>
          </a:p>
          <a:p>
            <a:pPr lvl="0"/>
            <a:r>
              <a:rPr lang="en-GB" dirty="0"/>
              <a:t>The information contained in this document can be translated, and/or made available in alternative formats, on request.</a:t>
            </a:r>
          </a:p>
          <a:p>
            <a:pPr lvl="0"/>
            <a:endParaRPr lang="en-GB" dirty="0"/>
          </a:p>
          <a:p>
            <a:pPr lvl="0"/>
            <a:r>
              <a:rPr lang="en-GB" dirty="0"/>
              <a:t>Published February 2021</a:t>
            </a:r>
          </a:p>
        </p:txBody>
      </p:sp>
      <p:pic>
        <p:nvPicPr>
          <p:cNvPr id="5" name="Picture 4" descr="Facebook icon">
            <a:extLst>
              <a:ext uri="{FF2B5EF4-FFF2-40B4-BE49-F238E27FC236}">
                <a16:creationId xmlns:a16="http://schemas.microsoft.com/office/drawing/2014/main" id="{7F9A13C9-75C0-4326-B177-57D4175FB7B9}"/>
              </a:ext>
            </a:extLst>
          </p:cNvPr>
          <p:cNvPicPr>
            <a:picLocks noChangeAspect="1"/>
          </p:cNvPicPr>
          <p:nvPr/>
        </p:nvPicPr>
        <p:blipFill>
          <a:blip r:embed="rId5"/>
          <a:stretch>
            <a:fillRect/>
          </a:stretch>
        </p:blipFill>
        <p:spPr>
          <a:xfrm>
            <a:off x="3275626" y="4894762"/>
            <a:ext cx="179456" cy="179456"/>
          </a:xfrm>
          <a:prstGeom prst="rect">
            <a:avLst/>
          </a:prstGeom>
        </p:spPr>
      </p:pic>
      <p:pic>
        <p:nvPicPr>
          <p:cNvPr id="7" name="Picture 6" descr="Twitter icon">
            <a:extLst>
              <a:ext uri="{FF2B5EF4-FFF2-40B4-BE49-F238E27FC236}">
                <a16:creationId xmlns:a16="http://schemas.microsoft.com/office/drawing/2014/main" id="{A52BEF5C-5213-4B8C-8482-71E74D91A52E}"/>
              </a:ext>
            </a:extLst>
          </p:cNvPr>
          <p:cNvPicPr>
            <a:picLocks noChangeAspect="1"/>
          </p:cNvPicPr>
          <p:nvPr/>
        </p:nvPicPr>
        <p:blipFill>
          <a:blip r:embed="rId6"/>
          <a:stretch>
            <a:fillRect/>
          </a:stretch>
        </p:blipFill>
        <p:spPr>
          <a:xfrm>
            <a:off x="3276918" y="4702309"/>
            <a:ext cx="178164" cy="178164"/>
          </a:xfrm>
          <a:prstGeom prst="rect">
            <a:avLst/>
          </a:prstGeom>
        </p:spPr>
      </p:pic>
    </p:spTree>
    <p:extLst>
      <p:ext uri="{BB962C8B-B14F-4D97-AF65-F5344CB8AC3E}">
        <p14:creationId xmlns:p14="http://schemas.microsoft.com/office/powerpoint/2010/main" val="147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9CC127D-A44D-48E5-B2DD-E71E5DDB6752}"/>
              </a:ext>
            </a:extLst>
          </p:cNvPr>
          <p:cNvSpPr>
            <a:spLocks noGrp="1"/>
          </p:cNvSpPr>
          <p:nvPr>
            <p:ph type="title"/>
          </p:nvPr>
        </p:nvSpPr>
        <p:spPr/>
        <p:txBody>
          <a:bodyPr/>
          <a:lstStyle/>
          <a:p>
            <a:r>
              <a:rPr lang="en-GB" dirty="0"/>
              <a:t>Key findings 3</a:t>
            </a:r>
          </a:p>
        </p:txBody>
      </p:sp>
      <p:sp>
        <p:nvSpPr>
          <p:cNvPr id="4" name="Date Placeholder 3">
            <a:extLst>
              <a:ext uri="{FF2B5EF4-FFF2-40B4-BE49-F238E27FC236}">
                <a16:creationId xmlns:a16="http://schemas.microsoft.com/office/drawing/2014/main" id="{D5627D12-894E-49C4-B93F-90076DF3C5DB}"/>
              </a:ext>
            </a:extLst>
          </p:cNvPr>
          <p:cNvSpPr>
            <a:spLocks noGrp="1"/>
          </p:cNvSpPr>
          <p:nvPr>
            <p:ph type="dt" sz="half" idx="10"/>
          </p:nvPr>
        </p:nvSpPr>
        <p:spPr/>
        <p:txBody>
          <a:bodyPr/>
          <a:lstStyle/>
          <a:p>
            <a:fld id="{600613A6-A489-428B-9466-BB2CA556283B}" type="datetime1">
              <a:rPr lang="en-GB" smtClean="0"/>
              <a:t>19/03/2021</a:t>
            </a:fld>
            <a:endParaRPr lang="en-GB"/>
          </a:p>
        </p:txBody>
      </p:sp>
      <p:sp>
        <p:nvSpPr>
          <p:cNvPr id="5" name="Footer Placeholder 4">
            <a:extLst>
              <a:ext uri="{FF2B5EF4-FFF2-40B4-BE49-F238E27FC236}">
                <a16:creationId xmlns:a16="http://schemas.microsoft.com/office/drawing/2014/main" id="{53F6F704-8436-46BC-8239-98B819A2890B}"/>
              </a:ext>
            </a:extLst>
          </p:cNvPr>
          <p:cNvSpPr>
            <a:spLocks noGrp="1"/>
          </p:cNvSpPr>
          <p:nvPr>
            <p:ph type="ftr" sz="quarter" idx="11"/>
          </p:nvPr>
        </p:nvSpPr>
        <p:spPr/>
        <p:txBody>
          <a:bodyPr/>
          <a:lstStyle/>
          <a:p>
            <a:r>
              <a:rPr lang="en-GB"/>
              <a:t>Produced by Essex County Council Strategy Insight and Engagement</a:t>
            </a:r>
          </a:p>
        </p:txBody>
      </p:sp>
      <p:sp>
        <p:nvSpPr>
          <p:cNvPr id="6" name="Slide Number Placeholder 5">
            <a:extLst>
              <a:ext uri="{FF2B5EF4-FFF2-40B4-BE49-F238E27FC236}">
                <a16:creationId xmlns:a16="http://schemas.microsoft.com/office/drawing/2014/main" id="{3006775E-A6DF-4704-A621-207F010C919E}"/>
              </a:ext>
            </a:extLst>
          </p:cNvPr>
          <p:cNvSpPr>
            <a:spLocks noGrp="1"/>
          </p:cNvSpPr>
          <p:nvPr>
            <p:ph type="sldNum" sz="quarter" idx="12"/>
          </p:nvPr>
        </p:nvSpPr>
        <p:spPr/>
        <p:txBody>
          <a:bodyPr/>
          <a:lstStyle/>
          <a:p>
            <a:r>
              <a:rPr lang="en-GB"/>
              <a:t>|   </a:t>
            </a:r>
            <a:fld id="{5898CC38-F149-5B45-A1B4-290B41364A0C}" type="slidenum">
              <a:rPr lang="en-GB" smtClean="0"/>
              <a:pPr/>
              <a:t>8</a:t>
            </a:fld>
            <a:endParaRPr lang="en-GB" dirty="0"/>
          </a:p>
        </p:txBody>
      </p:sp>
      <p:sp>
        <p:nvSpPr>
          <p:cNvPr id="14" name="Content Placeholder 13">
            <a:extLst>
              <a:ext uri="{FF2B5EF4-FFF2-40B4-BE49-F238E27FC236}">
                <a16:creationId xmlns:a16="http://schemas.microsoft.com/office/drawing/2014/main" id="{257E4E56-CE68-4FAE-9B8B-34E9AFB0FA79}"/>
              </a:ext>
            </a:extLst>
          </p:cNvPr>
          <p:cNvSpPr>
            <a:spLocks noGrp="1"/>
          </p:cNvSpPr>
          <p:nvPr>
            <p:ph sz="quarter" idx="13"/>
          </p:nvPr>
        </p:nvSpPr>
        <p:spPr/>
        <p:txBody>
          <a:bodyPr>
            <a:normAutofit/>
          </a:bodyPr>
          <a:lstStyle/>
          <a:p>
            <a:pPr marL="0" indent="0">
              <a:buNone/>
            </a:pPr>
            <a:r>
              <a:rPr lang="en-GB" sz="1600" b="1" dirty="0">
                <a:solidFill>
                  <a:schemeClr val="accent1"/>
                </a:solidFill>
              </a:rPr>
              <a:t>Childcare needs during and after coronavirus lockdown:</a:t>
            </a:r>
          </a:p>
          <a:p>
            <a:r>
              <a:rPr lang="en-GB" sz="1600" dirty="0"/>
              <a:t>Less than 20% (n=79) of key worker children continued to attend a formal childcare setting during the first coronavirus lockdown (March – May 2020), with their needs being met. The rest either decided to keep their children at home, or their usual childcare setting was closed. </a:t>
            </a:r>
          </a:p>
          <a:p>
            <a:r>
              <a:rPr lang="en-GB" sz="1600" dirty="0"/>
              <a:t>Responses indicate no particular destabilisation of the formal childcare market as a result of the coronavirus lockdown. Majority of ‘keyworker’ children returned to their formal childcare setting after 1 June 2020, without a change to their childcare needs. </a:t>
            </a:r>
          </a:p>
          <a:p>
            <a:r>
              <a:rPr lang="en-GB" sz="1600" dirty="0"/>
              <a:t>For those whose childcare needs have changed, this is often related to changes in work patterns or not being able to use family for childcare. Respondents are split on how long this may last.</a:t>
            </a:r>
          </a:p>
          <a:p>
            <a:pPr>
              <a:spcBef>
                <a:spcPts val="600"/>
              </a:spcBef>
            </a:pPr>
            <a:endParaRPr lang="en-GB" sz="2600" dirty="0"/>
          </a:p>
          <a:p>
            <a:pPr marL="0" indent="0">
              <a:buNone/>
            </a:pPr>
            <a:endParaRPr lang="en-GB" dirty="0"/>
          </a:p>
        </p:txBody>
      </p:sp>
      <p:sp>
        <p:nvSpPr>
          <p:cNvPr id="15" name="Content Placeholder 14">
            <a:extLst>
              <a:ext uri="{FF2B5EF4-FFF2-40B4-BE49-F238E27FC236}">
                <a16:creationId xmlns:a16="http://schemas.microsoft.com/office/drawing/2014/main" id="{A1556BAE-A9C0-4887-852F-50F821570C83}"/>
              </a:ext>
            </a:extLst>
          </p:cNvPr>
          <p:cNvSpPr>
            <a:spLocks noGrp="1"/>
          </p:cNvSpPr>
          <p:nvPr>
            <p:ph sz="quarter" idx="14"/>
          </p:nvPr>
        </p:nvSpPr>
        <p:spPr>
          <a:xfrm>
            <a:off x="6066000" y="1256400"/>
            <a:ext cx="5792400" cy="4921200"/>
          </a:xfrm>
        </p:spPr>
        <p:txBody>
          <a:bodyPr>
            <a:noAutofit/>
          </a:bodyPr>
          <a:lstStyle/>
          <a:p>
            <a:pPr marL="0" indent="0">
              <a:buNone/>
            </a:pPr>
            <a:r>
              <a:rPr lang="en-GB" sz="1600" b="1" dirty="0">
                <a:solidFill>
                  <a:schemeClr val="accent1"/>
                </a:solidFill>
              </a:rPr>
              <a:t>FEEE and Tax-free childcare:</a:t>
            </a:r>
          </a:p>
          <a:p>
            <a:r>
              <a:rPr lang="en-GB" sz="1600" dirty="0"/>
              <a:t>Awareness of FEEE (2, 3 and 4) and the Extended entitlement is high (91%). Main benefits are around getting children ‘ready for school’ and improving family finances.</a:t>
            </a:r>
          </a:p>
          <a:p>
            <a:r>
              <a:rPr lang="en-GB" sz="1600" dirty="0"/>
              <a:t>Two thirds of respondents are aware of Tax-free childcare, but less than a third use it. </a:t>
            </a:r>
          </a:p>
          <a:p>
            <a:pPr marL="0" indent="0">
              <a:buNone/>
            </a:pPr>
            <a:r>
              <a:rPr lang="en-GB" sz="1600" b="1" dirty="0">
                <a:solidFill>
                  <a:schemeClr val="accent1"/>
                </a:solidFill>
              </a:rPr>
              <a:t>Further comments:</a:t>
            </a:r>
          </a:p>
          <a:p>
            <a:r>
              <a:rPr lang="en-GB" sz="1600" dirty="0"/>
              <a:t>The top 5 themes mentioned were:</a:t>
            </a:r>
          </a:p>
          <a:p>
            <a:pPr marL="576900" lvl="1" indent="-342900">
              <a:buFont typeface="+mj-lt"/>
              <a:buAutoNum type="arabicPeriod"/>
            </a:pPr>
            <a:r>
              <a:rPr lang="en-GB" sz="1600" dirty="0"/>
              <a:t>Supporting working parents through the provision of suitable and affordable childcare </a:t>
            </a:r>
          </a:p>
          <a:p>
            <a:pPr marL="576900" lvl="1" indent="-342900">
              <a:buFont typeface="+mj-lt"/>
              <a:buAutoNum type="arabicPeriod"/>
            </a:pPr>
            <a:r>
              <a:rPr lang="en-GB" sz="1600" dirty="0"/>
              <a:t>General support for parents, especially new parents (importance of baby/parent/toddler groups)</a:t>
            </a:r>
          </a:p>
          <a:p>
            <a:pPr marL="576900" lvl="1" indent="-342900">
              <a:buFont typeface="+mj-lt"/>
              <a:buAutoNum type="arabicPeriod"/>
            </a:pPr>
            <a:r>
              <a:rPr lang="en-GB" sz="1600" dirty="0"/>
              <a:t>Need for more wrap around care and holiday clubs </a:t>
            </a:r>
          </a:p>
          <a:p>
            <a:pPr marL="576900" lvl="1" indent="-342900">
              <a:buFont typeface="+mj-lt"/>
              <a:buAutoNum type="arabicPeriod"/>
            </a:pPr>
            <a:r>
              <a:rPr lang="en-GB" sz="1600" dirty="0"/>
              <a:t>FEEE eligibility from the age of 2, supporting working parents </a:t>
            </a:r>
          </a:p>
          <a:p>
            <a:pPr marL="576900" lvl="1" indent="-342900">
              <a:buFont typeface="+mj-lt"/>
              <a:buAutoNum type="arabicPeriod"/>
            </a:pPr>
            <a:r>
              <a:rPr lang="en-GB" sz="1600" dirty="0"/>
              <a:t>The high cost of childcare negatively impacting family finances</a:t>
            </a:r>
          </a:p>
          <a:p>
            <a:endParaRPr lang="en-GB" sz="1600" dirty="0">
              <a:highlight>
                <a:srgbClr val="FFFF00"/>
              </a:highlight>
            </a:endParaRPr>
          </a:p>
        </p:txBody>
      </p:sp>
    </p:spTree>
    <p:extLst>
      <p:ext uri="{BB962C8B-B14F-4D97-AF65-F5344CB8AC3E}">
        <p14:creationId xmlns:p14="http://schemas.microsoft.com/office/powerpoint/2010/main" val="3668608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B26D-5F2F-49C2-B63B-1473575D5BFC}"/>
              </a:ext>
            </a:extLst>
          </p:cNvPr>
          <p:cNvSpPr>
            <a:spLocks noGrp="1"/>
          </p:cNvSpPr>
          <p:nvPr>
            <p:ph type="title"/>
          </p:nvPr>
        </p:nvSpPr>
        <p:spPr/>
        <p:txBody>
          <a:bodyPr/>
          <a:lstStyle/>
          <a:p>
            <a:r>
              <a:rPr lang="en-GB" dirty="0"/>
              <a:t>Survey background</a:t>
            </a:r>
          </a:p>
        </p:txBody>
      </p:sp>
      <p:sp>
        <p:nvSpPr>
          <p:cNvPr id="3" name="Text Placeholder 2">
            <a:extLst>
              <a:ext uri="{FF2B5EF4-FFF2-40B4-BE49-F238E27FC236}">
                <a16:creationId xmlns:a16="http://schemas.microsoft.com/office/drawing/2014/main" id="{09D28183-D227-4D14-B858-8452DD3DDA5B}"/>
              </a:ext>
            </a:extLst>
          </p:cNvPr>
          <p:cNvSpPr>
            <a:spLocks noGrp="1"/>
          </p:cNvSpPr>
          <p:nvPr>
            <p:ph type="body" idx="1"/>
          </p:nvPr>
        </p:nvSpPr>
        <p:spPr/>
        <p:txBody>
          <a:bodyPr/>
          <a:lstStyle/>
          <a:p>
            <a:r>
              <a:rPr lang="en-GB" dirty="0"/>
              <a:t>Response rate</a:t>
            </a:r>
          </a:p>
          <a:p>
            <a:r>
              <a:rPr lang="en-GB" dirty="0"/>
              <a:t>Demographics</a:t>
            </a:r>
          </a:p>
        </p:txBody>
      </p:sp>
    </p:spTree>
    <p:extLst>
      <p:ext uri="{BB962C8B-B14F-4D97-AF65-F5344CB8AC3E}">
        <p14:creationId xmlns:p14="http://schemas.microsoft.com/office/powerpoint/2010/main" val="3012832398"/>
      </p:ext>
    </p:extLst>
  </p:cSld>
  <p:clrMapOvr>
    <a:masterClrMapping/>
  </p:clrMapOvr>
</p:sld>
</file>

<file path=ppt/theme/theme1.xml><?xml version="1.0" encoding="utf-8"?>
<a:theme xmlns:a="http://schemas.openxmlformats.org/drawingml/2006/main" name="Office Theme">
  <a:themeElements>
    <a:clrScheme name="ECC PPT">
      <a:dk1>
        <a:sysClr val="windowText" lastClr="000000"/>
      </a:dk1>
      <a:lt1>
        <a:sysClr val="window" lastClr="FFFFFF"/>
      </a:lt1>
      <a:dk2>
        <a:srgbClr val="192A66"/>
      </a:dk2>
      <a:lt2>
        <a:srgbClr val="D5EBF0"/>
      </a:lt2>
      <a:accent1>
        <a:srgbClr val="004899"/>
      </a:accent1>
      <a:accent2>
        <a:srgbClr val="00A8D6"/>
      </a:accent2>
      <a:accent3>
        <a:srgbClr val="682558"/>
      </a:accent3>
      <a:accent4>
        <a:srgbClr val="E40037"/>
      </a:accent4>
      <a:accent5>
        <a:srgbClr val="934D98"/>
      </a:accent5>
      <a:accent6>
        <a:srgbClr val="007E31"/>
      </a:accent6>
      <a:hlink>
        <a:srgbClr val="65B22E"/>
      </a:hlink>
      <a:folHlink>
        <a:srgbClr val="934D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20_6920 SIE Branding.potx" id="{A4072AEA-E031-4669-A362-E5E76516CA4A}" vid="{4A9DC11F-8789-4E62-BED3-CC3B57FB3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4055CED5ADDB46A4D5DD72663C5BEE" ma:contentTypeVersion="6" ma:contentTypeDescription="Create a new document." ma:contentTypeScope="" ma:versionID="510977c0efdc0252f0bbff6323bb59a6">
  <xsd:schema xmlns:xsd="http://www.w3.org/2001/XMLSchema" xmlns:xs="http://www.w3.org/2001/XMLSchema" xmlns:p="http://schemas.microsoft.com/office/2006/metadata/properties" xmlns:ns2="da1ceb94-6613-45f9-94ed-c0452a191d55" xmlns:ns3="30af8875-e236-4308-b48f-3afbcf3c8bff" targetNamespace="http://schemas.microsoft.com/office/2006/metadata/properties" ma:root="true" ma:fieldsID="d93fa554f9062e5f5c380e7cde49968c" ns2:_="" ns3:_="">
    <xsd:import namespace="da1ceb94-6613-45f9-94ed-c0452a191d55"/>
    <xsd:import namespace="30af8875-e236-4308-b48f-3afbcf3c8b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1ceb94-6613-45f9-94ed-c0452a191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af8875-e236-4308-b48f-3afbcf3c8b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BFB77-3D29-44AF-98B6-53ED1BA59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1ceb94-6613-45f9-94ed-c0452a191d55"/>
    <ds:schemaRef ds:uri="30af8875-e236-4308-b48f-3afbcf3c8b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F51EB5-0CDC-4E77-9304-CCDF427D873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384D62-F004-448F-9478-BC166FCFF8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4716</TotalTime>
  <Words>11830</Words>
  <Application>Microsoft Office PowerPoint</Application>
  <PresentationFormat>Widescreen</PresentationFormat>
  <Paragraphs>950</Paragraphs>
  <Slides>74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74</vt:i4>
      </vt:variant>
    </vt:vector>
  </HeadingPairs>
  <TitlesOfParts>
    <vt:vector size="77" baseType="lpstr">
      <vt:lpstr>Arial</vt:lpstr>
      <vt:lpstr>Calibri</vt:lpstr>
      <vt:lpstr>Office Theme</vt:lpstr>
      <vt:lpstr>Childcare in Essex – Parents’ views </vt:lpstr>
      <vt:lpstr>Contents</vt:lpstr>
      <vt:lpstr>PowerPoint Presentation</vt:lpstr>
      <vt:lpstr>EY and childcare strategy aims and relevant survey sections </vt:lpstr>
      <vt:lpstr>Survey summary</vt:lpstr>
      <vt:lpstr>Key findings 1</vt:lpstr>
      <vt:lpstr>Key findings 2</vt:lpstr>
      <vt:lpstr>Key findings 3</vt:lpstr>
      <vt:lpstr>Survey background</vt:lpstr>
      <vt:lpstr>Survey background</vt:lpstr>
      <vt:lpstr>! Note on response rates !</vt:lpstr>
      <vt:lpstr>Age of children – detail </vt:lpstr>
      <vt:lpstr>Family work status - detail</vt:lpstr>
      <vt:lpstr>Income and support - detail</vt:lpstr>
      <vt:lpstr>Location of respondents </vt:lpstr>
      <vt:lpstr>Types of childcare used</vt:lpstr>
      <vt:lpstr>Use of formal, informal and no childcare for pre-school and school-aged children</vt:lpstr>
      <vt:lpstr>Formal childcare for pre-school children</vt:lpstr>
      <vt:lpstr>Communication from formal pre-school childcare settings</vt:lpstr>
      <vt:lpstr>Formal childcare for school-aged children</vt:lpstr>
      <vt:lpstr>Informal childcare</vt:lpstr>
      <vt:lpstr>Informal childcare – further comments </vt:lpstr>
      <vt:lpstr>Not using any childcare</vt:lpstr>
      <vt:lpstr>Children with SEND and their childcare needs</vt:lpstr>
      <vt:lpstr>Children with SEND</vt:lpstr>
      <vt:lpstr>Pre-schoolers with SEND</vt:lpstr>
      <vt:lpstr>School-aged children with SEND</vt:lpstr>
      <vt:lpstr>School-aged children with SEND</vt:lpstr>
      <vt:lpstr>Communication with formal childcare settings about SEND </vt:lpstr>
      <vt:lpstr>Getting ready for school</vt:lpstr>
      <vt:lpstr>Experiences of starting school</vt:lpstr>
      <vt:lpstr>Experiences of starting school in 2019 or 2020</vt:lpstr>
      <vt:lpstr>Parents’ information needs around ‘starting school’ </vt:lpstr>
      <vt:lpstr>Term of birth </vt:lpstr>
      <vt:lpstr>Term of birth</vt:lpstr>
      <vt:lpstr>Summer born children – parents’ concerns about starting school </vt:lpstr>
      <vt:lpstr>Summer born children – parents’ concerns about starting school </vt:lpstr>
      <vt:lpstr>Usage of ECC early years and childcare resources</vt:lpstr>
      <vt:lpstr>Very low usage of ECC ‘starting school’ resources</vt:lpstr>
      <vt:lpstr>Family Information Service and the Essex Child and Family Wellbeing Service </vt:lpstr>
      <vt:lpstr>Family Information Service</vt:lpstr>
      <vt:lpstr>Family Information Service – information gaps</vt:lpstr>
      <vt:lpstr>Essex Child and Family Wellbeing Service</vt:lpstr>
      <vt:lpstr>Limitations of the ECFWS, identified by parents</vt:lpstr>
      <vt:lpstr>Limitations of the ECFWS, identified by parents</vt:lpstr>
      <vt:lpstr>Health visiting comments (ECFWS)</vt:lpstr>
      <vt:lpstr>PowerPoint Presentation</vt:lpstr>
      <vt:lpstr>Importance of knowing other parents </vt:lpstr>
      <vt:lpstr>Importance of peer support: Knowing other parents </vt:lpstr>
      <vt:lpstr>Main benefits and drawbacks of knowing other parents</vt:lpstr>
      <vt:lpstr>Parents’ confidence at supporting children’s learning at home</vt:lpstr>
      <vt:lpstr>Supporting children’s learning while at home</vt:lpstr>
      <vt:lpstr>Information gaps around child development and learning</vt:lpstr>
      <vt:lpstr>Information gaps around child development and learning</vt:lpstr>
      <vt:lpstr>Information gaps around child development and learning – example quotes</vt:lpstr>
      <vt:lpstr>Childcare needs during and after coronavirus lockdown</vt:lpstr>
      <vt:lpstr>Childcare needs during coronavirus lockdown</vt:lpstr>
      <vt:lpstr>Childcare needs after coronavirus lockdown</vt:lpstr>
      <vt:lpstr>Childcare needs after coronavirus lockdown</vt:lpstr>
      <vt:lpstr>Awareness and usage of FEEE and Tax-free childcare</vt:lpstr>
      <vt:lpstr>Free Early Years Entitlement</vt:lpstr>
      <vt:lpstr>Tax-free childcare</vt:lpstr>
      <vt:lpstr>Open ended comments</vt:lpstr>
      <vt:lpstr>What matters most to parents</vt:lpstr>
      <vt:lpstr>Supporting working parents through the provision of suitable and affordable childcare</vt:lpstr>
      <vt:lpstr>Support for parents, especially new parents</vt:lpstr>
      <vt:lpstr>PowerPoint Presentation</vt:lpstr>
      <vt:lpstr>Need for more wrap around care and holiday clubs</vt:lpstr>
      <vt:lpstr>FEEE eligibility (supporting working parents)</vt:lpstr>
      <vt:lpstr>Support for children with SEND</vt:lpstr>
      <vt:lpstr>PowerPoint Presentation</vt:lpstr>
      <vt:lpstr>Further resources</vt:lpstr>
      <vt:lpstr>Other sources of information you may find useful: </vt:lpstr>
      <vt:lpstr>This information is issued by: Essex County Council Research &amp; Citizen Insight  Contact us: Katerina.glover@essex.gov.uk le.ho-everiste@essex.gov.uk  research@essex.gov.uk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results: Childcare in Essex – Parents’ views </dc:title>
  <dc:creator>Katerina</dc:creator>
  <cp:lastModifiedBy>Le Ho-Everiste - Senior Researcher</cp:lastModifiedBy>
  <cp:revision>18</cp:revision>
  <dcterms:created xsi:type="dcterms:W3CDTF">2020-12-31T13:59:32Z</dcterms:created>
  <dcterms:modified xsi:type="dcterms:W3CDTF">2021-03-19T13:54:28Z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2020-12-31T18:02:20Z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7c1d1278-cc13-4fc6-aa9b-00004d74ebed</vt:lpwstr>
  </property>
  <property fmtid="{D5CDD505-2E9C-101B-9397-08002B2CF9AE}" pid="8" name="MSIP_Label_39d8be9e-c8d9-4b9c-bd40-2c27cc7ea2e6_ContentBits">
    <vt:lpwstr>0</vt:lpwstr>
  </property>
  <property fmtid="{D5CDD505-2E9C-101B-9397-08002B2CF9AE}" pid="9" name="ContentTypeId">
    <vt:lpwstr>0x010100714055CED5ADDB46A4D5DD72663C5BEE</vt:lpwstr>
  </property>
</Properties>
</file>