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9"/>
  </p:notesMasterIdLst>
  <p:sldIdLst>
    <p:sldId id="256" r:id="rId5"/>
    <p:sldId id="259" r:id="rId6"/>
    <p:sldId id="257" r:id="rId7"/>
    <p:sldId id="267" r:id="rId8"/>
    <p:sldId id="262" r:id="rId9"/>
    <p:sldId id="263" r:id="rId10"/>
    <p:sldId id="271" r:id="rId11"/>
    <p:sldId id="266" r:id="rId12"/>
    <p:sldId id="258" r:id="rId13"/>
    <p:sldId id="268" r:id="rId14"/>
    <p:sldId id="269" r:id="rId15"/>
    <p:sldId id="260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62" userDrawn="1">
          <p15:clr>
            <a:srgbClr val="A4A3A4"/>
          </p15:clr>
        </p15:guide>
        <p15:guide id="4" pos="1455" userDrawn="1">
          <p15:clr>
            <a:srgbClr val="A4A3A4"/>
          </p15:clr>
        </p15:guide>
        <p15:guide id="5" orient="horz" pos="2818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D64"/>
    <a:srgbClr val="E40037"/>
    <a:srgbClr val="ECB720"/>
    <a:srgbClr val="76766B"/>
    <a:srgbClr val="729D4D"/>
    <a:srgbClr val="4179AA"/>
    <a:srgbClr val="9361B3"/>
    <a:srgbClr val="C84674"/>
    <a:srgbClr val="E97135"/>
    <a:srgbClr val="41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 showGuides="1">
      <p:cViewPr>
        <p:scale>
          <a:sx n="73" d="100"/>
          <a:sy n="73" d="100"/>
        </p:scale>
        <p:origin x="648" y="250"/>
      </p:cViewPr>
      <p:guideLst>
        <p:guide orient="horz" pos="2183"/>
        <p:guide pos="3840"/>
        <p:guide pos="6262"/>
        <p:guide pos="1455"/>
        <p:guide orient="horz" pos="2818"/>
        <p:guide orient="horz"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ree - Analyst" userId="aec825a8-9b8b-4bce-b48b-711547c46e99" providerId="ADAL" clId="{2D669676-2D1E-4B4E-B1D4-89334BC098E1}"/>
    <pc:docChg chg="custSel modSld">
      <pc:chgData name="Hannah Free - Analyst" userId="aec825a8-9b8b-4bce-b48b-711547c46e99" providerId="ADAL" clId="{2D669676-2D1E-4B4E-B1D4-89334BC098E1}" dt="2024-06-14T10:30:36.085" v="9" actId="20577"/>
      <pc:docMkLst>
        <pc:docMk/>
      </pc:docMkLst>
      <pc:sldChg chg="modSp mod">
        <pc:chgData name="Hannah Free - Analyst" userId="aec825a8-9b8b-4bce-b48b-711547c46e99" providerId="ADAL" clId="{2D669676-2D1E-4B4E-B1D4-89334BC098E1}" dt="2024-06-14T10:30:36.085" v="9" actId="20577"/>
        <pc:sldMkLst>
          <pc:docMk/>
          <pc:sldMk cId="238884924" sldId="256"/>
        </pc:sldMkLst>
        <pc:spChg chg="mod">
          <ac:chgData name="Hannah Free - Analyst" userId="aec825a8-9b8b-4bce-b48b-711547c46e99" providerId="ADAL" clId="{2D669676-2D1E-4B4E-B1D4-89334BC098E1}" dt="2024-06-14T10:30:36.085" v="9" actId="20577"/>
          <ac:spMkLst>
            <pc:docMk/>
            <pc:sldMk cId="238884924" sldId="256"/>
            <ac:spMk id="4" creationId="{F0940775-5A11-7C34-2DB5-367FE9D0A04B}"/>
          </ac:spMkLst>
        </pc:spChg>
      </pc:sldChg>
      <pc:sldChg chg="modSp mod">
        <pc:chgData name="Hannah Free - Analyst" userId="aec825a8-9b8b-4bce-b48b-711547c46e99" providerId="ADAL" clId="{2D669676-2D1E-4B4E-B1D4-89334BC098E1}" dt="2024-06-14T10:30:07.747" v="0" actId="33524"/>
        <pc:sldMkLst>
          <pc:docMk/>
          <pc:sldMk cId="3027384008" sldId="263"/>
        </pc:sldMkLst>
        <pc:spChg chg="mod">
          <ac:chgData name="Hannah Free - Analyst" userId="aec825a8-9b8b-4bce-b48b-711547c46e99" providerId="ADAL" clId="{2D669676-2D1E-4B4E-B1D4-89334BC098E1}" dt="2024-06-14T10:30:07.747" v="0" actId="33524"/>
          <ac:spMkLst>
            <pc:docMk/>
            <pc:sldMk cId="3027384008" sldId="263"/>
            <ac:spMk id="6" creationId="{0601A5BC-5F52-E615-9335-0DD517DD8DF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ssexcountycouncil-my.sharepoint.com/personal/hannah_free_essex_gov_uk/Documents/Documents/2.%20Place/Water%20Strategy/rainfall%20projections/rainfall.lta.rcp8.5.scen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[rainfall.lta.rcp8.5.scenario.xlsx]LTA Rainfall Summary!PivotTable10</c:name>
    <c:fmtId val="3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Lexend" pitchFamily="2" charset="0"/>
                <a:ea typeface="+mn-ea"/>
                <a:cs typeface="+mn-cs"/>
              </a:defRPr>
            </a:pPr>
            <a:r>
              <a:rPr lang="en-GB" sz="1440" b="1" i="0" u="none" strike="noStrike" baseline="0"/>
              <a:t>Long term average (LTA) historic and projected rainfall for Essex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Lexend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3"/>
            </a:solidFill>
            <a:prstDash val="sysDash"/>
            <a:round/>
          </a:ln>
          <a:effectLst/>
        </c:spPr>
        <c:marker>
          <c:symbol val="squar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4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6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4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3"/>
            </a:solidFill>
            <a:prstDash val="sysDash"/>
            <a:round/>
          </a:ln>
          <a:effectLst/>
        </c:spPr>
        <c:marker>
          <c:symbol val="squar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4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3"/>
            </a:solidFill>
            <a:prstDash val="sysDash"/>
            <a:round/>
          </a:ln>
          <a:effectLst/>
        </c:spPr>
        <c:marker>
          <c:symbol val="squar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  <a:prstDash val="sysDash"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'LTA Rainfall Summary'!$B$3:$B$4</c:f>
              <c:strCache>
                <c:ptCount val="1"/>
                <c:pt idx="0">
                  <c:v>LTA 1961-1990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'LTA Rainfall Summary'!$A$5:$A$17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'LTA Rainfall Summary'!$B$5:$B$17</c:f>
              <c:numCache>
                <c:formatCode>0.0</c:formatCode>
                <c:ptCount val="12"/>
                <c:pt idx="0">
                  <c:v>50.264000000000003</c:v>
                </c:pt>
                <c:pt idx="1">
                  <c:v>35.269666666666701</c:v>
                </c:pt>
                <c:pt idx="2">
                  <c:v>45.150666666666702</c:v>
                </c:pt>
                <c:pt idx="3">
                  <c:v>43.558999999999997</c:v>
                </c:pt>
                <c:pt idx="4">
                  <c:v>45.503999999999998</c:v>
                </c:pt>
                <c:pt idx="5">
                  <c:v>48.9033333333333</c:v>
                </c:pt>
                <c:pt idx="6">
                  <c:v>47.316333333333297</c:v>
                </c:pt>
                <c:pt idx="7">
                  <c:v>49.8556666666667</c:v>
                </c:pt>
                <c:pt idx="8">
                  <c:v>50.220666666666702</c:v>
                </c:pt>
                <c:pt idx="9">
                  <c:v>52.119</c:v>
                </c:pt>
                <c:pt idx="10">
                  <c:v>55.844000000000001</c:v>
                </c:pt>
                <c:pt idx="11">
                  <c:v>53.805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9-471F-8845-2B0CD4682D2E}"/>
            </c:ext>
          </c:extLst>
        </c:ser>
        <c:ser>
          <c:idx val="1"/>
          <c:order val="1"/>
          <c:tx>
            <c:strRef>
              <c:f>'LTA Rainfall Summary'!$C$3:$C$4</c:f>
              <c:strCache>
                <c:ptCount val="1"/>
                <c:pt idx="0">
                  <c:v>LTA 1991 - 2020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'LTA Rainfall Summary'!$A$5:$A$17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'LTA Rainfall Summary'!$C$5:$C$17</c:f>
              <c:numCache>
                <c:formatCode>0.0</c:formatCode>
                <c:ptCount val="12"/>
                <c:pt idx="0">
                  <c:v>53.255666666666698</c:v>
                </c:pt>
                <c:pt idx="1">
                  <c:v>42.387333333333302</c:v>
                </c:pt>
                <c:pt idx="2">
                  <c:v>36.170333333333303</c:v>
                </c:pt>
                <c:pt idx="3">
                  <c:v>39.595333333333301</c:v>
                </c:pt>
                <c:pt idx="4">
                  <c:v>45.186333333333302</c:v>
                </c:pt>
                <c:pt idx="5">
                  <c:v>49.231000000000002</c:v>
                </c:pt>
                <c:pt idx="6">
                  <c:v>47.953333333333298</c:v>
                </c:pt>
                <c:pt idx="7">
                  <c:v>56.428333333333299</c:v>
                </c:pt>
                <c:pt idx="8">
                  <c:v>48.698333333333302</c:v>
                </c:pt>
                <c:pt idx="9">
                  <c:v>64.692333333333295</c:v>
                </c:pt>
                <c:pt idx="10">
                  <c:v>61.717333333333301</c:v>
                </c:pt>
                <c:pt idx="11">
                  <c:v>57.056333333333299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9-471F-8845-2B0CD4682D2E}"/>
            </c:ext>
          </c:extLst>
        </c:ser>
        <c:ser>
          <c:idx val="2"/>
          <c:order val="2"/>
          <c:tx>
            <c:strRef>
              <c:f>'LTA Rainfall Summary'!$D$3:$D$4</c:f>
              <c:strCache>
                <c:ptCount val="1"/>
                <c:pt idx="0">
                  <c:v>LTA 2021 - 2050 (RCP 8.5 Scenario)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ash"/>
              </a:ln>
              <a:effectLst/>
            </c:spPr>
          </c:marker>
          <c:cat>
            <c:strRef>
              <c:f>'LTA Rainfall Summary'!$A$5:$A$17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'LTA Rainfall Summary'!$D$5:$D$17</c:f>
              <c:numCache>
                <c:formatCode>0.0</c:formatCode>
                <c:ptCount val="12"/>
                <c:pt idx="0">
                  <c:v>79.406270674659595</c:v>
                </c:pt>
                <c:pt idx="1">
                  <c:v>72.754580913828704</c:v>
                </c:pt>
                <c:pt idx="2">
                  <c:v>64.668542825892104</c:v>
                </c:pt>
                <c:pt idx="3">
                  <c:v>54.1203701172169</c:v>
                </c:pt>
                <c:pt idx="4">
                  <c:v>50.5984541056336</c:v>
                </c:pt>
                <c:pt idx="5">
                  <c:v>41.567685989947499</c:v>
                </c:pt>
                <c:pt idx="6">
                  <c:v>36.711326584911198</c:v>
                </c:pt>
                <c:pt idx="7">
                  <c:v>29.805952904452798</c:v>
                </c:pt>
                <c:pt idx="8">
                  <c:v>30.0895433839286</c:v>
                </c:pt>
                <c:pt idx="9">
                  <c:v>53.515752963299597</c:v>
                </c:pt>
                <c:pt idx="10">
                  <c:v>74.370038290766701</c:v>
                </c:pt>
                <c:pt idx="11">
                  <c:v>80.333364407267496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D9-471F-8845-2B0CD4682D2E}"/>
            </c:ext>
          </c:extLst>
        </c:ser>
        <c:ser>
          <c:idx val="3"/>
          <c:order val="3"/>
          <c:tx>
            <c:strRef>
              <c:f>'LTA Rainfall Summary'!$E$3:$E$4</c:f>
              <c:strCache>
                <c:ptCount val="1"/>
                <c:pt idx="0">
                  <c:v>LTA 2051 - 2080 (RCP 8.5 Scenario)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prstDash val="sysDash"/>
              </a:ln>
              <a:effectLst/>
            </c:spPr>
          </c:marker>
          <c:cat>
            <c:strRef>
              <c:f>'LTA Rainfall Summary'!$A$5:$A$17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'LTA Rainfall Summary'!$E$5:$E$17</c:f>
              <c:numCache>
                <c:formatCode>0.0</c:formatCode>
                <c:ptCount val="12"/>
                <c:pt idx="0">
                  <c:v>87.535865674041105</c:v>
                </c:pt>
                <c:pt idx="1">
                  <c:v>80.103172033045496</c:v>
                </c:pt>
                <c:pt idx="2">
                  <c:v>65.724630240920305</c:v>
                </c:pt>
                <c:pt idx="3">
                  <c:v>55.2284545430253</c:v>
                </c:pt>
                <c:pt idx="4">
                  <c:v>46.143349295860403</c:v>
                </c:pt>
                <c:pt idx="5">
                  <c:v>36.760240028184498</c:v>
                </c:pt>
                <c:pt idx="6">
                  <c:v>27.864734044922301</c:v>
                </c:pt>
                <c:pt idx="7">
                  <c:v>22.121420063658899</c:v>
                </c:pt>
                <c:pt idx="8">
                  <c:v>21.734285200400599</c:v>
                </c:pt>
                <c:pt idx="9">
                  <c:v>49.378548847106302</c:v>
                </c:pt>
                <c:pt idx="10">
                  <c:v>74.531654617956093</c:v>
                </c:pt>
                <c:pt idx="11">
                  <c:v>87.807255508543903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D9-471F-8845-2B0CD468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654304"/>
        <c:axId val="852516768"/>
      </c:lineChart>
      <c:catAx>
        <c:axId val="85865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Lexend" pitchFamily="2" charset="0"/>
                    <a:ea typeface="+mn-ea"/>
                    <a:cs typeface="+mn-cs"/>
                  </a:defRPr>
                </a:pPr>
                <a:r>
                  <a:rPr lang="en-GB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Lexend" pitchFamily="2" charset="0"/>
                <a:ea typeface="+mn-ea"/>
                <a:cs typeface="+mn-cs"/>
              </a:defRPr>
            </a:pPr>
            <a:endParaRPr lang="en-US"/>
          </a:p>
        </c:txPr>
        <c:crossAx val="852516768"/>
        <c:crosses val="autoZero"/>
        <c:auto val="1"/>
        <c:lblAlgn val="ctr"/>
        <c:lblOffset val="100"/>
        <c:noMultiLvlLbl val="0"/>
      </c:catAx>
      <c:valAx>
        <c:axId val="8525167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Lexend" pitchFamily="2" charset="0"/>
                    <a:ea typeface="+mn-ea"/>
                    <a:cs typeface="+mn-cs"/>
                  </a:defRPr>
                </a:pPr>
                <a:r>
                  <a:rPr lang="en-GB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Lexend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Lexend" pitchFamily="2" charset="0"/>
                <a:ea typeface="+mn-ea"/>
                <a:cs typeface="+mn-cs"/>
              </a:defRPr>
            </a:pPr>
            <a:endParaRPr lang="en-US"/>
          </a:p>
        </c:txPr>
        <c:crossAx val="8586543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Lexend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Lexend" pitchFamily="2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B81ED-71EE-4A0E-A491-DDAD5C2A3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B1F793-9ED0-474F-8914-E2A42D22771A}">
      <dgm:prSet phldrT="[Text]"/>
      <dgm:spPr>
        <a:solidFill>
          <a:srgbClr val="3A7D64"/>
        </a:solidFill>
      </dgm:spPr>
      <dgm:t>
        <a:bodyPr/>
        <a:lstStyle/>
        <a:p>
          <a:r>
            <a:rPr lang="en-GB" b="1" dirty="0">
              <a:latin typeface="Lexend" pitchFamily="2" charset="0"/>
            </a:rPr>
            <a:t>RCP 2.6 Low Emissions Scenario</a:t>
          </a:r>
        </a:p>
      </dgm:t>
    </dgm:pt>
    <dgm:pt modelId="{CCACF43A-94BC-42C9-AC76-FCA69C86E1B6}" type="parTrans" cxnId="{347A98F6-C861-43E9-8CBD-89B1061DAF52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7E5471A7-DDB6-4073-B4C7-6A1AC94F10B7}" type="sibTrans" cxnId="{347A98F6-C861-43E9-8CBD-89B1061DAF52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6203CA63-244E-4C0A-B406-9152AEF3ADBA}">
      <dgm:prSet phldrT="[Text]"/>
      <dgm:spPr>
        <a:solidFill>
          <a:schemeClr val="accent3"/>
        </a:solidFill>
      </dgm:spPr>
      <dgm:t>
        <a:bodyPr/>
        <a:lstStyle/>
        <a:p>
          <a:r>
            <a:rPr lang="en-GB" b="1" dirty="0">
              <a:latin typeface="Lexend" pitchFamily="2" charset="0"/>
            </a:rPr>
            <a:t>RCP 4.5 Moderate Stabilization Scenario</a:t>
          </a:r>
        </a:p>
      </dgm:t>
    </dgm:pt>
    <dgm:pt modelId="{BBF5DBCF-499D-48F4-8C37-18167429BA9B}" type="parTrans" cxnId="{7D29F5FB-080E-4049-B804-15646B9454A2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80E2B4BC-5252-47F1-A2F1-67A247CD9C5B}" type="sibTrans" cxnId="{7D29F5FB-080E-4049-B804-15646B9454A2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8CA4E924-1A39-4DCE-95DE-8352802FA820}">
      <dgm:prSet phldrT="[Text]"/>
      <dgm:spPr/>
      <dgm:t>
        <a:bodyPr/>
        <a:lstStyle/>
        <a:p>
          <a:r>
            <a:rPr lang="en-GB" b="1" dirty="0">
              <a:latin typeface="Lexend" pitchFamily="2" charset="0"/>
            </a:rPr>
            <a:t>RCP 8.5 High Emissions Scenario</a:t>
          </a:r>
        </a:p>
      </dgm:t>
    </dgm:pt>
    <dgm:pt modelId="{D2E67A8D-4830-448F-816D-0E597ABDEC4F}" type="parTrans" cxnId="{B4FAC11F-1859-48BE-B97A-6BFAC4D0D12D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C796CDAA-3EB3-4330-BB06-C78EC10F43AE}" type="sibTrans" cxnId="{B4FAC11F-1859-48BE-B97A-6BFAC4D0D12D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B6FE8C1E-DCE4-4848-93A0-C68875FFFE63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>
              <a:latin typeface="Lexend" pitchFamily="2" charset="0"/>
            </a:rPr>
            <a:t>RCP 6.0 Stabilization Scenario</a:t>
          </a:r>
        </a:p>
      </dgm:t>
    </dgm:pt>
    <dgm:pt modelId="{E27F42EA-2B23-44FF-826E-F4391E4FD749}" type="parTrans" cxnId="{C9CBC618-7687-4041-9506-1C182601C9C3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DCEF9F54-DF8D-4149-B1F4-D780A7D50169}" type="sibTrans" cxnId="{C9CBC618-7687-4041-9506-1C182601C9C3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A8599B42-2EAF-41AC-8751-27E6BF34880E}">
      <dgm:prSet phldrT="[Text]"/>
      <dgm:spPr/>
      <dgm:t>
        <a:bodyPr/>
        <a:lstStyle/>
        <a:p>
          <a:r>
            <a:rPr lang="en-GB" b="0" i="0" dirty="0">
              <a:latin typeface="Lexend" pitchFamily="2" charset="0"/>
            </a:rPr>
            <a:t>RCP 8.5 is a pathway where greenhouse gas emissions continue to grow unmitigated, leading to a best estimate global average temperature rise of 4.3°C by 2100.</a:t>
          </a:r>
          <a:endParaRPr lang="en-GB" dirty="0">
            <a:latin typeface="Lexend" pitchFamily="2" charset="0"/>
          </a:endParaRPr>
        </a:p>
      </dgm:t>
    </dgm:pt>
    <dgm:pt modelId="{AC061A8E-DD5E-479A-B2C7-3625DC1BA093}" type="parTrans" cxnId="{B8BE2732-4D34-4031-B63E-A85E2B878BE6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5CF34144-A269-4601-8012-FD8C93906DBA}" type="sibTrans" cxnId="{B8BE2732-4D34-4031-B63E-A85E2B878BE6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D2FE1205-3317-45BB-81DB-8B7B93A4F320}">
      <dgm:prSet/>
      <dgm:spPr>
        <a:solidFill>
          <a:srgbClr val="3A7D64"/>
        </a:solidFill>
      </dgm:spPr>
      <dgm:t>
        <a:bodyPr/>
        <a:lstStyle/>
        <a:p>
          <a:r>
            <a:rPr lang="en-GB" dirty="0">
              <a:latin typeface="Lexend" pitchFamily="2" charset="0"/>
            </a:rPr>
            <a:t>RCP 2.6 represents a pathway where greenhouse gas emissions are strongly reduced, resulting in a best estimate global average temperature rise of 1.6°C by 2100 compared to the preindustrial period.</a:t>
          </a:r>
        </a:p>
      </dgm:t>
    </dgm:pt>
    <dgm:pt modelId="{E7D6644D-97F7-4D0A-B90F-20EDF16E377B}" type="parTrans" cxnId="{4270F5C2-C64B-402B-9713-2B1192664666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406B43BF-5D24-4BD0-8AF6-BA6F22151E92}" type="sibTrans" cxnId="{4270F5C2-C64B-402B-9713-2B1192664666}">
      <dgm:prSet/>
      <dgm:spPr/>
      <dgm:t>
        <a:bodyPr/>
        <a:lstStyle/>
        <a:p>
          <a:endParaRPr lang="en-GB">
            <a:latin typeface="Lexend" pitchFamily="2" charset="0"/>
          </a:endParaRPr>
        </a:p>
      </dgm:t>
    </dgm:pt>
    <dgm:pt modelId="{1E8E972F-0F10-4E9A-B86A-21ED20497F06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>
              <a:latin typeface="Lexend" pitchFamily="2" charset="0"/>
            </a:rPr>
            <a:t>RCP 4.5 is a stabilization scenario. It </a:t>
          </a:r>
          <a:r>
            <a:rPr lang="en-GB" b="0" i="0" dirty="0">
              <a:latin typeface="Lexend" pitchFamily="2" charset="0"/>
            </a:rPr>
            <a:t>is described by IPCC as a moderate scenario in which emissions peak around 2040 and then decline.</a:t>
          </a:r>
          <a:r>
            <a:rPr lang="en-GB" dirty="0">
              <a:latin typeface="Lexend" pitchFamily="2" charset="0"/>
            </a:rPr>
            <a:t>  The scenario represents a best estimate global average temperature rise of 2.4°C by 2100.</a:t>
          </a:r>
        </a:p>
      </dgm:t>
    </dgm:pt>
    <dgm:pt modelId="{B13979E4-6AF8-40E3-A1A4-83E0D7FAE746}" type="parTrans" cxnId="{C9F7E3E3-08F0-4A27-98D8-4F1BB7304DD2}">
      <dgm:prSet/>
      <dgm:spPr/>
      <dgm:t>
        <a:bodyPr/>
        <a:lstStyle/>
        <a:p>
          <a:endParaRPr lang="en-GB"/>
        </a:p>
      </dgm:t>
    </dgm:pt>
    <dgm:pt modelId="{1914EFC3-6B56-49EC-8020-785A2CEB86D7}" type="sibTrans" cxnId="{C9F7E3E3-08F0-4A27-98D8-4F1BB7304DD2}">
      <dgm:prSet/>
      <dgm:spPr/>
      <dgm:t>
        <a:bodyPr/>
        <a:lstStyle/>
        <a:p>
          <a:endParaRPr lang="en-GB"/>
        </a:p>
      </dgm:t>
    </dgm:pt>
    <dgm:pt modelId="{10556E06-3B12-4168-94F2-A0C1E152CC32}">
      <dgm:prSet/>
      <dgm:spPr/>
      <dgm:t>
        <a:bodyPr/>
        <a:lstStyle/>
        <a:p>
          <a:r>
            <a:rPr lang="en-GB" b="0" i="0" dirty="0">
              <a:latin typeface="Lexend" pitchFamily="2" charset="0"/>
            </a:rPr>
            <a:t>The RCP 6.0 is another stabilization scenario which uses a high greenhouse gas emission rate. </a:t>
          </a:r>
          <a:r>
            <a:rPr lang="en-GB" dirty="0">
              <a:latin typeface="Lexend" pitchFamily="2" charset="0"/>
            </a:rPr>
            <a:t>This scenario represents a best estimate global average temperature rise of 2.8°C by 2100.</a:t>
          </a:r>
        </a:p>
      </dgm:t>
    </dgm:pt>
    <dgm:pt modelId="{D2653288-E1C8-4EC6-9172-C43756D5A869}" type="parTrans" cxnId="{C3C11C9F-20BC-4755-888D-1E74693A11D8}">
      <dgm:prSet/>
      <dgm:spPr/>
      <dgm:t>
        <a:bodyPr/>
        <a:lstStyle/>
        <a:p>
          <a:endParaRPr lang="en-GB"/>
        </a:p>
      </dgm:t>
    </dgm:pt>
    <dgm:pt modelId="{966D9825-3A82-4B22-8F99-9D00E5F3A905}" type="sibTrans" cxnId="{C3C11C9F-20BC-4755-888D-1E74693A11D8}">
      <dgm:prSet/>
      <dgm:spPr/>
      <dgm:t>
        <a:bodyPr/>
        <a:lstStyle/>
        <a:p>
          <a:endParaRPr lang="en-GB"/>
        </a:p>
      </dgm:t>
    </dgm:pt>
    <dgm:pt modelId="{59415FD3-1126-4A53-903D-0152A436AF9D}" type="pres">
      <dgm:prSet presAssocID="{CA6B81ED-71EE-4A0E-A491-DDAD5C2A383E}" presName="CompostProcess" presStyleCnt="0">
        <dgm:presLayoutVars>
          <dgm:dir/>
          <dgm:resizeHandles val="exact"/>
        </dgm:presLayoutVars>
      </dgm:prSet>
      <dgm:spPr/>
    </dgm:pt>
    <dgm:pt modelId="{FA763778-589F-4D04-A787-D0B7438B3461}" type="pres">
      <dgm:prSet presAssocID="{CA6B81ED-71EE-4A0E-A491-DDAD5C2A383E}" presName="arrow" presStyleLbl="bgShp" presStyleIdx="0" presStyleCnt="1"/>
      <dgm:spPr/>
    </dgm:pt>
    <dgm:pt modelId="{64DF50C4-3AB9-4124-B037-8FDBA6FBD855}" type="pres">
      <dgm:prSet presAssocID="{CA6B81ED-71EE-4A0E-A491-DDAD5C2A383E}" presName="linearProcess" presStyleCnt="0"/>
      <dgm:spPr/>
    </dgm:pt>
    <dgm:pt modelId="{A50CADD3-6B67-421D-BC64-600A4C2879D3}" type="pres">
      <dgm:prSet presAssocID="{0FB1F793-9ED0-474F-8914-E2A42D22771A}" presName="textNode" presStyleLbl="node1" presStyleIdx="0" presStyleCnt="4">
        <dgm:presLayoutVars>
          <dgm:bulletEnabled val="1"/>
        </dgm:presLayoutVars>
      </dgm:prSet>
      <dgm:spPr/>
    </dgm:pt>
    <dgm:pt modelId="{8903ACB3-7879-4E81-9EFF-2365A67400F3}" type="pres">
      <dgm:prSet presAssocID="{7E5471A7-DDB6-4073-B4C7-6A1AC94F10B7}" presName="sibTrans" presStyleCnt="0"/>
      <dgm:spPr/>
    </dgm:pt>
    <dgm:pt modelId="{B842ED1C-2802-4C75-B46C-14BA8010289E}" type="pres">
      <dgm:prSet presAssocID="{6203CA63-244E-4C0A-B406-9152AEF3ADBA}" presName="textNode" presStyleLbl="node1" presStyleIdx="1" presStyleCnt="4">
        <dgm:presLayoutVars>
          <dgm:bulletEnabled val="1"/>
        </dgm:presLayoutVars>
      </dgm:prSet>
      <dgm:spPr/>
    </dgm:pt>
    <dgm:pt modelId="{6BC119D7-D9CE-4B37-8826-B60FDD3684F3}" type="pres">
      <dgm:prSet presAssocID="{80E2B4BC-5252-47F1-A2F1-67A247CD9C5B}" presName="sibTrans" presStyleCnt="0"/>
      <dgm:spPr/>
    </dgm:pt>
    <dgm:pt modelId="{14856178-8997-4D7B-B5B5-A9CCF67B3128}" type="pres">
      <dgm:prSet presAssocID="{B6FE8C1E-DCE4-4848-93A0-C68875FFFE63}" presName="textNode" presStyleLbl="node1" presStyleIdx="2" presStyleCnt="4">
        <dgm:presLayoutVars>
          <dgm:bulletEnabled val="1"/>
        </dgm:presLayoutVars>
      </dgm:prSet>
      <dgm:spPr/>
    </dgm:pt>
    <dgm:pt modelId="{B67F684C-A4C6-4834-9DCB-6C1BDEB3FCD6}" type="pres">
      <dgm:prSet presAssocID="{DCEF9F54-DF8D-4149-B1F4-D780A7D50169}" presName="sibTrans" presStyleCnt="0"/>
      <dgm:spPr/>
    </dgm:pt>
    <dgm:pt modelId="{38E1B021-38EC-4D03-BCDB-78F644BB167A}" type="pres">
      <dgm:prSet presAssocID="{8CA4E924-1A39-4DCE-95DE-8352802FA82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9CBC618-7687-4041-9506-1C182601C9C3}" srcId="{CA6B81ED-71EE-4A0E-A491-DDAD5C2A383E}" destId="{B6FE8C1E-DCE4-4848-93A0-C68875FFFE63}" srcOrd="2" destOrd="0" parTransId="{E27F42EA-2B23-44FF-826E-F4391E4FD749}" sibTransId="{DCEF9F54-DF8D-4149-B1F4-D780A7D50169}"/>
    <dgm:cxn modelId="{B4FAC11F-1859-48BE-B97A-6BFAC4D0D12D}" srcId="{CA6B81ED-71EE-4A0E-A491-DDAD5C2A383E}" destId="{8CA4E924-1A39-4DCE-95DE-8352802FA820}" srcOrd="3" destOrd="0" parTransId="{D2E67A8D-4830-448F-816D-0E597ABDEC4F}" sibTransId="{C796CDAA-3EB3-4330-BB06-C78EC10F43AE}"/>
    <dgm:cxn modelId="{0DCC962D-63DB-4C14-9836-BEEC025EBC3D}" type="presOf" srcId="{8CA4E924-1A39-4DCE-95DE-8352802FA820}" destId="{38E1B021-38EC-4D03-BCDB-78F644BB167A}" srcOrd="0" destOrd="0" presId="urn:microsoft.com/office/officeart/2005/8/layout/hProcess9"/>
    <dgm:cxn modelId="{B8BE2732-4D34-4031-B63E-A85E2B878BE6}" srcId="{8CA4E924-1A39-4DCE-95DE-8352802FA820}" destId="{A8599B42-2EAF-41AC-8751-27E6BF34880E}" srcOrd="0" destOrd="0" parTransId="{AC061A8E-DD5E-479A-B2C7-3625DC1BA093}" sibTransId="{5CF34144-A269-4601-8012-FD8C93906DBA}"/>
    <dgm:cxn modelId="{8EACC338-2421-40E0-8416-64E881BF9D03}" type="presOf" srcId="{1E8E972F-0F10-4E9A-B86A-21ED20497F06}" destId="{B842ED1C-2802-4C75-B46C-14BA8010289E}" srcOrd="0" destOrd="1" presId="urn:microsoft.com/office/officeart/2005/8/layout/hProcess9"/>
    <dgm:cxn modelId="{EF57823A-9A54-44F5-B189-2E55756F372F}" type="presOf" srcId="{CA6B81ED-71EE-4A0E-A491-DDAD5C2A383E}" destId="{59415FD3-1126-4A53-903D-0152A436AF9D}" srcOrd="0" destOrd="0" presId="urn:microsoft.com/office/officeart/2005/8/layout/hProcess9"/>
    <dgm:cxn modelId="{59737C3B-5D50-4200-98FB-D86DF71E0A29}" type="presOf" srcId="{D2FE1205-3317-45BB-81DB-8B7B93A4F320}" destId="{A50CADD3-6B67-421D-BC64-600A4C2879D3}" srcOrd="0" destOrd="1" presId="urn:microsoft.com/office/officeart/2005/8/layout/hProcess9"/>
    <dgm:cxn modelId="{72BD774D-728D-45E7-B2F3-C63D31452427}" type="presOf" srcId="{A8599B42-2EAF-41AC-8751-27E6BF34880E}" destId="{38E1B021-38EC-4D03-BCDB-78F644BB167A}" srcOrd="0" destOrd="1" presId="urn:microsoft.com/office/officeart/2005/8/layout/hProcess9"/>
    <dgm:cxn modelId="{75F6214F-5557-47BF-9A54-02505409A1B8}" type="presOf" srcId="{6203CA63-244E-4C0A-B406-9152AEF3ADBA}" destId="{B842ED1C-2802-4C75-B46C-14BA8010289E}" srcOrd="0" destOrd="0" presId="urn:microsoft.com/office/officeart/2005/8/layout/hProcess9"/>
    <dgm:cxn modelId="{ED8AF76F-E235-4E36-B774-D2E6A62CAACA}" type="presOf" srcId="{B6FE8C1E-DCE4-4848-93A0-C68875FFFE63}" destId="{14856178-8997-4D7B-B5B5-A9CCF67B3128}" srcOrd="0" destOrd="0" presId="urn:microsoft.com/office/officeart/2005/8/layout/hProcess9"/>
    <dgm:cxn modelId="{C3C11C9F-20BC-4755-888D-1E74693A11D8}" srcId="{B6FE8C1E-DCE4-4848-93A0-C68875FFFE63}" destId="{10556E06-3B12-4168-94F2-A0C1E152CC32}" srcOrd="0" destOrd="0" parTransId="{D2653288-E1C8-4EC6-9172-C43756D5A869}" sibTransId="{966D9825-3A82-4B22-8F99-9D00E5F3A905}"/>
    <dgm:cxn modelId="{4270F5C2-C64B-402B-9713-2B1192664666}" srcId="{0FB1F793-9ED0-474F-8914-E2A42D22771A}" destId="{D2FE1205-3317-45BB-81DB-8B7B93A4F320}" srcOrd="0" destOrd="0" parTransId="{E7D6644D-97F7-4D0A-B90F-20EDF16E377B}" sibTransId="{406B43BF-5D24-4BD0-8AF6-BA6F22151E92}"/>
    <dgm:cxn modelId="{796912D7-82CB-41D8-81FD-6D18EBFF5601}" type="presOf" srcId="{10556E06-3B12-4168-94F2-A0C1E152CC32}" destId="{14856178-8997-4D7B-B5B5-A9CCF67B3128}" srcOrd="0" destOrd="1" presId="urn:microsoft.com/office/officeart/2005/8/layout/hProcess9"/>
    <dgm:cxn modelId="{C9F7E3E3-08F0-4A27-98D8-4F1BB7304DD2}" srcId="{6203CA63-244E-4C0A-B406-9152AEF3ADBA}" destId="{1E8E972F-0F10-4E9A-B86A-21ED20497F06}" srcOrd="0" destOrd="0" parTransId="{B13979E4-6AF8-40E3-A1A4-83E0D7FAE746}" sibTransId="{1914EFC3-6B56-49EC-8020-785A2CEB86D7}"/>
    <dgm:cxn modelId="{298D57ED-2063-493C-8B89-686A2B96C28B}" type="presOf" srcId="{0FB1F793-9ED0-474F-8914-E2A42D22771A}" destId="{A50CADD3-6B67-421D-BC64-600A4C2879D3}" srcOrd="0" destOrd="0" presId="urn:microsoft.com/office/officeart/2005/8/layout/hProcess9"/>
    <dgm:cxn modelId="{347A98F6-C861-43E9-8CBD-89B1061DAF52}" srcId="{CA6B81ED-71EE-4A0E-A491-DDAD5C2A383E}" destId="{0FB1F793-9ED0-474F-8914-E2A42D22771A}" srcOrd="0" destOrd="0" parTransId="{CCACF43A-94BC-42C9-AC76-FCA69C86E1B6}" sibTransId="{7E5471A7-DDB6-4073-B4C7-6A1AC94F10B7}"/>
    <dgm:cxn modelId="{7D29F5FB-080E-4049-B804-15646B9454A2}" srcId="{CA6B81ED-71EE-4A0E-A491-DDAD5C2A383E}" destId="{6203CA63-244E-4C0A-B406-9152AEF3ADBA}" srcOrd="1" destOrd="0" parTransId="{BBF5DBCF-499D-48F4-8C37-18167429BA9B}" sibTransId="{80E2B4BC-5252-47F1-A2F1-67A247CD9C5B}"/>
    <dgm:cxn modelId="{8377926F-ED93-4728-ACC0-11D2681F0EED}" type="presParOf" srcId="{59415FD3-1126-4A53-903D-0152A436AF9D}" destId="{FA763778-589F-4D04-A787-D0B7438B3461}" srcOrd="0" destOrd="0" presId="urn:microsoft.com/office/officeart/2005/8/layout/hProcess9"/>
    <dgm:cxn modelId="{547B14EE-6A12-43E0-B3CB-8A6AA28CA4BB}" type="presParOf" srcId="{59415FD3-1126-4A53-903D-0152A436AF9D}" destId="{64DF50C4-3AB9-4124-B037-8FDBA6FBD855}" srcOrd="1" destOrd="0" presId="urn:microsoft.com/office/officeart/2005/8/layout/hProcess9"/>
    <dgm:cxn modelId="{4792E9D1-8803-468E-985B-C5CEB8CEF76C}" type="presParOf" srcId="{64DF50C4-3AB9-4124-B037-8FDBA6FBD855}" destId="{A50CADD3-6B67-421D-BC64-600A4C2879D3}" srcOrd="0" destOrd="0" presId="urn:microsoft.com/office/officeart/2005/8/layout/hProcess9"/>
    <dgm:cxn modelId="{3EBD0021-C004-4818-A709-81F49586A2A1}" type="presParOf" srcId="{64DF50C4-3AB9-4124-B037-8FDBA6FBD855}" destId="{8903ACB3-7879-4E81-9EFF-2365A67400F3}" srcOrd="1" destOrd="0" presId="urn:microsoft.com/office/officeart/2005/8/layout/hProcess9"/>
    <dgm:cxn modelId="{6486B08E-259F-4D9D-BF76-9F480EEC88BC}" type="presParOf" srcId="{64DF50C4-3AB9-4124-B037-8FDBA6FBD855}" destId="{B842ED1C-2802-4C75-B46C-14BA8010289E}" srcOrd="2" destOrd="0" presId="urn:microsoft.com/office/officeart/2005/8/layout/hProcess9"/>
    <dgm:cxn modelId="{D5941EE5-F983-4724-81EF-0D04571C6431}" type="presParOf" srcId="{64DF50C4-3AB9-4124-B037-8FDBA6FBD855}" destId="{6BC119D7-D9CE-4B37-8826-B60FDD3684F3}" srcOrd="3" destOrd="0" presId="urn:microsoft.com/office/officeart/2005/8/layout/hProcess9"/>
    <dgm:cxn modelId="{2566C217-E166-4AA8-9750-46E44C101F6A}" type="presParOf" srcId="{64DF50C4-3AB9-4124-B037-8FDBA6FBD855}" destId="{14856178-8997-4D7B-B5B5-A9CCF67B3128}" srcOrd="4" destOrd="0" presId="urn:microsoft.com/office/officeart/2005/8/layout/hProcess9"/>
    <dgm:cxn modelId="{DAC92C8A-FA61-4284-9BA5-E4169820FF38}" type="presParOf" srcId="{64DF50C4-3AB9-4124-B037-8FDBA6FBD855}" destId="{B67F684C-A4C6-4834-9DCB-6C1BDEB3FCD6}" srcOrd="5" destOrd="0" presId="urn:microsoft.com/office/officeart/2005/8/layout/hProcess9"/>
    <dgm:cxn modelId="{D38ED1B4-9C41-495D-8B63-259DE3726918}" type="presParOf" srcId="{64DF50C4-3AB9-4124-B037-8FDBA6FBD855}" destId="{38E1B021-38EC-4D03-BCDB-78F644BB167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63778-589F-4D04-A787-D0B7438B3461}">
      <dsp:nvSpPr>
        <dsp:cNvPr id="0" name=""/>
        <dsp:cNvSpPr/>
      </dsp:nvSpPr>
      <dsp:spPr>
        <a:xfrm>
          <a:off x="885547" y="0"/>
          <a:ext cx="10036205" cy="48857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CADD3-6B67-421D-BC64-600A4C2879D3}">
      <dsp:nvSpPr>
        <dsp:cNvPr id="0" name=""/>
        <dsp:cNvSpPr/>
      </dsp:nvSpPr>
      <dsp:spPr>
        <a:xfrm>
          <a:off x="5909" y="1465720"/>
          <a:ext cx="2842284" cy="1954294"/>
        </a:xfrm>
        <a:prstGeom prst="roundRect">
          <a:avLst/>
        </a:prstGeom>
        <a:solidFill>
          <a:srgbClr val="3A7D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Lexend" pitchFamily="2" charset="0"/>
            </a:rPr>
            <a:t>RCP 2.6 Low Emissions Scenario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Lexend" pitchFamily="2" charset="0"/>
            </a:rPr>
            <a:t>RCP 2.6 represents a pathway where greenhouse gas emissions are strongly reduced, resulting in a best estimate global average temperature rise of 1.6°C by 2100 compared to the preindustrial period.</a:t>
          </a:r>
        </a:p>
      </dsp:txBody>
      <dsp:txXfrm>
        <a:off x="101310" y="1561121"/>
        <a:ext cx="2651482" cy="1763492"/>
      </dsp:txXfrm>
    </dsp:sp>
    <dsp:sp modelId="{B842ED1C-2802-4C75-B46C-14BA8010289E}">
      <dsp:nvSpPr>
        <dsp:cNvPr id="0" name=""/>
        <dsp:cNvSpPr/>
      </dsp:nvSpPr>
      <dsp:spPr>
        <a:xfrm>
          <a:off x="2990308" y="1465720"/>
          <a:ext cx="2842284" cy="1954294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Lexend" pitchFamily="2" charset="0"/>
            </a:rPr>
            <a:t>RCP 4.5 Moderate Stabilization Scenario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Lexend" pitchFamily="2" charset="0"/>
            </a:rPr>
            <a:t>RCP 4.5 is a stabilization scenario. It </a:t>
          </a:r>
          <a:r>
            <a:rPr lang="en-GB" sz="1100" b="0" i="0" kern="1200" dirty="0">
              <a:latin typeface="Lexend" pitchFamily="2" charset="0"/>
            </a:rPr>
            <a:t>is described by IPCC as a moderate scenario in which emissions peak around 2040 and then decline.</a:t>
          </a:r>
          <a:r>
            <a:rPr lang="en-GB" sz="1100" kern="1200" dirty="0">
              <a:latin typeface="Lexend" pitchFamily="2" charset="0"/>
            </a:rPr>
            <a:t>  The scenario represents a best estimate global average temperature rise of 2.4°C by 2100.</a:t>
          </a:r>
        </a:p>
      </dsp:txBody>
      <dsp:txXfrm>
        <a:off x="3085709" y="1561121"/>
        <a:ext cx="2651482" cy="1763492"/>
      </dsp:txXfrm>
    </dsp:sp>
    <dsp:sp modelId="{14856178-8997-4D7B-B5B5-A9CCF67B3128}">
      <dsp:nvSpPr>
        <dsp:cNvPr id="0" name=""/>
        <dsp:cNvSpPr/>
      </dsp:nvSpPr>
      <dsp:spPr>
        <a:xfrm>
          <a:off x="5974707" y="1465720"/>
          <a:ext cx="2842284" cy="195429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Lexend" pitchFamily="2" charset="0"/>
            </a:rPr>
            <a:t>RCP 6.0 Stabilization Scenario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>
              <a:latin typeface="Lexend" pitchFamily="2" charset="0"/>
            </a:rPr>
            <a:t>The RCP 6.0 is another stabilization scenario which uses a high greenhouse gas emission rate. </a:t>
          </a:r>
          <a:r>
            <a:rPr lang="en-GB" sz="1100" kern="1200" dirty="0">
              <a:latin typeface="Lexend" pitchFamily="2" charset="0"/>
            </a:rPr>
            <a:t>This scenario represents a best estimate global average temperature rise of 2.8°C by 2100.</a:t>
          </a:r>
        </a:p>
      </dsp:txBody>
      <dsp:txXfrm>
        <a:off x="6070108" y="1561121"/>
        <a:ext cx="2651482" cy="1763492"/>
      </dsp:txXfrm>
    </dsp:sp>
    <dsp:sp modelId="{38E1B021-38EC-4D03-BCDB-78F644BB167A}">
      <dsp:nvSpPr>
        <dsp:cNvPr id="0" name=""/>
        <dsp:cNvSpPr/>
      </dsp:nvSpPr>
      <dsp:spPr>
        <a:xfrm>
          <a:off x="8959106" y="1465720"/>
          <a:ext cx="2842284" cy="1954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Lexend" pitchFamily="2" charset="0"/>
            </a:rPr>
            <a:t>RCP 8.5 High Emissions Scenario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>
              <a:latin typeface="Lexend" pitchFamily="2" charset="0"/>
            </a:rPr>
            <a:t>RCP 8.5 is a pathway where greenhouse gas emissions continue to grow unmitigated, leading to a best estimate global average temperature rise of 4.3°C by 2100.</a:t>
          </a:r>
          <a:endParaRPr lang="en-GB" sz="1100" kern="1200" dirty="0">
            <a:latin typeface="Lexend" pitchFamily="2" charset="0"/>
          </a:endParaRPr>
        </a:p>
      </dsp:txBody>
      <dsp:txXfrm>
        <a:off x="9054507" y="1561121"/>
        <a:ext cx="2651482" cy="1763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EACA-E7A7-4983-A3AC-7F6D215EA181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0567-32D7-4C6B-A64F-CFCFF718C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14/06/2024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31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3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14/06/2024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1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5830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0846-5969-4CBF-ACE6-14C5E9B07FE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pos="7339" userDrawn="1">
          <p15:clr>
            <a:srgbClr val="F26B43"/>
          </p15:clr>
        </p15:guide>
        <p15:guide id="16" orient="horz" userDrawn="1">
          <p15:clr>
            <a:srgbClr val="F26B43"/>
          </p15:clr>
        </p15:guide>
        <p15:guide id="17" orient="horz" pos="4320" userDrawn="1">
          <p15:clr>
            <a:srgbClr val="F26B43"/>
          </p15:clr>
        </p15:guide>
        <p15:guide id="18" orient="horz" pos="408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  <p15:guide id="20" orient="horz" pos="997" userDrawn="1">
          <p15:clr>
            <a:srgbClr val="F26B43"/>
          </p15:clr>
        </p15:guide>
        <p15:guide id="21" orient="horz" pos="1174" userDrawn="1">
          <p15:clr>
            <a:srgbClr val="F26B43"/>
          </p15:clr>
        </p15:guide>
        <p15:guide id="22" orient="horz" pos="3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climateprojections-ui.metoffice.gov.uk/ui/hom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climateprojections-ui.metoffice.gov.uk/ui/hom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climateprojections-ui.metoffice.gov.uk/ui/hom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climateprojections-ui.metoffice.gov.uk/ui/home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0584-011-0148-z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metoffice.gov.uk/binaries/content/assets/metofficegovuk/pdf/research/ukcp/ukcp18-guidance---representative-concentration-pathways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hyperlink" Target="https://ukclimateprojections-ui.metoffice.gov.uk/ui/home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6CE-A7CC-C309-0505-8AA4BBC46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1944000"/>
            <a:ext cx="11060121" cy="162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Essex climate and weather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1EAF-FF00-4D7C-24FF-841947A70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789606"/>
            <a:ext cx="11060372" cy="1080000"/>
          </a:xfrm>
        </p:spPr>
        <p:txBody>
          <a:bodyPr/>
          <a:lstStyle/>
          <a:p>
            <a:r>
              <a:rPr lang="en-GB" sz="2800" dirty="0">
                <a:latin typeface="Lexend" pitchFamily="2" charset="0"/>
              </a:rPr>
              <a:t>Historic and projected temperature and rainfall data and visualisations in Essex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40775-5A11-7C34-2DB5-367FE9D0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49" y="5220000"/>
            <a:ext cx="3280429" cy="365125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72668-6C48-7F1E-777F-5A6530DFD2CA}"/>
              </a:ext>
            </a:extLst>
          </p:cNvPr>
          <p:cNvSpPr txBox="1"/>
          <p:nvPr/>
        </p:nvSpPr>
        <p:spPr>
          <a:xfrm>
            <a:off x="9321719" y="6362700"/>
            <a:ext cx="3644921" cy="495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2000" b="1" dirty="0">
                <a:solidFill>
                  <a:schemeClr val="bg1"/>
                </a:solidFill>
                <a:latin typeface="Lexend" pitchFamily="2" charset="0"/>
                <a:ea typeface="+mj-ea"/>
                <a:cs typeface="+mj-cs"/>
              </a:rPr>
              <a:t>DATA</a:t>
            </a:r>
            <a:r>
              <a:rPr lang="en-GB" sz="1500" dirty="0">
                <a:solidFill>
                  <a:schemeClr val="bg1"/>
                </a:solidFill>
                <a:latin typeface="Lexend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Lexend" pitchFamily="2" charset="0"/>
                <a:ea typeface="+mj-ea"/>
                <a:cs typeface="+mj-cs"/>
              </a:rPr>
              <a:t>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23888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338-9120-84FA-33CB-F56BE66E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4"/>
            <a:ext cx="5389744" cy="1037381"/>
          </a:xfrm>
        </p:spPr>
        <p:txBody>
          <a:bodyPr/>
          <a:lstStyle/>
          <a:p>
            <a:r>
              <a:rPr lang="en-GB" sz="3200" dirty="0">
                <a:latin typeface="Lexend" pitchFamily="2" charset="0"/>
              </a:rPr>
              <a:t>Historic maximum 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A81B0-32D3-6B68-031C-48D3C629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" y="1502240"/>
            <a:ext cx="5389744" cy="431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342BB7-5685-4C47-6452-8C357121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909" y="1363930"/>
            <a:ext cx="5302799" cy="41301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latin typeface="Lexend" pitchFamily="2" charset="0"/>
              </a:rPr>
              <a:t>The </a:t>
            </a:r>
            <a:r>
              <a:rPr lang="en-GB" sz="1800" dirty="0">
                <a:latin typeface="Lexend" pitchFamily="2" charset="0"/>
              </a:rPr>
              <a:t>highest maximum daily temperature </a:t>
            </a:r>
            <a:r>
              <a:rPr lang="en-GB" sz="1800" b="0" dirty="0">
                <a:latin typeface="Lexend" pitchFamily="2" charset="0"/>
              </a:rPr>
              <a:t>observed occurred in </a:t>
            </a:r>
            <a:r>
              <a:rPr lang="en-GB" sz="1800" dirty="0">
                <a:latin typeface="Lexend" pitchFamily="2" charset="0"/>
              </a:rPr>
              <a:t>2019, at 36.19651 degrees Celsius.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1800" b="0" dirty="0">
              <a:latin typeface="Lexend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latin typeface="Lexend" pitchFamily="2" charset="0"/>
              </a:rPr>
              <a:t>The </a:t>
            </a:r>
            <a:r>
              <a:rPr lang="en-GB" sz="1800" dirty="0">
                <a:latin typeface="Lexend" pitchFamily="2" charset="0"/>
              </a:rPr>
              <a:t>2010s has the highest mean maximum daily temperature at 31.96895 degrees Celsius</a:t>
            </a:r>
            <a:r>
              <a:rPr lang="en-GB" sz="1800" b="0" dirty="0">
                <a:latin typeface="Lexend" pitchFamily="2" charset="0"/>
              </a:rPr>
              <a:t>, which is more than 5 degrees higher than the 1960s (26.33839 degrees Celsius).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F3A2F-DB47-785E-8230-C948EEC80FE1}"/>
              </a:ext>
            </a:extLst>
          </p:cNvPr>
          <p:cNvSpPr txBox="1"/>
          <p:nvPr/>
        </p:nvSpPr>
        <p:spPr>
          <a:xfrm>
            <a:off x="6465454" y="6483927"/>
            <a:ext cx="4110181" cy="186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200" dirty="0">
                <a:latin typeface="Lexend" pitchFamily="2" charset="0"/>
              </a:rPr>
              <a:t>Data Source: </a:t>
            </a:r>
            <a:r>
              <a:rPr lang="en-GB" sz="1200" dirty="0">
                <a:latin typeface="Lexend" pitchFamily="2" charset="0"/>
                <a:hlinkClick r:id="rId3"/>
              </a:rPr>
              <a:t>Met Office Hadley Centre | UKCP</a:t>
            </a:r>
            <a:endParaRPr lang="en-GB" sz="12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9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338-9120-84FA-33CB-F56BE66E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4"/>
            <a:ext cx="5302800" cy="1075401"/>
          </a:xfrm>
        </p:spPr>
        <p:txBody>
          <a:bodyPr/>
          <a:lstStyle/>
          <a:p>
            <a:r>
              <a:rPr lang="en-GB" sz="3200" dirty="0">
                <a:latin typeface="Lexend" pitchFamily="2" charset="0"/>
              </a:rPr>
              <a:t>Historic precipitation 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84A78-824C-9622-5B0F-3EF4364F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6" y="1452185"/>
            <a:ext cx="5161646" cy="47927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AB4C9-1DC2-AAD9-E977-B5DE0F72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2" y="2535866"/>
            <a:ext cx="5432021" cy="17862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Lexend" pitchFamily="2" charset="0"/>
              </a:rPr>
              <a:t>2018 had the highest number of consecutive dry days </a:t>
            </a:r>
            <a:r>
              <a:rPr lang="en-GB" sz="1800" b="0" dirty="0">
                <a:latin typeface="Lexend" pitchFamily="2" charset="0"/>
              </a:rPr>
              <a:t>(when daily precipitation is less than 0.1mm) </a:t>
            </a:r>
            <a:r>
              <a:rPr lang="en-GB" sz="1800" dirty="0">
                <a:latin typeface="Lexend" pitchFamily="2" charset="0"/>
              </a:rPr>
              <a:t>at 37 days.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latin typeface="Lexend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latin typeface="Lexend" pitchFamily="2" charset="0"/>
              </a:rPr>
              <a:t>This is 10 days more than the next highest, which happened in 1989.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C704D-3253-68E8-4FF5-0C48E8390758}"/>
              </a:ext>
            </a:extLst>
          </p:cNvPr>
          <p:cNvSpPr txBox="1"/>
          <p:nvPr/>
        </p:nvSpPr>
        <p:spPr>
          <a:xfrm>
            <a:off x="6465454" y="6483927"/>
            <a:ext cx="4110181" cy="186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200" dirty="0">
                <a:latin typeface="Lexend" pitchFamily="2" charset="0"/>
              </a:rPr>
              <a:t>Data Source: </a:t>
            </a:r>
            <a:r>
              <a:rPr lang="en-GB" sz="1200" dirty="0">
                <a:latin typeface="Lexend" pitchFamily="2" charset="0"/>
                <a:hlinkClick r:id="rId3"/>
              </a:rPr>
              <a:t>Met Office Hadley Centre | UKCP</a:t>
            </a:r>
            <a:endParaRPr lang="en-GB" sz="12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3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A51D-2AA9-B186-DB30-71770E174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6875784" cy="162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Projected climate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3107D-4296-F54C-AB2A-120104D4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11045698" cy="108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Future projected temperature and rainfall data</a:t>
            </a:r>
          </a:p>
        </p:txBody>
      </p:sp>
    </p:spTree>
    <p:extLst>
      <p:ext uri="{BB962C8B-B14F-4D97-AF65-F5344CB8AC3E}">
        <p14:creationId xmlns:p14="http://schemas.microsoft.com/office/powerpoint/2010/main" val="43310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338-9120-84FA-33CB-F56BE66E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4"/>
            <a:ext cx="5302800" cy="1118371"/>
          </a:xfrm>
        </p:spPr>
        <p:txBody>
          <a:bodyPr/>
          <a:lstStyle/>
          <a:p>
            <a:r>
              <a:rPr lang="en-GB" sz="3200" dirty="0">
                <a:latin typeface="Lexend" pitchFamily="2" charset="0"/>
              </a:rPr>
              <a:t>Projected maximum temperature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17A50-4D2D-1108-412A-C1277C6FFF4E}"/>
              </a:ext>
            </a:extLst>
          </p:cNvPr>
          <p:cNvSpPr txBox="1"/>
          <p:nvPr/>
        </p:nvSpPr>
        <p:spPr>
          <a:xfrm>
            <a:off x="6391361" y="797510"/>
            <a:ext cx="51924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2"/>
                </a:solidFill>
                <a:latin typeface="Lexend" pitchFamily="2" charset="0"/>
              </a:rPr>
              <a:t>Assuming continued increases in greenhouse gas emissions under a </a:t>
            </a: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high RCP8.5 emissions or “business as usual” scenario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, Essex can expect a continued upward trend in temperatures, as well as generally…</a:t>
            </a:r>
          </a:p>
          <a:p>
            <a:endParaRPr lang="en-GB" sz="1600" b="0" dirty="0">
              <a:solidFill>
                <a:schemeClr val="tx2"/>
              </a:solidFill>
              <a:latin typeface="Lexend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Hotter summers</a:t>
            </a:r>
          </a:p>
          <a:p>
            <a:pPr marL="742950" lvl="1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12 Models: 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The highest projected maximum temperature is </a:t>
            </a: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47.28 degrees Celsius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, which is expected to occur by July 2082.</a:t>
            </a:r>
          </a:p>
          <a:p>
            <a:pPr marL="742950" lvl="1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Ensemble mean: 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the highest projected maximum temperature is </a:t>
            </a: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41.74 degrees Celsius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, which is projected to happen by 2087. </a:t>
            </a:r>
          </a:p>
          <a:p>
            <a:endParaRPr lang="en-GB" sz="1600" dirty="0">
              <a:solidFill>
                <a:schemeClr val="tx2"/>
              </a:solidFill>
              <a:latin typeface="Lexend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Warmer winters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Daily maximum temperatures in the Winter period </a:t>
            </a:r>
            <a:r>
              <a:rPr lang="en-GB" sz="1600" dirty="0">
                <a:solidFill>
                  <a:schemeClr val="tx2"/>
                </a:solidFill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daily could reach as high as </a:t>
            </a:r>
            <a:r>
              <a:rPr lang="en-GB" sz="1600" b="1" dirty="0">
                <a:solidFill>
                  <a:schemeClr val="tx2"/>
                </a:solidFill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 degrees Celsius by 2070</a:t>
            </a:r>
            <a:r>
              <a:rPr lang="en-GB" sz="1600" b="1" dirty="0">
                <a:solidFill>
                  <a:schemeClr val="tx2"/>
                </a:solidFill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chemeClr val="tx2"/>
              </a:solidFill>
              <a:effectLst/>
              <a:latin typeface="Lexen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87168-A5B8-A840-4964-47B15FA3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9" y="1666195"/>
            <a:ext cx="5339715" cy="48101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FED77-E293-04C8-C763-4D283D8C1E50}"/>
              </a:ext>
            </a:extLst>
          </p:cNvPr>
          <p:cNvSpPr txBox="1"/>
          <p:nvPr/>
        </p:nvSpPr>
        <p:spPr>
          <a:xfrm>
            <a:off x="6465454" y="6483927"/>
            <a:ext cx="4110181" cy="186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200" dirty="0">
                <a:latin typeface="Lexend" pitchFamily="2" charset="0"/>
              </a:rPr>
              <a:t>Data Source: </a:t>
            </a:r>
            <a:r>
              <a:rPr lang="en-GB" sz="1200" dirty="0">
                <a:latin typeface="Lexend" pitchFamily="2" charset="0"/>
                <a:hlinkClick r:id="rId3"/>
              </a:rPr>
              <a:t>Met Office Hadley Centre | UKCP</a:t>
            </a:r>
            <a:endParaRPr lang="en-GB" sz="12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4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338-9120-84FA-33CB-F56BE66E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4"/>
            <a:ext cx="5302800" cy="1118371"/>
          </a:xfrm>
        </p:spPr>
        <p:txBody>
          <a:bodyPr/>
          <a:lstStyle/>
          <a:p>
            <a:r>
              <a:rPr lang="en-GB" sz="3200" dirty="0">
                <a:latin typeface="Lexend" pitchFamily="2" charset="0"/>
              </a:rPr>
              <a:t>Projected rainfall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DC499-BC03-0CCA-A6AA-9137C6F38B06}"/>
              </a:ext>
            </a:extLst>
          </p:cNvPr>
          <p:cNvSpPr txBox="1"/>
          <p:nvPr/>
        </p:nvSpPr>
        <p:spPr>
          <a:xfrm>
            <a:off x="6188364" y="1087580"/>
            <a:ext cx="5717309" cy="5163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0" dirty="0">
                <a:solidFill>
                  <a:schemeClr val="tx2"/>
                </a:solidFill>
                <a:latin typeface="Lexend" pitchFamily="2" charset="0"/>
              </a:rPr>
              <a:t>Assuming continued increases in greenhouse gas emissions under a </a:t>
            </a: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high RCP8.5 emissions or “business as usual” scenario</a:t>
            </a: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, Essex can expect… </a:t>
            </a:r>
            <a:endParaRPr lang="en-GB" sz="1600" b="0" dirty="0">
              <a:solidFill>
                <a:schemeClr val="tx2"/>
              </a:solidFill>
              <a:latin typeface="Lexend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Drier summers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According to the LTA 1991-2020 summertime rainfall ranged from a low of 48.0mm in July to 56.4mm in August. 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The projected LTA rainfall in 2051-2080 is expected to fall significantly in the summer months to as low as 22.1mm in August. </a:t>
            </a:r>
          </a:p>
          <a:p>
            <a:pPr marL="742950" lvl="1" indent="-285750">
              <a:buFontTx/>
              <a:buChar char="-"/>
            </a:pPr>
            <a:endParaRPr lang="en-GB" sz="1600" dirty="0">
              <a:solidFill>
                <a:schemeClr val="tx2"/>
              </a:solidFill>
              <a:latin typeface="Lexend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  <a:latin typeface="Lexend" pitchFamily="2" charset="0"/>
              </a:rPr>
              <a:t>Wetter winters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Lexend" pitchFamily="2" charset="0"/>
              </a:rPr>
              <a:t>The projected LTA rainfall in 2051-2080 is as much as 87mm in January (87.5mm) and December (87.8mm). This is 30mm more than January (53.3mm) and December (57.1mm) in the 1991-2020 LTA.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38DAF7B-4EA8-68C7-041C-2FB84A5F9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643"/>
              </p:ext>
            </p:extLst>
          </p:nvPr>
        </p:nvGraphicFramePr>
        <p:xfrm>
          <a:off x="192350" y="823601"/>
          <a:ext cx="5451068" cy="5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5E9F56-1E4E-0E0C-4A9B-86724D260B4F}"/>
              </a:ext>
            </a:extLst>
          </p:cNvPr>
          <p:cNvSpPr txBox="1"/>
          <p:nvPr/>
        </p:nvSpPr>
        <p:spPr>
          <a:xfrm>
            <a:off x="6465454" y="6483927"/>
            <a:ext cx="4110181" cy="186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200" dirty="0">
                <a:latin typeface="Lexend" pitchFamily="2" charset="0"/>
              </a:rPr>
              <a:t>Data Source: </a:t>
            </a:r>
            <a:r>
              <a:rPr lang="en-GB" sz="1200" dirty="0">
                <a:latin typeface="Lexend" pitchFamily="2" charset="0"/>
                <a:hlinkClick r:id="rId3"/>
              </a:rPr>
              <a:t>Met Office Hadley Centre | UKCP</a:t>
            </a:r>
            <a:endParaRPr lang="en-GB" sz="12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8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C81C-7B82-1424-3BFA-D49C82BE4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Lexend" pitchFamily="2" charset="0"/>
              </a:rPr>
              <a:t>Data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00C68-6E46-C090-AE53-C292A205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11009122" cy="108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Information on the Met Office’s UK Climate Projections data</a:t>
            </a:r>
          </a:p>
        </p:txBody>
      </p:sp>
    </p:spTree>
    <p:extLst>
      <p:ext uri="{BB962C8B-B14F-4D97-AF65-F5344CB8AC3E}">
        <p14:creationId xmlns:p14="http://schemas.microsoft.com/office/powerpoint/2010/main" val="22779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D91B4-B13D-A729-51DF-F4D93856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" t="21240" r="14535" b="26357"/>
          <a:stretch/>
        </p:blipFill>
        <p:spPr>
          <a:xfrm>
            <a:off x="1093381" y="844551"/>
            <a:ext cx="10005237" cy="35938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E28131-1D42-BBD2-ED4B-82065EC93584}"/>
              </a:ext>
            </a:extLst>
          </p:cNvPr>
          <p:cNvSpPr txBox="1">
            <a:spLocks/>
          </p:cNvSpPr>
          <p:nvPr/>
        </p:nvSpPr>
        <p:spPr>
          <a:xfrm>
            <a:off x="192348" y="187915"/>
            <a:ext cx="5985167" cy="656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Lexend" pitchFamily="2" charset="0"/>
              </a:rPr>
              <a:t>The </a:t>
            </a:r>
            <a:r>
              <a:rPr lang="en-GB" sz="3600" dirty="0" err="1">
                <a:latin typeface="Lexend" pitchFamily="2" charset="0"/>
              </a:rPr>
              <a:t>HadUK</a:t>
            </a:r>
            <a:r>
              <a:rPr lang="en-GB" sz="3600" dirty="0">
                <a:latin typeface="Lexend" pitchFamily="2" charset="0"/>
              </a:rPr>
              <a:t> Grid System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8910EB-0293-1893-ED7D-6886488B7133}"/>
              </a:ext>
            </a:extLst>
          </p:cNvPr>
          <p:cNvCxnSpPr>
            <a:cxnSpLocks/>
          </p:cNvCxnSpPr>
          <p:nvPr/>
        </p:nvCxnSpPr>
        <p:spPr>
          <a:xfrm>
            <a:off x="1424763" y="4561367"/>
            <a:ext cx="933538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BAB020-7592-9172-F3D6-66AA9547F9AC}"/>
              </a:ext>
            </a:extLst>
          </p:cNvPr>
          <p:cNvSpPr txBox="1"/>
          <p:nvPr/>
        </p:nvSpPr>
        <p:spPr>
          <a:xfrm>
            <a:off x="1093381" y="4710241"/>
            <a:ext cx="1617921" cy="276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500" b="1" dirty="0">
                <a:latin typeface="Lexend" pitchFamily="2" charset="0"/>
              </a:rPr>
              <a:t>Very localised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F2976-2C61-31F5-E173-46CE049BE209}"/>
              </a:ext>
            </a:extLst>
          </p:cNvPr>
          <p:cNvSpPr txBox="1"/>
          <p:nvPr/>
        </p:nvSpPr>
        <p:spPr>
          <a:xfrm>
            <a:off x="9750057" y="4710241"/>
            <a:ext cx="1348562" cy="276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500" b="1" dirty="0">
                <a:latin typeface="Lexend" pitchFamily="2" charset="0"/>
              </a:rPr>
              <a:t>Less localised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296E7-558F-1F8A-0202-D7AB720670FD}"/>
              </a:ext>
            </a:extLst>
          </p:cNvPr>
          <p:cNvSpPr txBox="1"/>
          <p:nvPr/>
        </p:nvSpPr>
        <p:spPr>
          <a:xfrm>
            <a:off x="1093381" y="5094992"/>
            <a:ext cx="4157045" cy="1244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500" b="1" dirty="0">
                <a:latin typeface="Lexend" pitchFamily="2" charset="0"/>
              </a:rPr>
              <a:t>Note: </a:t>
            </a:r>
            <a:r>
              <a:rPr lang="en-GB" sz="1500" dirty="0">
                <a:latin typeface="Lexend" pitchFamily="2" charset="0"/>
              </a:rPr>
              <a:t>if you want local data (1km) at a daily temporal average, you will have to pull lots of datasets. 1km data is easiest to work with in a monthly, seasonal or yearly temporal average (you can drag and select the area you’d like). </a:t>
            </a:r>
          </a:p>
        </p:txBody>
      </p:sp>
    </p:spTree>
    <p:extLst>
      <p:ext uri="{BB962C8B-B14F-4D97-AF65-F5344CB8AC3E}">
        <p14:creationId xmlns:p14="http://schemas.microsoft.com/office/powerpoint/2010/main" val="391378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7D7A5F-9C37-E04F-53D9-DFDABCA2C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948" y="1317439"/>
            <a:ext cx="5526492" cy="1065091"/>
          </a:xfrm>
        </p:spPr>
        <p:txBody>
          <a:bodyPr/>
          <a:lstStyle/>
          <a:p>
            <a:r>
              <a:rPr lang="en-GB" sz="1800" dirty="0">
                <a:latin typeface="Lexend" pitchFamily="2" charset="0"/>
              </a:rPr>
              <a:t>The associated data and visualisations in this presentation use </a:t>
            </a:r>
            <a:r>
              <a:rPr lang="en-GB" sz="1800" b="0" i="0" dirty="0">
                <a:effectLst/>
                <a:latin typeface="Lexend" pitchFamily="2" charset="0"/>
              </a:rPr>
              <a:t>60km resolutions to facilitate comparison with climate projections provided by the UKCP18 project. </a:t>
            </a:r>
            <a:endParaRPr lang="en-GB" sz="1800" dirty="0">
              <a:latin typeface="Lexend" pitchFamily="2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391AE46-FBB2-B410-9BC7-63DF1FE4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48" y="252348"/>
            <a:ext cx="11625540" cy="1065091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The </a:t>
            </a:r>
            <a:r>
              <a:rPr lang="en-GB" dirty="0" err="1">
                <a:latin typeface="Lexend" pitchFamily="2" charset="0"/>
              </a:rPr>
              <a:t>HadUK</a:t>
            </a:r>
            <a:r>
              <a:rPr lang="en-GB" dirty="0">
                <a:latin typeface="Lexend" pitchFamily="2" charset="0"/>
              </a:rPr>
              <a:t> Grid System: Essex 60km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DCF173-47E5-8B23-7BB7-8E3DBE9FD4D6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12373" r="43190" b="13883"/>
          <a:stretch/>
        </p:blipFill>
        <p:spPr bwMode="auto">
          <a:xfrm>
            <a:off x="6025896" y="1057524"/>
            <a:ext cx="5879592" cy="5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36A051-68FC-430E-7363-0FF9038D0F6D}"/>
              </a:ext>
            </a:extLst>
          </p:cNvPr>
          <p:cNvSpPr txBox="1"/>
          <p:nvPr/>
        </p:nvSpPr>
        <p:spPr>
          <a:xfrm>
            <a:off x="279948" y="6020877"/>
            <a:ext cx="5526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Lexend" pitchFamily="2" charset="0"/>
              </a:rPr>
              <a:t>Met Office; Hollis, D.; McCarthy, M.; </a:t>
            </a:r>
            <a:r>
              <a:rPr lang="en-GB" sz="800" dirty="0" err="1">
                <a:latin typeface="Lexend" pitchFamily="2" charset="0"/>
              </a:rPr>
              <a:t>Kendon</a:t>
            </a:r>
            <a:r>
              <a:rPr lang="en-GB" sz="800" dirty="0">
                <a:latin typeface="Lexend" pitchFamily="2" charset="0"/>
              </a:rPr>
              <a:t>, M.; Legg, T.; Simpson, I. (2019): </a:t>
            </a:r>
            <a:r>
              <a:rPr lang="en-GB" sz="800" dirty="0" err="1">
                <a:latin typeface="Lexend" pitchFamily="2" charset="0"/>
              </a:rPr>
              <a:t>HadUK</a:t>
            </a:r>
            <a:r>
              <a:rPr lang="en-GB" sz="800" dirty="0">
                <a:latin typeface="Lexend" pitchFamily="2" charset="0"/>
              </a:rPr>
              <a:t>-Grid Gridded Climate Observations on a 60km grid over the UK, v1.0.1.0 (1862-2018). Centre for Environmental Data Analysis, 14 November 2019. doi:10.5285/75f2c9746d8245b29ad80c04a6a202fd. https://dx.doi.org/10.5285/75f2c9746d8245b29ad80c04a6a202fd</a:t>
            </a:r>
          </a:p>
        </p:txBody>
      </p:sp>
    </p:spTree>
    <p:extLst>
      <p:ext uri="{BB962C8B-B14F-4D97-AF65-F5344CB8AC3E}">
        <p14:creationId xmlns:p14="http://schemas.microsoft.com/office/powerpoint/2010/main" val="19186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338-9120-84FA-33CB-F56BE66E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8" y="187915"/>
            <a:ext cx="11672273" cy="656636"/>
          </a:xfrm>
        </p:spPr>
        <p:txBody>
          <a:bodyPr/>
          <a:lstStyle/>
          <a:p>
            <a:r>
              <a:rPr lang="en-GB" sz="3600" dirty="0">
                <a:latin typeface="Lexend" pitchFamily="2" charset="0"/>
              </a:rPr>
              <a:t>What’s on Essex Open Data?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2151CAC-F98D-63AA-AF90-EA21B962FACB}"/>
              </a:ext>
            </a:extLst>
          </p:cNvPr>
          <p:cNvSpPr txBox="1">
            <a:spLocks/>
          </p:cNvSpPr>
          <p:nvPr/>
        </p:nvSpPr>
        <p:spPr>
          <a:xfrm>
            <a:off x="349214" y="959218"/>
            <a:ext cx="5069453" cy="5537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latin typeface="Lexend" pitchFamily="2" charset="0"/>
              </a:rPr>
              <a:t>UKCP18 includes a comprehensive set of observations of weather and climate covering the UK, with </a:t>
            </a:r>
            <a:r>
              <a:rPr lang="en-GB" sz="1800" dirty="0">
                <a:latin typeface="Lexend" pitchFamily="2" charset="0"/>
              </a:rPr>
              <a:t>some the records extending back to the 1800s and projections until 2100 (sometimes even 2300). </a:t>
            </a:r>
            <a:r>
              <a:rPr lang="en-GB" sz="1800" b="0" dirty="0">
                <a:latin typeface="Lexend" pitchFamily="2" charset="0"/>
              </a:rPr>
              <a:t>Historical data is based on observations from weather stations.</a:t>
            </a:r>
          </a:p>
          <a:p>
            <a:r>
              <a:rPr lang="en-GB" sz="1800" b="0" dirty="0">
                <a:latin typeface="Lexend" pitchFamily="2" charset="0"/>
              </a:rPr>
              <a:t>Essex County Council’s Data and Analytics team have cleaned and analysed the historic and projected climate and weather data to inform ECC’s upcoming water strategy. </a:t>
            </a:r>
          </a:p>
          <a:p>
            <a:r>
              <a:rPr lang="en-GB" sz="1800" b="0" dirty="0">
                <a:latin typeface="Lexend" pitchFamily="2" charset="0"/>
              </a:rPr>
              <a:t>Examples of how the data has been used are in the upcoming slides.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GB" sz="1800" dirty="0">
                <a:latin typeface="Lexend" pitchFamily="2" charset="0"/>
              </a:rPr>
            </a:br>
            <a:endParaRPr lang="en-GB" sz="1800" dirty="0">
              <a:latin typeface="Lexend" pitchFamily="2" charset="0"/>
            </a:endParaRPr>
          </a:p>
          <a:p>
            <a:endParaRPr lang="en-GB" sz="1800" b="0" dirty="0">
              <a:latin typeface="Lexen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9ACFD-36CA-748F-637B-38272ADABF0B}"/>
              </a:ext>
            </a:extLst>
          </p:cNvPr>
          <p:cNvSpPr txBox="1"/>
          <p:nvPr/>
        </p:nvSpPr>
        <p:spPr>
          <a:xfrm>
            <a:off x="6231465" y="959218"/>
            <a:ext cx="56331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i="0" dirty="0">
                <a:effectLst/>
                <a:latin typeface="Lexend" pitchFamily="2" charset="0"/>
              </a:rPr>
              <a:t>What variables are on Essex Open Data?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i="0" dirty="0">
                <a:effectLst/>
                <a:latin typeface="Lexend" pitchFamily="2" charset="0"/>
              </a:rPr>
              <a:t>Daily rainfall (mm/day) January 1960 – November 2099</a:t>
            </a:r>
            <a:endParaRPr lang="en-GB" i="0" dirty="0">
              <a:effectLst/>
              <a:latin typeface="Lexen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i="0" dirty="0">
                <a:effectLst/>
                <a:latin typeface="Lexend" pitchFamily="2" charset="0"/>
              </a:rPr>
              <a:t>Maximum air temperature at 1.5m (°C) 1960 – November 2099</a:t>
            </a:r>
            <a:endParaRPr lang="en-GB" i="0" dirty="0">
              <a:effectLst/>
              <a:latin typeface="Lexen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i="0" dirty="0">
                <a:effectLst/>
                <a:latin typeface="Lexend" pitchFamily="2" charset="0"/>
              </a:rPr>
              <a:t>Minimum air temperature at 1.5m (°C) 1960 – January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i="0" dirty="0">
                <a:effectLst/>
                <a:latin typeface="Lexend" pitchFamily="2" charset="0"/>
              </a:rPr>
              <a:t>Processed rainfall data (yearly rainfall, number of consecutive days without rainfall, number days with rainfall by mm)</a:t>
            </a:r>
          </a:p>
          <a:p>
            <a:endParaRPr lang="en-GB" dirty="0">
              <a:latin typeface="Lexend" pitchFamily="2" charset="0"/>
            </a:endParaRPr>
          </a:p>
          <a:p>
            <a:endParaRPr lang="en-GB" dirty="0">
              <a:latin typeface="Lexend" pitchFamily="2" charset="0"/>
            </a:endParaRPr>
          </a:p>
          <a:p>
            <a:endParaRPr lang="en-GB" dirty="0">
              <a:latin typeface="Lexend" pitchFamily="2" charset="0"/>
            </a:endParaRPr>
          </a:p>
          <a:p>
            <a:endParaRPr lang="en-GB" dirty="0">
              <a:latin typeface="Lexend" pitchFamily="2" charset="0"/>
            </a:endParaRPr>
          </a:p>
          <a:p>
            <a:endParaRPr lang="en-GB" sz="1800" b="0" i="0" dirty="0">
              <a:effectLst/>
              <a:latin typeface="Lexend" pitchFamily="2" charset="0"/>
            </a:endParaRPr>
          </a:p>
          <a:p>
            <a:endParaRPr lang="en-GB" dirty="0">
              <a:latin typeface="Lexend" pitchFamily="2" charset="0"/>
            </a:endParaRPr>
          </a:p>
          <a:p>
            <a:r>
              <a:rPr lang="en-GB" sz="1600" b="1" i="1" dirty="0">
                <a:latin typeface="Lexend" pitchFamily="2" charset="0"/>
              </a:rPr>
              <a:t>…More are available on the Met Office UKCP website, but data availability depends on desired temporal average and location granularity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9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CCB06-D6BE-74E0-CA72-30542AF3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5"/>
            <a:ext cx="5302800" cy="656635"/>
          </a:xfrm>
        </p:spPr>
        <p:txBody>
          <a:bodyPr/>
          <a:lstStyle/>
          <a:p>
            <a:r>
              <a:rPr lang="en-GB" sz="3600" dirty="0">
                <a:latin typeface="Lexend" pitchFamily="2" charset="0"/>
              </a:rPr>
              <a:t>Projections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9F3A0-AF1E-B080-D7D2-4B72D627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48" y="844550"/>
            <a:ext cx="5219623" cy="4141450"/>
          </a:xfrm>
        </p:spPr>
        <p:txBody>
          <a:bodyPr/>
          <a:lstStyle/>
          <a:p>
            <a:r>
              <a:rPr lang="en-GB" sz="1800" b="0" dirty="0">
                <a:latin typeface="Lexend" pitchFamily="2" charset="0"/>
              </a:rPr>
              <a:t>Broadly, the same data available as observations are also available as projections (variables, temporal average and </a:t>
            </a:r>
            <a:r>
              <a:rPr lang="en-GB" sz="1800" b="0" dirty="0" err="1">
                <a:latin typeface="Lexend" pitchFamily="2" charset="0"/>
              </a:rPr>
              <a:t>HadUK</a:t>
            </a:r>
            <a:r>
              <a:rPr lang="en-GB" sz="1800" b="0" dirty="0">
                <a:latin typeface="Lexend" pitchFamily="2" charset="0"/>
              </a:rPr>
              <a:t> Grid).  </a:t>
            </a:r>
          </a:p>
          <a:p>
            <a:r>
              <a:rPr lang="en-GB" sz="1800" b="0" dirty="0">
                <a:latin typeface="Lexend" pitchFamily="2" charset="0"/>
              </a:rPr>
              <a:t>You will be able to extract projection data based on </a:t>
            </a:r>
            <a:r>
              <a:rPr lang="en-GB" sz="1800" dirty="0">
                <a:latin typeface="Lexend" pitchFamily="2" charset="0"/>
              </a:rPr>
              <a:t>different climate scenarios </a:t>
            </a:r>
            <a:r>
              <a:rPr lang="en-GB" sz="1800" b="0" dirty="0">
                <a:latin typeface="Lexend" pitchFamily="2" charset="0"/>
              </a:rPr>
              <a:t>e.g. the RCP2.6 low emissions scenario, the RCP8.5 high emissions scenario and some in between.</a:t>
            </a:r>
          </a:p>
          <a:p>
            <a:r>
              <a:rPr lang="en-GB" sz="1800" b="0" dirty="0">
                <a:latin typeface="Lexend" pitchFamily="2" charset="0"/>
              </a:rPr>
              <a:t>These scenarios relate to greenhouse gas emissions, attempts to mitigate or reduce our climate impact and forecasts on global temperature increase relative to pre-industrialisation. </a:t>
            </a:r>
          </a:p>
          <a:p>
            <a:r>
              <a:rPr lang="en-GB" sz="1800" b="0" i="1" dirty="0">
                <a:latin typeface="Lexend" pitchFamily="2" charset="0"/>
              </a:rPr>
              <a:t>But </a:t>
            </a:r>
            <a:r>
              <a:rPr lang="en-GB" sz="1800" b="0" u="sng" dirty="0">
                <a:latin typeface="Lexend" pitchFamily="2" charset="0"/>
              </a:rPr>
              <a:t>not all </a:t>
            </a:r>
            <a:r>
              <a:rPr lang="en-GB" sz="1800" b="0" i="1" dirty="0">
                <a:latin typeface="Lexend" pitchFamily="2" charset="0"/>
              </a:rPr>
              <a:t>scenarios are available on the Met Office UKCP website at regional or local levels due to ‘high computational costs’.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01A5BC-5F52-E615-9335-0DD517DD8DFA}"/>
              </a:ext>
            </a:extLst>
          </p:cNvPr>
          <p:cNvSpPr txBox="1">
            <a:spLocks/>
          </p:cNvSpPr>
          <p:nvPr/>
        </p:nvSpPr>
        <p:spPr>
          <a:xfrm>
            <a:off x="6780029" y="1358275"/>
            <a:ext cx="5219623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exend" pitchFamily="2" charset="0"/>
              </a:rPr>
              <a:t>Brief notes on projections…</a:t>
            </a:r>
            <a:endParaRPr lang="en-GB" sz="1800" i="0" dirty="0">
              <a:effectLst/>
              <a:latin typeface="Lexend" pitchFamily="2" charset="0"/>
            </a:endParaRPr>
          </a:p>
          <a:p>
            <a:r>
              <a:rPr lang="en-GB" sz="1600" b="0" dirty="0">
                <a:latin typeface="Lexend" pitchFamily="2" charset="0"/>
              </a:rPr>
              <a:t>It is not just one “simple” dataset but </a:t>
            </a:r>
            <a:r>
              <a:rPr lang="en-GB" sz="1600" b="0" i="0" dirty="0">
                <a:effectLst/>
                <a:latin typeface="Lexend" pitchFamily="2" charset="0"/>
              </a:rPr>
              <a:t>12 variants of </a:t>
            </a:r>
            <a:r>
              <a:rPr lang="en-GB" sz="1600" b="1" i="0" dirty="0">
                <a:effectLst/>
                <a:latin typeface="Lexend" pitchFamily="2" charset="0"/>
              </a:rPr>
              <a:t>the HadGEM3-GC3.05 global climate model</a:t>
            </a:r>
            <a:r>
              <a:rPr lang="en-GB" sz="1600" b="0" i="0" dirty="0">
                <a:effectLst/>
                <a:latin typeface="Lexend" pitchFamily="2" charset="0"/>
              </a:rPr>
              <a:t>. </a:t>
            </a:r>
            <a:endParaRPr lang="en-GB" sz="1600" b="0" dirty="0">
              <a:latin typeface="Lexend" pitchFamily="2" charset="0"/>
            </a:endParaRPr>
          </a:p>
          <a:p>
            <a:r>
              <a:rPr lang="en-GB" sz="1600" b="0" dirty="0">
                <a:latin typeface="Lexend" pitchFamily="2" charset="0"/>
              </a:rPr>
              <a:t>The projections represent 12 equally plausible realisations of the evolution of the climate under your selected scenario. This is like starting twelve weather forecasts and running for 100 years.</a:t>
            </a:r>
          </a:p>
          <a:p>
            <a:r>
              <a:rPr lang="en-GB" sz="1600" b="0" dirty="0">
                <a:latin typeface="Lexend" pitchFamily="2" charset="0"/>
              </a:rPr>
              <a:t>Projections typically use a 360-day calendar (this is visible in the file metadata) of 12 months with 30 days each. There are workarounds for this in R.</a:t>
            </a:r>
          </a:p>
        </p:txBody>
      </p:sp>
    </p:spTree>
    <p:extLst>
      <p:ext uri="{BB962C8B-B14F-4D97-AF65-F5344CB8AC3E}">
        <p14:creationId xmlns:p14="http://schemas.microsoft.com/office/powerpoint/2010/main" val="302738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CCB06-D6BE-74E0-CA72-30542AF3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" y="187915"/>
            <a:ext cx="5302800" cy="656635"/>
          </a:xfrm>
        </p:spPr>
        <p:txBody>
          <a:bodyPr/>
          <a:lstStyle/>
          <a:p>
            <a:r>
              <a:rPr lang="en-GB" sz="3600" dirty="0">
                <a:latin typeface="Lexend" pitchFamily="2" charset="0"/>
              </a:rPr>
              <a:t>Climate scenarios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9DE510-56AB-63CA-0C7D-7503AF3CA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176813"/>
              </p:ext>
            </p:extLst>
          </p:nvPr>
        </p:nvGraphicFramePr>
        <p:xfrm>
          <a:off x="192349" y="1611630"/>
          <a:ext cx="11807301" cy="488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CBA79C2-AD3D-BE5B-CB6C-0FC7CA54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48" y="844550"/>
            <a:ext cx="11807301" cy="767080"/>
          </a:xfrm>
        </p:spPr>
        <p:txBody>
          <a:bodyPr/>
          <a:lstStyle/>
          <a:p>
            <a:r>
              <a:rPr lang="en-GB" sz="1800" b="0" dirty="0">
                <a:latin typeface="Lexend" pitchFamily="2" charset="0"/>
              </a:rPr>
              <a:t>The below gives a brief overview of the four Representative Concentration Pathways (RCPs). More information of RCPs is provided by the </a:t>
            </a:r>
            <a:r>
              <a:rPr lang="en-GB" sz="1800" dirty="0">
                <a:solidFill>
                  <a:schemeClr val="accent1"/>
                </a:solidFill>
                <a:latin typeface="Lexend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 Office</a:t>
            </a:r>
            <a:r>
              <a:rPr lang="en-GB" sz="1800" dirty="0">
                <a:solidFill>
                  <a:schemeClr val="accent1"/>
                </a:solidFill>
                <a:latin typeface="Lexend" pitchFamily="2" charset="0"/>
              </a:rPr>
              <a:t> </a:t>
            </a:r>
            <a:r>
              <a:rPr lang="en-GB" sz="1800" b="0" dirty="0">
                <a:latin typeface="Lexend" pitchFamily="2" charset="0"/>
              </a:rPr>
              <a:t>and </a:t>
            </a:r>
            <a:r>
              <a:rPr lang="nl-NL" sz="1800" dirty="0">
                <a:solidFill>
                  <a:schemeClr val="accent1"/>
                </a:solidFill>
                <a:latin typeface="Lexend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 Vuuren et al (2011)</a:t>
            </a:r>
            <a:r>
              <a:rPr lang="nl-NL" sz="1800" dirty="0">
                <a:solidFill>
                  <a:schemeClr val="accent1"/>
                </a:solidFill>
                <a:latin typeface="Lexend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23D76-C069-1071-B423-73FB4E4D2F68}"/>
              </a:ext>
            </a:extLst>
          </p:cNvPr>
          <p:cNvSpPr txBox="1"/>
          <p:nvPr/>
        </p:nvSpPr>
        <p:spPr>
          <a:xfrm>
            <a:off x="192348" y="5746755"/>
            <a:ext cx="6141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solidFill>
                  <a:schemeClr val="accent1"/>
                </a:solidFill>
                <a:latin typeface="Lexend" pitchFamily="2" charset="0"/>
              </a:rPr>
              <a:t>The climate and weather projection data available on Essex Open Data is according to the RCP 8.5 High Emissions Scenario. </a:t>
            </a:r>
            <a:endParaRPr lang="nl-NL" sz="1800" b="1" i="1" dirty="0">
              <a:solidFill>
                <a:schemeClr val="accent1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5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AFA1-15DC-E899-7F4D-28C90CE3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6" y="230445"/>
            <a:ext cx="5869853" cy="1065091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Where to find UKCP?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216B-6CF1-C2ED-5D2C-C0E6A224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71" y="1127051"/>
            <a:ext cx="5869853" cy="459932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UKCP18 is available online, through a dedicated website. Users need to make an account.</a:t>
            </a:r>
          </a:p>
          <a:p>
            <a:r>
              <a:rPr lang="en-GB" dirty="0">
                <a:latin typeface="Lexend" pitchFamily="2" charset="0"/>
                <a:hlinkClick r:id="rId2"/>
              </a:rPr>
              <a:t>https://ukclimateprojections-ui.metoffice.gov.uk/ui/home</a:t>
            </a:r>
            <a:r>
              <a:rPr lang="en-GB" dirty="0">
                <a:latin typeface="Lexend" pitchFamily="2" charset="0"/>
              </a:rPr>
              <a:t> </a:t>
            </a:r>
          </a:p>
          <a:p>
            <a:r>
              <a:rPr lang="en-GB" dirty="0">
                <a:latin typeface="Lexend" pitchFamily="2" charset="0"/>
              </a:rPr>
              <a:t>Data from the UKCP is available under an </a:t>
            </a:r>
            <a:r>
              <a:rPr lang="en-GB" dirty="0">
                <a:latin typeface="Lexend" pitchFamily="2" charset="0"/>
                <a:hlinkClick r:id="rId3"/>
              </a:rPr>
              <a:t>Open Government Licence</a:t>
            </a:r>
            <a:r>
              <a:rPr lang="en-GB" dirty="0">
                <a:latin typeface="Lexen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8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A51D-2AA9-B186-DB30-71770E174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6875784" cy="162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Historic climate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3107D-4296-F54C-AB2A-120104D4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11045698" cy="1080000"/>
          </a:xfrm>
        </p:spPr>
        <p:txBody>
          <a:bodyPr/>
          <a:lstStyle/>
          <a:p>
            <a:r>
              <a:rPr lang="en-GB" dirty="0">
                <a:latin typeface="Lexend" pitchFamily="2" charset="0"/>
              </a:rPr>
              <a:t>Historic temperature and rainfall data</a:t>
            </a:r>
          </a:p>
        </p:txBody>
      </p:sp>
    </p:spTree>
    <p:extLst>
      <p:ext uri="{BB962C8B-B14F-4D97-AF65-F5344CB8AC3E}">
        <p14:creationId xmlns:p14="http://schemas.microsoft.com/office/powerpoint/2010/main" val="286815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x New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C65015"/>
      </a:accent2>
      <a:accent3>
        <a:srgbClr val="C69318"/>
      </a:accent3>
      <a:accent4>
        <a:srgbClr val="910563"/>
      </a:accent4>
      <a:accent5>
        <a:srgbClr val="5C2472"/>
      </a:accent5>
      <a:accent6>
        <a:srgbClr val="004C94"/>
      </a:accent6>
      <a:hlink>
        <a:srgbClr val="1D594C"/>
      </a:hlink>
      <a:folHlink>
        <a:srgbClr val="4B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ECC_PPT template" id="{6FCDB8B4-0987-4F7A-9068-76AF2F1A5362}" vid="{950400F7-2CC0-4D32-AA46-A7D9F6A2A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7f92b6-d343-469b-a597-ad7c16c497bd"/>
    <Content_x0020_Owner xmlns="1c7f92b6-d343-469b-a597-ad7c16c497bd">
      <UserInfo>
        <DisplayName>Louise Alabaster, Senior Content Adviser</DisplayName>
        <AccountId>3376</AccountId>
        <AccountType/>
      </UserInfo>
    </Content_x0020_Owner>
    <Document_x0020_Categories xmlns="1c7f92b6-d343-469b-a597-ad7c16c497bd"/>
    <Content_x0020_Keywords xmlns="1c7f92b6-d343-469b-a597-ad7c16c497bd">PowerPoint; powerpoint; presentation; presentations; template; templates</Content_x0020_Keywords>
    <Content_x0020_Review_x0020_Date xmlns="1c7f92b6-d343-469b-a597-ad7c16c497bd">2023-09-06T11:17:25+00:00</Content_x0020_Review_x0020_Date>
    <h2e38fb1c112439e917442ae9b073d0b xmlns="1c7f92b6-d343-469b-a597-ad7c16c497bd">
      <Terms xmlns="http://schemas.microsoft.com/office/infopath/2007/PartnerControls"/>
    </h2e38fb1c112439e917442ae9b073d0b>
    <PublishingExpirationDate xmlns="http://schemas.microsoft.com/sharepoint/v3" xsi:nil="true"/>
    <PublishingStartDate xmlns="http://schemas.microsoft.com/sharepoint/v3" xsi:nil="true"/>
    <Content_x0020_Approver xmlns="1c7f92b6-d343-469b-a597-ad7c16c497bd">
      <UserInfo>
        <DisplayName>Karen Yates, Traded Services Marketing and Brand Manager</DisplayName>
        <AccountId>1254</AccountId>
        <AccountType/>
      </UserInfo>
    </Content_x0020_Approver>
    <Content_x0020_Editor xmlns="1c7f92b6-d343-469b-a597-ad7c16c497bd">
      <UserInfo>
        <DisplayName>Sharepoint-ContentEditors</DisplayName>
        <AccountId>17</AccountId>
        <AccountType/>
      </UserInfo>
    </Content_x0020_Editor>
    <Content_x0020_Description xmlns="1c7f92b6-d343-469b-a597-ad7c16c497bd">The council's corporate PowerPoint template for presentations</Conten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8E747E52D0B46A8DA21D516C0E3DE" ma:contentTypeVersion="16" ma:contentTypeDescription="Create a new document." ma:contentTypeScope="" ma:versionID="396f2263c6397c86e3e4f925237ca847">
  <xsd:schema xmlns:xsd="http://www.w3.org/2001/XMLSchema" xmlns:xs="http://www.w3.org/2001/XMLSchema" xmlns:p="http://schemas.microsoft.com/office/2006/metadata/properties" xmlns:ns1="http://schemas.microsoft.com/sharepoint/v3" xmlns:ns2="1c7f92b6-d343-469b-a597-ad7c16c497bd" targetNamespace="http://schemas.microsoft.com/office/2006/metadata/properties" ma:root="true" ma:fieldsID="8e4175d7ce6141d3b55590ead52d3883" ns1:_="" ns2:_="">
    <xsd:import namespace="http://schemas.microsoft.com/sharepoint/v3"/>
    <xsd:import namespace="1c7f92b6-d343-469b-a597-ad7c16c497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ontent_x0020_Approver"/>
                <xsd:element ref="ns2:Content_x0020_Description"/>
                <xsd:element ref="ns2:Content_x0020_Editor"/>
                <xsd:element ref="ns2:Content_x0020_Keywords" minOccurs="0"/>
                <xsd:element ref="ns2:Content_x0020_Owner"/>
                <xsd:element ref="ns2:Content_x0020_Review_x0020_Date" minOccurs="0"/>
                <xsd:element ref="ns2:h2e38fb1c112439e917442ae9b073d0b" minOccurs="0"/>
                <xsd:element ref="ns2:TaxCatchAll" minOccurs="0"/>
                <xsd:element ref="ns2:Document_x0020_Categorie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f92b6-d343-469b-a597-ad7c16c497bd" elementFormDefault="qualified">
    <xsd:import namespace="http://schemas.microsoft.com/office/2006/documentManagement/types"/>
    <xsd:import namespace="http://schemas.microsoft.com/office/infopath/2007/PartnerControls"/>
    <xsd:element name="Content_x0020_Approver" ma:index="10" ma:displayName="Content Approver" ma:list="UserInfo" ma:internalName="Content_x0020_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Description" ma:index="11" ma:displayName="Content Description" ma:internalName="Content_x0020_Description">
      <xsd:simpleType>
        <xsd:restriction base="dms:Note"/>
      </xsd:simpleType>
    </xsd:element>
    <xsd:element name="Content_x0020_Editor" ma:index="12" ma:displayName="Content Editor" ma:list="UserInfo" ma:SearchPeopleOnly="false" ma:SharePointGroup="16" ma:internalName="Content_x0020_Edi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Keywords" ma:index="13" nillable="true" ma:displayName="Content Keywords" ma:internalName="Content_x0020_Keywords">
      <xsd:simpleType>
        <xsd:restriction base="dms:Note"/>
      </xsd:simpleType>
    </xsd:element>
    <xsd:element name="Content_x0020_Owner" ma:index="14" ma:displayName="Content Owner" ma:list="UserInfo" ma:internalName="Content_x0020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Date" ma:index="15" nillable="true" ma:displayName="Content Review Date" ma:format="DateOnly" ma:internalName="Content_x0020_Review_x0020_Date">
      <xsd:simpleType>
        <xsd:restriction base="dms:DateTime"/>
      </xsd:simpleType>
    </xsd:element>
    <xsd:element name="h2e38fb1c112439e917442ae9b073d0b" ma:index="17" nillable="true" ma:taxonomy="true" ma:internalName="h2e38fb1c112439e917442ae9b073d0b" ma:taxonomyFieldName="Content_x0020_Subject" ma:displayName="Content Subject" ma:default="" ma:fieldId="{12e38fb1-c112-439e-9174-42ae9b073d0b}" ma:sspId="593a3308-7103-49db-946c-440068fa2b87" ma:termSetId="a40dde44-ea03-4a57-9be3-adaa34277b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eddd0412-adec-44de-a882-c4fba4af025c}" ma:internalName="TaxCatchAll" ma:showField="CatchAllData" ma:web="1c7f92b6-d343-469b-a597-ad7c16c49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Categories" ma:index="19" nillable="true" ma:displayName="Document Categories" ma:internalName="Document_x0020_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 Governance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16C91F-B092-485F-89DA-CDD2EFE13FC0}">
  <ds:schemaRefs>
    <ds:schemaRef ds:uri="http://schemas.microsoft.com/office/2006/metadata/properties"/>
    <ds:schemaRef ds:uri="http://schemas.microsoft.com/office/infopath/2007/PartnerControls"/>
    <ds:schemaRef ds:uri="1c7f92b6-d343-469b-a597-ad7c16c497b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1656494-99CA-4A77-9117-14FC8FFED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7f92b6-d343-469b-a597-ad7c16c49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15FF06-28E2-4F40-B326-D7596B0FA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ECC-Corporate-PowerPoint-template</Template>
  <TotalTime>553</TotalTime>
  <Words>1195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Lexend</vt:lpstr>
      <vt:lpstr>Wingdings</vt:lpstr>
      <vt:lpstr>Office Theme</vt:lpstr>
      <vt:lpstr>Essex climate and weather data</vt:lpstr>
      <vt:lpstr>Data source</vt:lpstr>
      <vt:lpstr>PowerPoint Presentation</vt:lpstr>
      <vt:lpstr>The HadUK Grid System: Essex 60km</vt:lpstr>
      <vt:lpstr>What’s on Essex Open Data? </vt:lpstr>
      <vt:lpstr>Projections</vt:lpstr>
      <vt:lpstr>Climate scenarios</vt:lpstr>
      <vt:lpstr>Where to find UKCP? </vt:lpstr>
      <vt:lpstr>Historic climate data</vt:lpstr>
      <vt:lpstr>Historic maximum temperature</vt:lpstr>
      <vt:lpstr>Historic precipitation patterns</vt:lpstr>
      <vt:lpstr>Projected climate data</vt:lpstr>
      <vt:lpstr>Projected maximum temperature </vt:lpstr>
      <vt:lpstr>Projected rainfall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Clare McLean - Communications &amp; Engagement Manager</dc:creator>
  <cp:lastModifiedBy>Hannah Free - Analyst</cp:lastModifiedBy>
  <cp:revision>7</cp:revision>
  <dcterms:created xsi:type="dcterms:W3CDTF">2022-10-21T14:59:12Z</dcterms:created>
  <dcterms:modified xsi:type="dcterms:W3CDTF">2024-06-14T10:30:37Z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0x0101009088E747E52D0B46A8DA21D516C0E3DE</vt:lpwstr>
  </property>
  <property fmtid="{D5CDD505-2E9C-101B-9397-08002B2CF9AE}" pid="3" name="Content Subject">
    <vt:lpwstr/>
  </property>
  <property fmtid="{D5CDD505-2E9C-101B-9397-08002B2CF9AE}" pid="4" name="MSIP_Label_39d8be9e-c8d9-4b9c-bd40-2c27cc7ea2e6_Enabled">
    <vt:lpwstr>true</vt:lpwstr>
  </property>
  <property fmtid="{D5CDD505-2E9C-101B-9397-08002B2CF9AE}" pid="5" name="MSIP_Label_39d8be9e-c8d9-4b9c-bd40-2c27cc7ea2e6_SetDate">
    <vt:lpwstr>2022-10-21T14:59:13Z</vt:lpwstr>
  </property>
  <property fmtid="{D5CDD505-2E9C-101B-9397-08002B2CF9AE}" pid="6" name="MSIP_Label_39d8be9e-c8d9-4b9c-bd40-2c27cc7ea2e6_Method">
    <vt:lpwstr>Standard</vt:lpwstr>
  </property>
  <property fmtid="{D5CDD505-2E9C-101B-9397-08002B2CF9AE}" pid="7" name="MSIP_Label_39d8be9e-c8d9-4b9c-bd40-2c27cc7ea2e6_Name">
    <vt:lpwstr>39d8be9e-c8d9-4b9c-bd40-2c27cc7ea2e6</vt:lpwstr>
  </property>
  <property fmtid="{D5CDD505-2E9C-101B-9397-08002B2CF9AE}" pid="8" name="MSIP_Label_39d8be9e-c8d9-4b9c-bd40-2c27cc7ea2e6_SiteId">
    <vt:lpwstr>a8b4324f-155c-4215-a0f1-7ed8cc9a992f</vt:lpwstr>
  </property>
  <property fmtid="{D5CDD505-2E9C-101B-9397-08002B2CF9AE}" pid="9" name="MSIP_Label_39d8be9e-c8d9-4b9c-bd40-2c27cc7ea2e6_ActionId">
    <vt:lpwstr>0cd4b296-31a7-4468-ab61-f7c4fcca36c0</vt:lpwstr>
  </property>
  <property fmtid="{D5CDD505-2E9C-101B-9397-08002B2CF9AE}" pid="10" name="MSIP_Label_39d8be9e-c8d9-4b9c-bd40-2c27cc7ea2e6_ContentBits">
    <vt:lpwstr>0</vt:lpwstr>
  </property>
</Properties>
</file>